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0" r:id="rId3"/>
  </p:sldMasterIdLst>
  <p:notesMasterIdLst>
    <p:notesMasterId r:id="rId218"/>
  </p:notesMasterIdLst>
  <p:handoutMasterIdLst>
    <p:handoutMasterId r:id="rId219"/>
  </p:handoutMasterIdLst>
  <p:sldIdLst>
    <p:sldId id="256" r:id="rId4"/>
    <p:sldId id="337" r:id="rId5"/>
    <p:sldId id="338" r:id="rId6"/>
    <p:sldId id="407" r:id="rId7"/>
    <p:sldId id="408" r:id="rId8"/>
    <p:sldId id="409" r:id="rId9"/>
    <p:sldId id="410" r:id="rId10"/>
    <p:sldId id="556" r:id="rId11"/>
    <p:sldId id="411" r:id="rId12"/>
    <p:sldId id="412" r:id="rId13"/>
    <p:sldId id="413" r:id="rId14"/>
    <p:sldId id="414" r:id="rId15"/>
    <p:sldId id="898" r:id="rId16"/>
    <p:sldId id="888" r:id="rId17"/>
    <p:sldId id="897" r:id="rId18"/>
    <p:sldId id="887" r:id="rId19"/>
    <p:sldId id="415" r:id="rId20"/>
    <p:sldId id="416" r:id="rId21"/>
    <p:sldId id="579" r:id="rId22"/>
    <p:sldId id="417" r:id="rId23"/>
    <p:sldId id="418" r:id="rId24"/>
    <p:sldId id="419" r:id="rId25"/>
    <p:sldId id="420" r:id="rId26"/>
    <p:sldId id="421" r:id="rId27"/>
    <p:sldId id="422" r:id="rId28"/>
    <p:sldId id="557" r:id="rId29"/>
    <p:sldId id="423" r:id="rId30"/>
    <p:sldId id="425" r:id="rId31"/>
    <p:sldId id="426" r:id="rId32"/>
    <p:sldId id="580" r:id="rId33"/>
    <p:sldId id="917" r:id="rId34"/>
    <p:sldId id="916" r:id="rId35"/>
    <p:sldId id="918" r:id="rId36"/>
    <p:sldId id="919" r:id="rId37"/>
    <p:sldId id="921" r:id="rId38"/>
    <p:sldId id="920" r:id="rId39"/>
    <p:sldId id="427" r:id="rId40"/>
    <p:sldId id="430" r:id="rId41"/>
    <p:sldId id="431" r:id="rId42"/>
    <p:sldId id="432" r:id="rId43"/>
    <p:sldId id="433" r:id="rId44"/>
    <p:sldId id="434" r:id="rId45"/>
    <p:sldId id="438" r:id="rId46"/>
    <p:sldId id="428" r:id="rId47"/>
    <p:sldId id="437" r:id="rId48"/>
    <p:sldId id="436" r:id="rId49"/>
    <p:sldId id="439" r:id="rId50"/>
    <p:sldId id="883" r:id="rId51"/>
    <p:sldId id="884" r:id="rId52"/>
    <p:sldId id="440" r:id="rId53"/>
    <p:sldId id="441" r:id="rId54"/>
    <p:sldId id="909" r:id="rId55"/>
    <p:sldId id="910" r:id="rId56"/>
    <p:sldId id="442" r:id="rId57"/>
    <p:sldId id="445" r:id="rId58"/>
    <p:sldId id="443" r:id="rId59"/>
    <p:sldId id="444" r:id="rId60"/>
    <p:sldId id="446" r:id="rId61"/>
    <p:sldId id="447" r:id="rId62"/>
    <p:sldId id="593" r:id="rId63"/>
    <p:sldId id="450" r:id="rId64"/>
    <p:sldId id="451" r:id="rId65"/>
    <p:sldId id="452" r:id="rId66"/>
    <p:sldId id="453" r:id="rId67"/>
    <p:sldId id="454" r:id="rId68"/>
    <p:sldId id="455" r:id="rId69"/>
    <p:sldId id="449" r:id="rId70"/>
    <p:sldId id="456" r:id="rId71"/>
    <p:sldId id="457" r:id="rId72"/>
    <p:sldId id="459" r:id="rId73"/>
    <p:sldId id="558" r:id="rId74"/>
    <p:sldId id="559" r:id="rId75"/>
    <p:sldId id="560" r:id="rId76"/>
    <p:sldId id="561" r:id="rId77"/>
    <p:sldId id="460" r:id="rId78"/>
    <p:sldId id="462" r:id="rId79"/>
    <p:sldId id="461" r:id="rId80"/>
    <p:sldId id="463" r:id="rId81"/>
    <p:sldId id="562" r:id="rId82"/>
    <p:sldId id="912" r:id="rId83"/>
    <p:sldId id="564" r:id="rId84"/>
    <p:sldId id="565" r:id="rId85"/>
    <p:sldId id="464" r:id="rId86"/>
    <p:sldId id="465" r:id="rId87"/>
    <p:sldId id="466" r:id="rId88"/>
    <p:sldId id="467" r:id="rId89"/>
    <p:sldId id="468" r:id="rId90"/>
    <p:sldId id="469" r:id="rId91"/>
    <p:sldId id="882" r:id="rId92"/>
    <p:sldId id="880" r:id="rId93"/>
    <p:sldId id="584" r:id="rId94"/>
    <p:sldId id="591" r:id="rId95"/>
    <p:sldId id="585" r:id="rId96"/>
    <p:sldId id="586" r:id="rId97"/>
    <p:sldId id="587" r:id="rId98"/>
    <p:sldId id="588" r:id="rId99"/>
    <p:sldId id="589" r:id="rId100"/>
    <p:sldId id="590" r:id="rId101"/>
    <p:sldId id="923" r:id="rId102"/>
    <p:sldId id="922" r:id="rId103"/>
    <p:sldId id="924" r:id="rId104"/>
    <p:sldId id="925" r:id="rId105"/>
    <p:sldId id="926" r:id="rId106"/>
    <p:sldId id="928" r:id="rId107"/>
    <p:sldId id="927" r:id="rId108"/>
    <p:sldId id="929" r:id="rId109"/>
    <p:sldId id="930" r:id="rId110"/>
    <p:sldId id="472" r:id="rId111"/>
    <p:sldId id="473" r:id="rId112"/>
    <p:sldId id="911" r:id="rId113"/>
    <p:sldId id="474" r:id="rId114"/>
    <p:sldId id="475" r:id="rId115"/>
    <p:sldId id="476" r:id="rId116"/>
    <p:sldId id="477" r:id="rId117"/>
    <p:sldId id="478" r:id="rId118"/>
    <p:sldId id="479" r:id="rId119"/>
    <p:sldId id="480" r:id="rId120"/>
    <p:sldId id="481" r:id="rId121"/>
    <p:sldId id="482" r:id="rId122"/>
    <p:sldId id="483" r:id="rId123"/>
    <p:sldId id="484" r:id="rId124"/>
    <p:sldId id="485" r:id="rId125"/>
    <p:sldId id="486" r:id="rId126"/>
    <p:sldId id="592" r:id="rId127"/>
    <p:sldId id="931" r:id="rId128"/>
    <p:sldId id="932" r:id="rId129"/>
    <p:sldId id="487" r:id="rId130"/>
    <p:sldId id="566" r:id="rId131"/>
    <p:sldId id="894" r:id="rId132"/>
    <p:sldId id="896" r:id="rId133"/>
    <p:sldId id="488" r:id="rId134"/>
    <p:sldId id="489" r:id="rId135"/>
    <p:sldId id="490" r:id="rId136"/>
    <p:sldId id="491" r:id="rId137"/>
    <p:sldId id="492" r:id="rId138"/>
    <p:sldId id="493" r:id="rId139"/>
    <p:sldId id="494" r:id="rId140"/>
    <p:sldId id="495" r:id="rId141"/>
    <p:sldId id="496" r:id="rId142"/>
    <p:sldId id="497" r:id="rId143"/>
    <p:sldId id="498" r:id="rId144"/>
    <p:sldId id="499" r:id="rId145"/>
    <p:sldId id="500" r:id="rId146"/>
    <p:sldId id="501" r:id="rId147"/>
    <p:sldId id="502" r:id="rId148"/>
    <p:sldId id="503" r:id="rId149"/>
    <p:sldId id="506" r:id="rId150"/>
    <p:sldId id="507" r:id="rId151"/>
    <p:sldId id="510" r:id="rId152"/>
    <p:sldId id="511" r:id="rId153"/>
    <p:sldId id="512" r:id="rId154"/>
    <p:sldId id="513" r:id="rId155"/>
    <p:sldId id="514" r:id="rId156"/>
    <p:sldId id="515" r:id="rId157"/>
    <p:sldId id="516" r:id="rId158"/>
    <p:sldId id="517" r:id="rId159"/>
    <p:sldId id="518" r:id="rId160"/>
    <p:sldId id="520" r:id="rId161"/>
    <p:sldId id="521" r:id="rId162"/>
    <p:sldId id="522" r:id="rId163"/>
    <p:sldId id="901" r:id="rId164"/>
    <p:sldId id="902" r:id="rId165"/>
    <p:sldId id="903" r:id="rId166"/>
    <p:sldId id="904" r:id="rId167"/>
    <p:sldId id="905" r:id="rId168"/>
    <p:sldId id="906" r:id="rId169"/>
    <p:sldId id="907" r:id="rId170"/>
    <p:sldId id="933" r:id="rId171"/>
    <p:sldId id="908" r:id="rId172"/>
    <p:sldId id="900" r:id="rId173"/>
    <p:sldId id="523" r:id="rId174"/>
    <p:sldId id="524" r:id="rId175"/>
    <p:sldId id="568" r:id="rId176"/>
    <p:sldId id="526" r:id="rId177"/>
    <p:sldId id="567" r:id="rId178"/>
    <p:sldId id="527" r:id="rId179"/>
    <p:sldId id="913" r:id="rId180"/>
    <p:sldId id="914" r:id="rId181"/>
    <p:sldId id="594" r:id="rId182"/>
    <p:sldId id="528" r:id="rId183"/>
    <p:sldId id="529" r:id="rId184"/>
    <p:sldId id="530" r:id="rId185"/>
    <p:sldId id="531" r:id="rId186"/>
    <p:sldId id="532" r:id="rId187"/>
    <p:sldId id="533" r:id="rId188"/>
    <p:sldId id="534" r:id="rId189"/>
    <p:sldId id="555" r:id="rId190"/>
    <p:sldId id="535" r:id="rId191"/>
    <p:sldId id="551" r:id="rId192"/>
    <p:sldId id="552" r:id="rId193"/>
    <p:sldId id="553" r:id="rId194"/>
    <p:sldId id="554" r:id="rId195"/>
    <p:sldId id="541" r:id="rId196"/>
    <p:sldId id="569" r:id="rId197"/>
    <p:sldId id="547" r:id="rId198"/>
    <p:sldId id="915" r:id="rId199"/>
    <p:sldId id="548" r:id="rId200"/>
    <p:sldId id="549" r:id="rId201"/>
    <p:sldId id="550" r:id="rId202"/>
    <p:sldId id="595" r:id="rId203"/>
    <p:sldId id="570" r:id="rId204"/>
    <p:sldId id="571" r:id="rId205"/>
    <p:sldId id="572" r:id="rId206"/>
    <p:sldId id="573" r:id="rId207"/>
    <p:sldId id="574" r:id="rId208"/>
    <p:sldId id="575" r:id="rId209"/>
    <p:sldId id="576" r:id="rId210"/>
    <p:sldId id="577" r:id="rId211"/>
    <p:sldId id="578" r:id="rId212"/>
    <p:sldId id="581" r:id="rId213"/>
    <p:sldId id="582" r:id="rId214"/>
    <p:sldId id="583" r:id="rId215"/>
    <p:sldId id="899" r:id="rId216"/>
    <p:sldId id="330" r:id="rId2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b" initials="d" lastIdx="1" clrIdx="0">
    <p:extLst>
      <p:ext uri="{19B8F6BF-5375-455C-9EA6-DF929625EA0E}">
        <p15:presenceInfo xmlns:p15="http://schemas.microsoft.com/office/powerpoint/2012/main" userId="dH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B6AA3"/>
    <a:srgbClr val="00CC00"/>
    <a:srgbClr val="1717A7"/>
    <a:srgbClr val="CCECFF"/>
    <a:srgbClr val="3399FF"/>
    <a:srgbClr val="5AAAE4"/>
    <a:srgbClr val="91C6ED"/>
    <a:srgbClr val="C8E3F6"/>
    <a:srgbClr val="525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340" autoAdjust="0"/>
  </p:normalViewPr>
  <p:slideViewPr>
    <p:cSldViewPr>
      <p:cViewPr varScale="1">
        <p:scale>
          <a:sx n="81" d="100"/>
          <a:sy n="81" d="100"/>
        </p:scale>
        <p:origin x="773" y="62"/>
      </p:cViewPr>
      <p:guideLst>
        <p:guide orient="horz" pos="1620"/>
        <p:guide pos="2880"/>
        <p:guide orient="horz" pos="216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222"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224" Type="http://schemas.openxmlformats.org/officeDocument/2006/relationships/tableStyles" Target="tableStyle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handoutMaster" Target="handoutMasters/handoutMaster1.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commentAuthors" Target="commentAuthor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presProps" Target="pres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4T10:07:45.843" idx="1">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8EFA353-0F07-459F-97E9-C36AC23866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069C2F7-D9E0-4D32-B8E1-65797466E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5C2510-EDD7-4A71-8B36-0AEB98488B75}" type="datetimeFigureOut">
              <a:rPr lang="zh-CN" altLang="en-US" smtClean="0"/>
              <a:t>2021/11/15</a:t>
            </a:fld>
            <a:endParaRPr lang="zh-CN" altLang="en-US"/>
          </a:p>
        </p:txBody>
      </p:sp>
      <p:sp>
        <p:nvSpPr>
          <p:cNvPr id="4" name="页脚占位符 3">
            <a:extLst>
              <a:ext uri="{FF2B5EF4-FFF2-40B4-BE49-F238E27FC236}">
                <a16:creationId xmlns:a16="http://schemas.microsoft.com/office/drawing/2014/main" id="{0D4BBD16-1EBD-4049-8D30-DD7F04EE31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E585F2F-03F2-4357-886F-77F8491A60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30C788-8E77-46E4-8DF0-6768985E79BF}" type="slidenum">
              <a:rPr lang="zh-CN" altLang="en-US" smtClean="0"/>
              <a:t>‹#›</a:t>
            </a:fld>
            <a:endParaRPr lang="zh-CN" altLang="en-US"/>
          </a:p>
        </p:txBody>
      </p:sp>
    </p:spTree>
    <p:extLst>
      <p:ext uri="{BB962C8B-B14F-4D97-AF65-F5344CB8AC3E}">
        <p14:creationId xmlns:p14="http://schemas.microsoft.com/office/powerpoint/2010/main" val="27118711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2239-6C6F-472F-B175-F0FADCEE2BD3}" type="datetimeFigureOut">
              <a:rPr lang="en-US" smtClean="0"/>
              <a:t>11/15/2021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FF5570-FE69-4FDF-99DA-8CDE436443CD}" type="slidenum">
              <a:rPr lang="en-US" smtClean="0"/>
              <a:t>‹#›</a:t>
            </a:fld>
            <a:endParaRPr lang="en-US"/>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331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49061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2056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77553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a:t>
            </a:r>
            <a:endParaRPr lang="zh-CN" altLang="zh-CN" sz="1200" kern="1200" dirty="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当两个操作的执行顺序不同导致结果不同时，就需要互斥执行。</a:t>
            </a:r>
            <a:endParaRPr lang="zh-CN" altLang="en-US" dirty="0"/>
          </a:p>
        </p:txBody>
      </p:sp>
    </p:spTree>
    <p:extLst>
      <p:ext uri="{BB962C8B-B14F-4D97-AF65-F5344CB8AC3E}">
        <p14:creationId xmlns:p14="http://schemas.microsoft.com/office/powerpoint/2010/main" val="312971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46536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39529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3808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617430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711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644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8760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5789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1352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42937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75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0222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536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554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62926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4251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1956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3845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9308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2087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27967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6070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764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3392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867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0047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3645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2029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33759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4902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93182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30762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65284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6979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938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38144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1477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06489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a:t>
            </a:r>
            <a:r>
              <a:rPr lang="en-US" altLang="zh-CN" sz="1000" dirty="0"/>
              <a:t>B</a:t>
            </a:r>
            <a:r>
              <a:rPr lang="zh-CN" altLang="en-US" sz="1000" dirty="0"/>
              <a:t>）</a:t>
            </a:r>
          </a:p>
        </p:txBody>
      </p:sp>
    </p:spTree>
    <p:extLst>
      <p:ext uri="{BB962C8B-B14F-4D97-AF65-F5344CB8AC3E}">
        <p14:creationId xmlns:p14="http://schemas.microsoft.com/office/powerpoint/2010/main" val="5450747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556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F9B7336-C297-4A44-9FEF-C312454E12EF}" type="datetime1">
              <a:rPr lang="en-US" altLang="zh-CN"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64959879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108B49-9360-4C14-922B-6293D5B649BC}"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372470722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F431AF-660E-413C-8D84-87E7F31A8D32}"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7574950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1532688-95B9-4B26-9EFF-420AB8B4CC1D}"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9309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FF059D-CFCA-4DE5-B04C-CE12425F7B60}" type="datetime1">
              <a:rPr lang="en-US" altLang="zh-CN" smtClean="0"/>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13725153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49F9CE-9CEF-4E2E-930E-F05300F9BF16}" type="datetime1">
              <a:rPr lang="en-US" altLang="zh-CN" smtClean="0"/>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a:solidFill>
                  <a:schemeClr val="bg1">
                    <a:lumMod val="65000"/>
                  </a:schemeClr>
                </a:solidFill>
              </a:rPr>
              <a:t>Test</a:t>
            </a:r>
          </a:p>
        </p:txBody>
      </p:sp>
    </p:spTree>
    <p:extLst>
      <p:ext uri="{BB962C8B-B14F-4D97-AF65-F5344CB8AC3E}">
        <p14:creationId xmlns:p14="http://schemas.microsoft.com/office/powerpoint/2010/main" val="36347926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BC914E-7817-40B7-A1F8-59FD7B440E05}"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1611102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CBFAC3-9BD0-4721-A645-0D662DA79680}"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19524042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4EE7E-DB09-4B0C-A589-166D2D56AC96}"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26040152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FA305C-7659-4A6C-85B4-DCE7B9D75C52}"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a:p>
        </p:txBody>
      </p:sp>
    </p:spTree>
    <p:extLst>
      <p:ext uri="{BB962C8B-B14F-4D97-AF65-F5344CB8AC3E}">
        <p14:creationId xmlns:p14="http://schemas.microsoft.com/office/powerpoint/2010/main" val="22082655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A1B74D-8610-4AAC-BFA4-E70C3995AD44}"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00590307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4778F-BE18-4D80-8F57-BE48EEABF90E}" type="datetime1">
              <a:rPr lang="en-US" altLang="zh-CN"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0621871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299D5-1692-4E3E-9035-CC11D40E6D5B}"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89122008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933CF2F2-2AB8-4781-9043-A8FA4DCF2198}"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93381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4C276C-D087-4E2D-8C6F-D8D045755D10}" type="datetime1">
              <a:rPr lang="en-US" altLang="zh-CN" smtClean="0"/>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7309257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9B91EC-B183-42B4-BFCD-F85D8105F4FA}" type="datetime1">
              <a:rPr lang="en-US" altLang="zh-CN" smtClean="0"/>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a:solidFill>
                  <a:schemeClr val="bg1">
                    <a:lumMod val="65000"/>
                  </a:schemeClr>
                </a:solidFill>
              </a:rPr>
              <a:t>Test</a:t>
            </a:r>
          </a:p>
        </p:txBody>
      </p:sp>
    </p:spTree>
    <p:extLst>
      <p:ext uri="{BB962C8B-B14F-4D97-AF65-F5344CB8AC3E}">
        <p14:creationId xmlns:p14="http://schemas.microsoft.com/office/powerpoint/2010/main" val="320545236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EFD7C6-9014-4E03-B457-E256F044590E}"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34990298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8C3798-A3D5-4A83-BD91-D84A88876869}" type="datetime1">
              <a:rPr lang="en-US" altLang="zh-CN"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133586099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35045E-148B-4C61-85E5-A26C30AD2ABD}"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14842930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C09AD4-A974-4F91-A6C7-E66BB7045F45}" type="datetime1">
              <a:rPr lang="en-US" altLang="zh-CN"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a:p>
        </p:txBody>
      </p:sp>
    </p:spTree>
    <p:extLst>
      <p:ext uri="{BB962C8B-B14F-4D97-AF65-F5344CB8AC3E}">
        <p14:creationId xmlns:p14="http://schemas.microsoft.com/office/powerpoint/2010/main" val="23356681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60F2E33A-21FD-4928-A31A-EF33A3B91972}" type="datetime1">
              <a:rPr lang="en-US" altLang="zh-CN"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6196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31BC8B-CDDE-4548-A956-8735E15D1CB4}" type="datetime1">
              <a:rPr lang="en-US" altLang="zh-CN" smtClean="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8902181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760457-A288-4BD0-A2AA-DA22652F8814}" type="datetime1">
              <a:rPr lang="en-US" altLang="zh-CN"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dirty="0"/>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dirty="0"/>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dirty="0">
                <a:solidFill>
                  <a:schemeClr val="bg1">
                    <a:lumMod val="65000"/>
                  </a:schemeClr>
                </a:solidFill>
              </a:rPr>
              <a:t>Test</a:t>
            </a:r>
          </a:p>
        </p:txBody>
      </p:sp>
    </p:spTree>
    <p:extLst>
      <p:ext uri="{BB962C8B-B14F-4D97-AF65-F5344CB8AC3E}">
        <p14:creationId xmlns:p14="http://schemas.microsoft.com/office/powerpoint/2010/main" val="32153841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27BA69-523C-4BE9-AB34-1A47BB45653C}" type="datetime1">
              <a:rPr lang="en-US" altLang="zh-CN"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115819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74CCC4-3B37-4BA7-94C8-D03952B8B4C4}" type="datetime1">
              <a:rPr lang="en-US" altLang="zh-CN"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518715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E47B2-EA67-4EF0-9B21-8C4A78F0F364}" type="datetime1">
              <a:rPr lang="en-US" altLang="zh-CN"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7240415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F3478F-DE41-4150-9B93-AF6E7E1E91AC}" type="datetime1">
              <a:rPr lang="en-US" altLang="zh-CN"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5591928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0247C1-3F3E-4C8A-9C27-F22064A6A3D0}" type="datetime1">
              <a:rPr lang="en-US" altLang="zh-CN" smtClean="0"/>
              <a:t>11/15/2021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t>‹#›</a:t>
            </a:fld>
            <a:endParaRPr lang="en-US" dirty="0"/>
          </a:p>
        </p:txBody>
      </p:sp>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18A08-53DC-4546-8A37-0DC4FE1FCFF7}" type="datetime1">
              <a:rPr lang="en-US" altLang="zh-CN" smtClean="0"/>
              <a:t>11/15/2021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t>‹#›</a:t>
            </a:fld>
            <a:endParaRPr lang="en-US"/>
          </a:p>
        </p:txBody>
      </p:sp>
    </p:spTree>
    <p:extLst>
      <p:ext uri="{BB962C8B-B14F-4D97-AF65-F5344CB8AC3E}">
        <p14:creationId xmlns:p14="http://schemas.microsoft.com/office/powerpoint/2010/main" val="836969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02259-5BDF-40F7-8B84-4FA365EB988C}" type="datetime1">
              <a:rPr lang="en-US" altLang="zh-CN" smtClean="0"/>
              <a:t>11/15/2021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pPr/>
              <a:t>‹#›</a:t>
            </a:fld>
            <a:endParaRPr lang="en-US"/>
          </a:p>
        </p:txBody>
      </p:sp>
    </p:spTree>
    <p:extLst>
      <p:ext uri="{BB962C8B-B14F-4D97-AF65-F5344CB8AC3E}">
        <p14:creationId xmlns:p14="http://schemas.microsoft.com/office/powerpoint/2010/main" val="179259852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hdr="0" ftr="0" dt="0"/>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hbdai_it@126.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8.wmf"/><Relationship Id="rId4" Type="http://schemas.openxmlformats.org/officeDocument/2006/relationships/oleObject" Target="../embeddings/oleObject7.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w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package" Target="../embeddings/Microsoft_Visio_Drawing1.vsdx"/><Relationship Id="rId4" Type="http://schemas.openxmlformats.org/officeDocument/2006/relationships/image" Target="../media/image5.emf"/></Relationships>
</file>

<file path=ppt/slides/_rels/slide140.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jpe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2.wmf"/><Relationship Id="rId5" Type="http://schemas.openxmlformats.org/officeDocument/2006/relationships/oleObject" Target="../embeddings/oleObject8.bin"/><Relationship Id="rId4" Type="http://schemas.openxmlformats.org/officeDocument/2006/relationships/image" Target="../media/image11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0.png"/><Relationship Id="rId4" Type="http://schemas.openxmlformats.org/officeDocument/2006/relationships/image" Target="../media/image1160.png"/></Relationships>
</file>

<file path=ppt/slides/_rels/slide1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26.wmf"/><Relationship Id="rId4" Type="http://schemas.openxmlformats.org/officeDocument/2006/relationships/oleObject" Target="../embeddings/oleObject9.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6.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6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upload.wikimedia.org/wikipedia/commons/d/d9/Edsger_Wybe_Dijkstra.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9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9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9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9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9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5718" y="4870612"/>
            <a:ext cx="1464538" cy="584775"/>
          </a:xfrm>
        </p:spPr>
        <p:txBody>
          <a:bodyPr wrap="square">
            <a:spAutoFit/>
          </a:bodyPr>
          <a:lstStyle/>
          <a:p>
            <a:r>
              <a:rPr lang="zh-CN" altLang="en-US" dirty="0">
                <a:solidFill>
                  <a:schemeClr val="bg1">
                    <a:lumMod val="50000"/>
                  </a:schemeClr>
                </a:solidFill>
                <a:latin typeface="华文中宋" panose="02010600040101010101" pitchFamily="2" charset="-122"/>
                <a:ea typeface="华文中宋" panose="02010600040101010101" pitchFamily="2" charset="-122"/>
              </a:rPr>
              <a:t>代红兵</a:t>
            </a:r>
            <a:endParaRPr lang="en-US" dirty="0">
              <a:solidFill>
                <a:schemeClr val="bg1">
                  <a:lumMod val="50000"/>
                </a:schemeClr>
              </a:solidFill>
              <a:latin typeface="华文中宋" panose="02010600040101010101" pitchFamily="2" charset="-122"/>
              <a:ea typeface="华文中宋" panose="02010600040101010101" pitchFamily="2" charset="-122"/>
            </a:endParaRPr>
          </a:p>
        </p:txBody>
      </p:sp>
      <p:sp>
        <p:nvSpPr>
          <p:cNvPr id="3" name="Subtitle 2"/>
          <p:cNvSpPr>
            <a:spLocks noGrp="1"/>
          </p:cNvSpPr>
          <p:nvPr>
            <p:ph type="subTitle" idx="1"/>
          </p:nvPr>
        </p:nvSpPr>
        <p:spPr>
          <a:xfrm>
            <a:off x="845718" y="5403015"/>
            <a:ext cx="4590378" cy="307777"/>
          </a:xfrm>
        </p:spPr>
        <p:txBody>
          <a:bodyPr>
            <a:spAutoFit/>
          </a:bodyPr>
          <a:lstStyle/>
          <a:p>
            <a:pPr algn="l"/>
            <a:r>
              <a:rPr lang="en-US" dirty="0">
                <a:solidFill>
                  <a:srgbClr val="002060"/>
                </a:solidFill>
                <a:latin typeface="+mj-lt"/>
                <a:hlinkClick r:id="rId2"/>
              </a:rPr>
              <a:t>hbdai_it@126.com</a:t>
            </a:r>
            <a:endParaRPr lang="en-US" dirty="0">
              <a:solidFill>
                <a:srgbClr val="002060"/>
              </a:solidFill>
              <a:latin typeface="+mj-lt"/>
            </a:endParaRPr>
          </a:p>
        </p:txBody>
      </p:sp>
      <p:grpSp>
        <p:nvGrpSpPr>
          <p:cNvPr id="12" name="Group 11"/>
          <p:cNvGrpSpPr/>
          <p:nvPr/>
        </p:nvGrpSpPr>
        <p:grpSpPr>
          <a:xfrm>
            <a:off x="945752" y="5959174"/>
            <a:ext cx="4490344" cy="55420"/>
            <a:chOff x="2055030" y="1463669"/>
            <a:chExt cx="2304256" cy="544908"/>
          </a:xfrm>
        </p:grpSpPr>
        <p:sp>
          <p:nvSpPr>
            <p:cNvPr id="5" name="Rectangle 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9" name="文本框 38"/>
          <p:cNvSpPr txBox="1"/>
          <p:nvPr/>
        </p:nvSpPr>
        <p:spPr>
          <a:xfrm>
            <a:off x="788617" y="3002305"/>
            <a:ext cx="7582551" cy="830997"/>
          </a:xfrm>
          <a:prstGeom prst="rect">
            <a:avLst/>
          </a:prstGeom>
          <a:noFill/>
        </p:spPr>
        <p:txBody>
          <a:bodyPr wrap="square" rtlCol="0">
            <a:spAutoFit/>
          </a:bodyPr>
          <a:lstStyle/>
          <a:p>
            <a:r>
              <a:rPr lang="zh-CN" altLang="en-US" sz="4800" dirty="0">
                <a:solidFill>
                  <a:srgbClr val="1B6AA3"/>
                </a:solidFill>
                <a:latin typeface="华文中宋" panose="02010600040101010101" pitchFamily="2" charset="-122"/>
                <a:ea typeface="华文中宋" panose="02010600040101010101" pitchFamily="2" charset="-122"/>
              </a:rPr>
              <a:t>计算机操作系统教程</a:t>
            </a:r>
          </a:p>
        </p:txBody>
      </p:sp>
      <p:sp>
        <p:nvSpPr>
          <p:cNvPr id="40" name="文本框 39"/>
          <p:cNvSpPr txBox="1"/>
          <p:nvPr/>
        </p:nvSpPr>
        <p:spPr>
          <a:xfrm>
            <a:off x="879833" y="4047648"/>
            <a:ext cx="3421626" cy="400110"/>
          </a:xfrm>
          <a:prstGeom prst="rect">
            <a:avLst/>
          </a:prstGeom>
          <a:noFill/>
        </p:spPr>
        <p:txBody>
          <a:bodyPr wrap="square" rtlCol="0">
            <a:spAutoFit/>
          </a:bodyPr>
          <a:lstStyle/>
          <a:p>
            <a:r>
              <a:rPr lang="zh-CN" altLang="en-US" sz="2000" dirty="0">
                <a:solidFill>
                  <a:srgbClr val="5AAAE4"/>
                </a:solidFill>
                <a:latin typeface="华文中宋" panose="02010600040101010101" pitchFamily="2" charset="-122"/>
                <a:ea typeface="华文中宋" panose="02010600040101010101" pitchFamily="2" charset="-122"/>
              </a:rPr>
              <a:t>云南大学信息学院</a:t>
            </a:r>
          </a:p>
        </p:txBody>
      </p:sp>
      <p:grpSp>
        <p:nvGrpSpPr>
          <p:cNvPr id="104" name="组合 103"/>
          <p:cNvGrpSpPr/>
          <p:nvPr/>
        </p:nvGrpSpPr>
        <p:grpSpPr>
          <a:xfrm>
            <a:off x="887102" y="539841"/>
            <a:ext cx="2853457" cy="2449821"/>
            <a:chOff x="-2528094" y="5414101"/>
            <a:chExt cx="5068888" cy="3263902"/>
          </a:xfrm>
        </p:grpSpPr>
        <p:sp>
          <p:nvSpPr>
            <p:cNvPr id="67"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5" name="组合 104"/>
          <p:cNvGrpSpPr/>
          <p:nvPr/>
        </p:nvGrpSpPr>
        <p:grpSpPr>
          <a:xfrm flipH="1">
            <a:off x="6732240" y="1"/>
            <a:ext cx="7854083" cy="6743084"/>
            <a:chOff x="-2528094" y="5414101"/>
            <a:chExt cx="5068888" cy="3263902"/>
          </a:xfrm>
        </p:grpSpPr>
        <p:sp>
          <p:nvSpPr>
            <p:cNvPr id="106"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080568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09</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程序并发执行的判断方法</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2"/>
          <p:cNvSpPr txBox="1">
            <a:spLocks noChangeArrowheads="1"/>
          </p:cNvSpPr>
          <p:nvPr/>
        </p:nvSpPr>
        <p:spPr>
          <a:xfrm>
            <a:off x="539552" y="1844824"/>
            <a:ext cx="7704856" cy="4320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例：下面有四条语句：</a:t>
            </a:r>
          </a:p>
          <a:p>
            <a:pPr marL="0" lvl="1">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语句　　　　　</a:t>
            </a: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读集　　　　　</a:t>
            </a: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写集</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:a=</a:t>
            </a:r>
            <a:r>
              <a:rPr lang="en-US" altLang="zh-CN" sz="1800" b="1" dirty="0" err="1">
                <a:solidFill>
                  <a:srgbClr val="000000"/>
                </a:solidFill>
                <a:latin typeface="华文中宋" panose="02010600040101010101" pitchFamily="2" charset="-122"/>
                <a:ea typeface="华文中宋" panose="02010600040101010101" pitchFamily="2" charset="-122"/>
              </a:rPr>
              <a:t>x+y</a:t>
            </a:r>
            <a:r>
              <a:rPr lang="en-US" altLang="zh-CN" sz="1800" b="1" dirty="0">
                <a:solidFill>
                  <a:srgbClr val="000000"/>
                </a:solidFill>
                <a:latin typeface="华文中宋" panose="02010600040101010101" pitchFamily="2" charset="-122"/>
                <a:ea typeface="华文中宋" panose="02010600040101010101" pitchFamily="2" charset="-122"/>
              </a:rPr>
              <a:t>;        	R(P</a:t>
            </a:r>
            <a:r>
              <a:rPr lang="en-US" altLang="zh-CN" sz="1800" b="1" baseline="-14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x,y</a:t>
            </a:r>
            <a:r>
              <a:rPr lang="en-US" altLang="zh-CN" sz="1800" b="1" dirty="0">
                <a:solidFill>
                  <a:srgbClr val="000000"/>
                </a:solidFill>
                <a:latin typeface="华文中宋" panose="02010600040101010101" pitchFamily="2" charset="-122"/>
                <a:ea typeface="华文中宋" panose="02010600040101010101" pitchFamily="2" charset="-122"/>
              </a:rPr>
              <a:t>}    	W(P</a:t>
            </a:r>
            <a:r>
              <a:rPr lang="en-US" altLang="zh-CN" sz="1800" b="1" baseline="-14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)={a}</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:b=z+1;</a:t>
            </a: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	R(P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)={z}      	W(P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)={b}</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3</a:t>
            </a:r>
            <a:r>
              <a:rPr lang="en-US" altLang="zh-CN" sz="1800" b="1" dirty="0">
                <a:solidFill>
                  <a:srgbClr val="000000"/>
                </a:solidFill>
                <a:latin typeface="华文中宋" panose="02010600040101010101" pitchFamily="2" charset="-122"/>
                <a:ea typeface="华文中宋" panose="02010600040101010101" pitchFamily="2" charset="-122"/>
              </a:rPr>
              <a:t>:c=</a:t>
            </a:r>
            <a:r>
              <a:rPr lang="en-US" altLang="zh-CN" sz="1800" b="1" dirty="0" err="1">
                <a:solidFill>
                  <a:srgbClr val="000000"/>
                </a:solidFill>
                <a:latin typeface="华文中宋" panose="02010600040101010101" pitchFamily="2" charset="-122"/>
                <a:ea typeface="华文中宋" panose="02010600040101010101" pitchFamily="2" charset="-122"/>
              </a:rPr>
              <a:t>a+b</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	R(P</a:t>
            </a:r>
            <a:r>
              <a:rPr lang="en-US" altLang="zh-CN" sz="1800" b="1" baseline="-14000" dirty="0">
                <a:solidFill>
                  <a:srgbClr val="000000"/>
                </a:solidFill>
                <a:latin typeface="华文中宋" panose="02010600040101010101" pitchFamily="2" charset="-122"/>
                <a:ea typeface="华文中宋" panose="02010600040101010101" pitchFamily="2" charset="-122"/>
              </a:rPr>
              <a:t>3</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a,b</a:t>
            </a:r>
            <a:r>
              <a:rPr lang="en-US" altLang="zh-CN" sz="1800" b="1" dirty="0">
                <a:solidFill>
                  <a:srgbClr val="000000"/>
                </a:solidFill>
                <a:latin typeface="华文中宋" panose="02010600040101010101" pitchFamily="2" charset="-122"/>
                <a:ea typeface="华文中宋" panose="02010600040101010101" pitchFamily="2" charset="-122"/>
              </a:rPr>
              <a:t>}    	W(P</a:t>
            </a:r>
            <a:r>
              <a:rPr lang="en-US" altLang="zh-CN" sz="1800" b="1" baseline="-14000" dirty="0">
                <a:solidFill>
                  <a:srgbClr val="000000"/>
                </a:solidFill>
                <a:latin typeface="华文中宋" panose="02010600040101010101" pitchFamily="2" charset="-122"/>
                <a:ea typeface="华文中宋" panose="02010600040101010101" pitchFamily="2" charset="-122"/>
              </a:rPr>
              <a:t>3</a:t>
            </a:r>
            <a:r>
              <a:rPr lang="en-US" altLang="zh-CN" sz="1800" b="1" dirty="0">
                <a:solidFill>
                  <a:srgbClr val="000000"/>
                </a:solidFill>
                <a:latin typeface="华文中宋" panose="02010600040101010101" pitchFamily="2" charset="-122"/>
                <a:ea typeface="华文中宋" panose="02010600040101010101" pitchFamily="2" charset="-122"/>
              </a:rPr>
              <a:t>)={c}</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4</a:t>
            </a:r>
            <a:r>
              <a:rPr lang="en-US" altLang="zh-CN" sz="1800" b="1" dirty="0">
                <a:solidFill>
                  <a:srgbClr val="000000"/>
                </a:solidFill>
                <a:latin typeface="华文中宋" panose="02010600040101010101" pitchFamily="2" charset="-122"/>
                <a:ea typeface="华文中宋" panose="02010600040101010101" pitchFamily="2" charset="-122"/>
              </a:rPr>
              <a:t>:d=c-2;</a:t>
            </a: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	R(P</a:t>
            </a:r>
            <a:r>
              <a:rPr lang="en-US" altLang="zh-CN" sz="1800" b="1" baseline="-14000" dirty="0">
                <a:solidFill>
                  <a:srgbClr val="000000"/>
                </a:solidFill>
                <a:latin typeface="华文中宋" panose="02010600040101010101" pitchFamily="2" charset="-122"/>
                <a:ea typeface="华文中宋" panose="02010600040101010101" pitchFamily="2" charset="-122"/>
              </a:rPr>
              <a:t>4</a:t>
            </a:r>
            <a:r>
              <a:rPr lang="en-US" altLang="zh-CN" sz="1800" b="1" dirty="0">
                <a:solidFill>
                  <a:srgbClr val="000000"/>
                </a:solidFill>
                <a:latin typeface="华文中宋" panose="02010600040101010101" pitchFamily="2" charset="-122"/>
                <a:ea typeface="华文中宋" panose="02010600040101010101" pitchFamily="2" charset="-122"/>
              </a:rPr>
              <a:t>)={c} </a:t>
            </a: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	W(P</a:t>
            </a:r>
            <a:r>
              <a:rPr lang="en-US" altLang="zh-CN" sz="1800" b="1" baseline="-14000" dirty="0">
                <a:solidFill>
                  <a:srgbClr val="000000"/>
                </a:solidFill>
                <a:latin typeface="华文中宋" panose="02010600040101010101" pitchFamily="2" charset="-122"/>
                <a:ea typeface="华文中宋" panose="02010600040101010101" pitchFamily="2" charset="-122"/>
              </a:rPr>
              <a:t>4</a:t>
            </a:r>
            <a:r>
              <a:rPr lang="en-US" altLang="zh-CN" sz="1800" b="1" dirty="0">
                <a:solidFill>
                  <a:srgbClr val="000000"/>
                </a:solidFill>
                <a:latin typeface="华文中宋" panose="02010600040101010101" pitchFamily="2" charset="-122"/>
                <a:ea typeface="华文中宋" panose="02010600040101010101" pitchFamily="2" charset="-122"/>
              </a:rPr>
              <a:t>)={d}</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试问：</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是否可以并发执行</a:t>
            </a:r>
            <a:r>
              <a:rPr lang="en-US" altLang="zh-CN" sz="1800" b="1" dirty="0">
                <a:solidFill>
                  <a:srgbClr val="000000"/>
                </a:solidFill>
                <a:latin typeface="华文中宋" panose="02010600040101010101" pitchFamily="2" charset="-122"/>
                <a:ea typeface="华文中宋" panose="02010600040101010101" pitchFamily="2" charset="-122"/>
              </a:rPr>
              <a:t>?</a:t>
            </a:r>
          </a:p>
          <a:p>
            <a:pPr marL="0" lvl="1">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P</a:t>
            </a:r>
            <a:r>
              <a:rPr lang="en-US" altLang="zh-CN" sz="1800" b="1" baseline="-14000"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4000" dirty="0">
                <a:solidFill>
                  <a:srgbClr val="000000"/>
                </a:solidFill>
                <a:latin typeface="华文中宋" panose="02010600040101010101" pitchFamily="2" charset="-122"/>
                <a:ea typeface="华文中宋" panose="02010600040101010101" pitchFamily="2" charset="-122"/>
              </a:rPr>
              <a:t>3</a:t>
            </a:r>
            <a:r>
              <a:rPr lang="zh-CN" altLang="en-US" sz="1800" b="1" dirty="0">
                <a:solidFill>
                  <a:srgbClr val="000000"/>
                </a:solidFill>
                <a:latin typeface="华文中宋" panose="02010600040101010101" pitchFamily="2" charset="-122"/>
                <a:ea typeface="华文中宋" panose="02010600040101010101" pitchFamily="2" charset="-122"/>
              </a:rPr>
              <a:t>是否可以并发执行</a:t>
            </a:r>
            <a:r>
              <a:rPr lang="en-US" altLang="zh-CN" sz="1800" b="1" dirty="0">
                <a:solidFill>
                  <a:srgbClr val="000000"/>
                </a:solidFill>
                <a:latin typeface="华文中宋" panose="02010600040101010101" pitchFamily="2" charset="-122"/>
                <a:ea typeface="华文中宋" panose="02010600040101010101" pitchFamily="2" charset="-122"/>
              </a:rPr>
              <a:t>?</a:t>
            </a:r>
          </a:p>
        </p:txBody>
      </p:sp>
      <p:sp>
        <p:nvSpPr>
          <p:cNvPr id="2" name="TextBox 1"/>
          <p:cNvSpPr txBox="1"/>
          <p:nvPr/>
        </p:nvSpPr>
        <p:spPr>
          <a:xfrm>
            <a:off x="5508104" y="5229200"/>
            <a:ext cx="3129112" cy="646331"/>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MPEG4</a:t>
            </a:r>
            <a:r>
              <a:rPr lang="zh-CN" altLang="en-US" dirty="0">
                <a:latin typeface="华文楷体" panose="02010600040101010101" pitchFamily="2" charset="-122"/>
                <a:ea typeface="华文楷体" panose="02010600040101010101" pitchFamily="2" charset="-122"/>
              </a:rPr>
              <a:t>编解码</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高分辨天文图像处理</a:t>
            </a:r>
          </a:p>
        </p:txBody>
      </p:sp>
      <p:sp>
        <p:nvSpPr>
          <p:cNvPr id="3" name="灯片编号占位符 2">
            <a:extLst>
              <a:ext uri="{FF2B5EF4-FFF2-40B4-BE49-F238E27FC236}">
                <a16:creationId xmlns:a16="http://schemas.microsoft.com/office/drawing/2014/main" id="{8082979D-FC76-4230-9938-3CEC43BF0195}"/>
              </a:ext>
            </a:extLst>
          </p:cNvPr>
          <p:cNvSpPr>
            <a:spLocks noGrp="1"/>
          </p:cNvSpPr>
          <p:nvPr>
            <p:ph type="sldNum" sz="quarter" idx="12"/>
          </p:nvPr>
        </p:nvSpPr>
        <p:spPr/>
        <p:txBody>
          <a:bodyPr/>
          <a:lstStyle/>
          <a:p>
            <a:fld id="{B10D5614-B734-4280-8F57-1D4947433C97}" type="slidenum">
              <a:rPr lang="en-US" smtClean="0"/>
              <a:t>10</a:t>
            </a:fld>
            <a:endParaRPr lang="en-US" dirty="0"/>
          </a:p>
        </p:txBody>
      </p:sp>
    </p:spTree>
    <p:extLst>
      <p:ext uri="{BB962C8B-B14F-4D97-AF65-F5344CB8AC3E}">
        <p14:creationId xmlns:p14="http://schemas.microsoft.com/office/powerpoint/2010/main" val="416546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8" name="文本框 17">
            <a:extLst>
              <a:ext uri="{FF2B5EF4-FFF2-40B4-BE49-F238E27FC236}">
                <a16:creationId xmlns:a16="http://schemas.microsoft.com/office/drawing/2014/main" id="{2F109853-A21C-4107-9115-9A1F02A083C5}"/>
              </a:ext>
            </a:extLst>
          </p:cNvPr>
          <p:cNvSpPr txBox="1"/>
          <p:nvPr/>
        </p:nvSpPr>
        <p:spPr>
          <a:xfrm>
            <a:off x="602583" y="1678821"/>
            <a:ext cx="7933905" cy="295177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引入</a:t>
            </a:r>
            <a:r>
              <a:rPr lang="en-US" altLang="zh-CN" b="1" dirty="0">
                <a:solidFill>
                  <a:srgbClr val="000000"/>
                </a:solidFill>
                <a:latin typeface="华文中宋" panose="02010600040101010101" pitchFamily="2" charset="-122"/>
                <a:ea typeface="华文中宋" panose="02010600040101010101" pitchFamily="2" charset="-122"/>
              </a:rPr>
              <a:t>AND</a:t>
            </a:r>
            <a:r>
              <a:rPr lang="zh-CN" altLang="en-US" b="1" dirty="0">
                <a:solidFill>
                  <a:srgbClr val="000000"/>
                </a:solidFill>
                <a:latin typeface="华文中宋" panose="02010600040101010101" pitchFamily="2" charset="-122"/>
                <a:ea typeface="华文中宋" panose="02010600040101010101" pitchFamily="2" charset="-122"/>
              </a:rPr>
              <a:t>型信号量</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将进程在整个运行过程中所需要的所有临界资源，一次性地全部分配给进程，待该进程使用完后再一起释放；只要尚有一个资源未能分配给该进程，其它所有可能为之分配的资源也不分配给它。亦即对若干个临界资源的分配采取原子操作方式，要么全部分配到进程，要么一个也不分配。由死锁理论可知，这样就可以避免死锁情况的发生。为此，在</a:t>
            </a:r>
            <a:r>
              <a:rPr lang="en-US" altLang="zh-CN" b="1" dirty="0">
                <a:solidFill>
                  <a:srgbClr val="000000"/>
                </a:solidFill>
                <a:latin typeface="华文中宋" panose="02010600040101010101" pitchFamily="2" charset="-122"/>
                <a:ea typeface="华文中宋" panose="02010600040101010101" pitchFamily="2" charset="-122"/>
              </a:rPr>
              <a:t>P</a:t>
            </a:r>
            <a:r>
              <a:rPr lang="zh-CN" altLang="en-US" b="1" dirty="0">
                <a:solidFill>
                  <a:srgbClr val="000000"/>
                </a:solidFill>
                <a:latin typeface="华文中宋" panose="02010600040101010101" pitchFamily="2" charset="-122"/>
                <a:ea typeface="华文中宋" panose="02010600040101010101" pitchFamily="2" charset="-122"/>
              </a:rPr>
              <a:t>操作中又增加了一个“</a:t>
            </a:r>
            <a:r>
              <a:rPr lang="en-US" altLang="zh-CN" b="1" dirty="0">
                <a:solidFill>
                  <a:srgbClr val="000000"/>
                </a:solidFill>
                <a:latin typeface="华文中宋" panose="02010600040101010101" pitchFamily="2" charset="-122"/>
                <a:ea typeface="华文中宋" panose="02010600040101010101" pitchFamily="2" charset="-122"/>
              </a:rPr>
              <a:t>AND”</a:t>
            </a:r>
            <a:r>
              <a:rPr lang="zh-CN" altLang="en-US" b="1" dirty="0">
                <a:solidFill>
                  <a:srgbClr val="000000"/>
                </a:solidFill>
                <a:latin typeface="华文中宋" panose="02010600040101010101" pitchFamily="2" charset="-122"/>
                <a:ea typeface="华文中宋" panose="02010600040101010101" pitchFamily="2" charset="-122"/>
              </a:rPr>
              <a:t>条件。</a:t>
            </a:r>
          </a:p>
        </p:txBody>
      </p:sp>
      <p:sp>
        <p:nvSpPr>
          <p:cNvPr id="19" name="Content Placeholder 2">
            <a:extLst>
              <a:ext uri="{FF2B5EF4-FFF2-40B4-BE49-F238E27FC236}">
                <a16:creationId xmlns:a16="http://schemas.microsoft.com/office/drawing/2014/main" id="{1E9EB257-49FE-479F-8469-C0E1DE81A8C6}"/>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——AND</a:t>
            </a:r>
            <a:r>
              <a:rPr lang="zh-CN" altLang="en-US" sz="2000" b="1" dirty="0">
                <a:solidFill>
                  <a:srgbClr val="FF0000"/>
                </a:solidFill>
                <a:latin typeface="华文中宋" panose="02010600040101010101" pitchFamily="2" charset="-122"/>
                <a:ea typeface="华文中宋" panose="02010600040101010101" pitchFamily="2" charset="-122"/>
              </a:rPr>
              <a:t>型信号量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5ABBAB32-9DBD-4D36-AADA-D39AB7508266}"/>
              </a:ext>
            </a:extLst>
          </p:cNvPr>
          <p:cNvSpPr>
            <a:spLocks noGrp="1"/>
          </p:cNvSpPr>
          <p:nvPr>
            <p:ph type="sldNum" sz="quarter" idx="12"/>
          </p:nvPr>
        </p:nvSpPr>
        <p:spPr/>
        <p:txBody>
          <a:bodyPr/>
          <a:lstStyle/>
          <a:p>
            <a:fld id="{B10D5614-B734-4280-8F57-1D4947433C97}" type="slidenum">
              <a:rPr lang="en-US" smtClean="0"/>
              <a:t>100</a:t>
            </a:fld>
            <a:endParaRPr lang="en-US" dirty="0"/>
          </a:p>
        </p:txBody>
      </p:sp>
    </p:spTree>
    <p:extLst>
      <p:ext uri="{BB962C8B-B14F-4D97-AF65-F5344CB8AC3E}">
        <p14:creationId xmlns:p14="http://schemas.microsoft.com/office/powerpoint/2010/main" val="24123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E84983FD-F7AA-447E-B4B5-E91DDF6707B8}"/>
              </a:ext>
            </a:extLst>
          </p:cNvPr>
          <p:cNvSpPr>
            <a:spLocks noGrp="1" noChangeArrowheads="1"/>
          </p:cNvSpPr>
          <p:nvPr/>
        </p:nvSpPr>
        <p:spPr bwMode="auto">
          <a:xfrm>
            <a:off x="638715" y="1180963"/>
            <a:ext cx="7620000" cy="2752093"/>
          </a:xfrm>
          <a:prstGeom prst="rect">
            <a:avLst/>
          </a:prstGeom>
          <a:noFill/>
          <a:ln w="38100" cmpd="dbl">
            <a:solidFill>
              <a:srgbClr val="99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 rIns="91440" bIns="10800" numCol="1" anchor="ctr" anchorCtr="0" compatLnSpc="1">
            <a:prstTxWarp prst="textNoShape">
              <a:avLst/>
            </a:prstTxWarp>
          </a:bodyPr>
          <a:lstStyle>
            <a:lvl1pPr marL="457200" indent="-457200" algn="l" rtl="0" fontAlgn="base">
              <a:spcBef>
                <a:spcPct val="20000"/>
              </a:spcBef>
              <a:spcAft>
                <a:spcPct val="0"/>
              </a:spcAft>
              <a:buClr>
                <a:srgbClr val="A50021"/>
              </a:buClr>
              <a:buSzPct val="75000"/>
              <a:buFont typeface="Wingdings" panose="05000000000000000000" pitchFamily="2" charset="2"/>
              <a:buChar char="n"/>
              <a:defRPr kumimoji="1" sz="3200" kern="1200">
                <a:solidFill>
                  <a:schemeClr val="tx1"/>
                </a:solidFill>
                <a:latin typeface="+mn-lt"/>
                <a:ea typeface="+mn-ea"/>
                <a:cs typeface="+mn-cs"/>
              </a:defRPr>
            </a:lvl1pPr>
            <a:lvl2pPr marL="1027113" indent="-455613" algn="l" rtl="0" fontAlgn="base">
              <a:spcBef>
                <a:spcPct val="20000"/>
              </a:spcBef>
              <a:spcAft>
                <a:spcPct val="0"/>
              </a:spcAft>
              <a:buClr>
                <a:schemeClr val="accent2"/>
              </a:buClr>
              <a:buSzPct val="75000"/>
              <a:buFont typeface="Wingdings" panose="05000000000000000000" pitchFamily="2" charset="2"/>
              <a:buChar char="n"/>
              <a:defRPr kumimoji="1" sz="2800" kern="1200">
                <a:solidFill>
                  <a:schemeClr val="tx1"/>
                </a:solidFill>
                <a:latin typeface="+mn-lt"/>
                <a:ea typeface="+mn-ea"/>
                <a:cs typeface="+mn-cs"/>
              </a:defRPr>
            </a:lvl2pPr>
            <a:lvl3pPr marL="1370013" indent="-228600" algn="l" rtl="0" fontAlgn="base">
              <a:spcBef>
                <a:spcPct val="20000"/>
              </a:spcBef>
              <a:spcAft>
                <a:spcPct val="0"/>
              </a:spcAft>
              <a:buClr>
                <a:srgbClr val="666699"/>
              </a:buClr>
              <a:buSzPct val="70000"/>
              <a:buFont typeface="Wingdings" panose="05000000000000000000" pitchFamily="2" charset="2"/>
              <a:buChar char="n"/>
              <a:defRPr kumimoji="1" sz="2400" kern="1200">
                <a:solidFill>
                  <a:schemeClr val="tx1"/>
                </a:solidFill>
                <a:latin typeface="+mn-lt"/>
                <a:ea typeface="+mn-ea"/>
                <a:cs typeface="+mn-cs"/>
              </a:defRPr>
            </a:lvl3pPr>
            <a:lvl4pPr marL="1712913" indent="-228600" algn="l" rtl="0" fontAlgn="base">
              <a:spcBef>
                <a:spcPct val="20000"/>
              </a:spcBef>
              <a:spcAft>
                <a:spcPct val="0"/>
              </a:spcAft>
              <a:buSzPct val="60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55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procedure P(s</a:t>
            </a:r>
            <a:r>
              <a:rPr lang="en-US" altLang="zh-CN" sz="1800" b="1" baseline="-25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 s</a:t>
            </a:r>
            <a:r>
              <a:rPr lang="en-US" altLang="zh-CN" sz="1800" b="1" baseline="-25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 … ,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n</a:t>
            </a:r>
            <a:r>
              <a:rPr lang="en-US" altLang="zh-CN" sz="1800" b="1" dirty="0">
                <a:solidFill>
                  <a:srgbClr val="000000"/>
                </a:solidFill>
                <a:latin typeface="华文中宋" panose="02010600040101010101" pitchFamily="2" charset="-122"/>
                <a:ea typeface="华文中宋" panose="02010600040101010101" pitchFamily="2" charset="-122"/>
              </a:rPr>
              <a:t>)</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Var s</a:t>
            </a:r>
            <a:r>
              <a:rPr lang="en-US" altLang="zh-CN" sz="1800" b="1" baseline="-25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 s</a:t>
            </a:r>
            <a:r>
              <a:rPr lang="en-US" altLang="zh-CN" sz="1800" b="1" baseline="-25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 … ,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n</a:t>
            </a:r>
            <a:r>
              <a:rPr lang="en-US" altLang="zh-CN" sz="1800" b="1" dirty="0">
                <a:solidFill>
                  <a:srgbClr val="000000"/>
                </a:solidFill>
                <a:latin typeface="华文中宋" panose="02010600040101010101" pitchFamily="2" charset="-122"/>
                <a:ea typeface="华文中宋" panose="02010600040101010101" pitchFamily="2" charset="-122"/>
              </a:rPr>
              <a:t> : semaphore;</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begin</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if s</a:t>
            </a:r>
            <a:r>
              <a:rPr lang="en-US" altLang="zh-CN" sz="1800" b="1" baseline="-25000" dirty="0">
                <a:solidFill>
                  <a:srgbClr val="000000"/>
                </a:solidFill>
                <a:latin typeface="华文中宋" panose="02010600040101010101" pitchFamily="2" charset="-122"/>
                <a:ea typeface="华文中宋" panose="02010600040101010101" pitchFamily="2" charset="-122"/>
              </a:rPr>
              <a:t>1 </a:t>
            </a:r>
            <a:r>
              <a:rPr lang="en-US" altLang="zh-CN" sz="1800" b="1" dirty="0">
                <a:solidFill>
                  <a:srgbClr val="000000"/>
                </a:solidFill>
                <a:latin typeface="华文中宋" panose="02010600040101010101" pitchFamily="2" charset="-122"/>
                <a:ea typeface="华文中宋" panose="02010600040101010101" pitchFamily="2" charset="-122"/>
                <a:sym typeface="Symbol" panose="05050102010706020507" pitchFamily="18" charset="2"/>
              </a:rPr>
              <a:t>1 and </a:t>
            </a:r>
            <a:r>
              <a:rPr lang="en-US" altLang="zh-CN" sz="1800" b="1" dirty="0">
                <a:solidFill>
                  <a:srgbClr val="000000"/>
                </a:solidFill>
                <a:latin typeface="华文中宋" panose="02010600040101010101" pitchFamily="2" charset="-122"/>
                <a:ea typeface="华文中宋" panose="02010600040101010101" pitchFamily="2" charset="-122"/>
              </a:rPr>
              <a:t>… and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n</a:t>
            </a:r>
            <a:r>
              <a:rPr lang="en-US" altLang="zh-CN" sz="1800" b="1" baseline="-25000"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sym typeface="Symbol" panose="05050102010706020507" pitchFamily="18" charset="2"/>
              </a:rPr>
              <a:t>1</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sym typeface="Symbol" panose="05050102010706020507" pitchFamily="18" charset="2"/>
              </a:rPr>
              <a:t>   then for i:=1 to n do</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i</a:t>
            </a:r>
            <a:r>
              <a:rPr lang="en-US" altLang="zh-CN" sz="1800" b="1" baseline="-25000"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- 1;</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else </a:t>
            </a:r>
            <a:r>
              <a:rPr lang="en-US" altLang="zh-CN" sz="1800" b="1" dirty="0" err="1">
                <a:solidFill>
                  <a:srgbClr val="000000"/>
                </a:solidFill>
                <a:latin typeface="华文中宋" panose="02010600040101010101" pitchFamily="2" charset="-122"/>
                <a:ea typeface="华文中宋" panose="02010600040101010101" pitchFamily="2" charset="-122"/>
              </a:rPr>
              <a:t>blockProcess</a:t>
            </a:r>
            <a:r>
              <a:rPr lang="en-US" altLang="zh-CN" sz="1800" b="1" dirty="0">
                <a:solidFill>
                  <a:srgbClr val="000000"/>
                </a:solidFill>
                <a:latin typeface="华文中宋" panose="02010600040101010101" pitchFamily="2" charset="-122"/>
                <a:ea typeface="华文中宋" panose="02010600040101010101" pitchFamily="2" charset="-122"/>
              </a:rPr>
              <a:t> And </a:t>
            </a:r>
            <a:r>
              <a:rPr lang="en-US" altLang="zh-CN" sz="1800" b="1" dirty="0" err="1">
                <a:solidFill>
                  <a:srgbClr val="000000"/>
                </a:solidFill>
                <a:latin typeface="华文中宋" panose="02010600040101010101" pitchFamily="2" charset="-122"/>
                <a:ea typeface="华文中宋" panose="02010600040101010101" pitchFamily="2" charset="-122"/>
              </a:rPr>
              <a:t>ResetPC</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firstless</a:t>
            </a:r>
            <a:r>
              <a:rPr lang="en-US" altLang="zh-CN" sz="1800" b="1" dirty="0">
                <a:solidFill>
                  <a:srgbClr val="000000"/>
                </a:solidFill>
                <a:latin typeface="华文中宋" panose="02010600040101010101" pitchFamily="2" charset="-122"/>
                <a:ea typeface="华文中宋" panose="02010600040101010101" pitchFamily="2" charset="-122"/>
              </a:rPr>
              <a:t>);</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end</a:t>
            </a:r>
          </a:p>
        </p:txBody>
      </p:sp>
      <p:sp>
        <p:nvSpPr>
          <p:cNvPr id="10" name="Rectangle 3">
            <a:extLst>
              <a:ext uri="{FF2B5EF4-FFF2-40B4-BE49-F238E27FC236}">
                <a16:creationId xmlns:a16="http://schemas.microsoft.com/office/drawing/2014/main" id="{BE2C0451-E46A-4775-B65D-D3500A20B968}"/>
              </a:ext>
            </a:extLst>
          </p:cNvPr>
          <p:cNvSpPr>
            <a:spLocks noGrp="1" noChangeArrowheads="1"/>
          </p:cNvSpPr>
          <p:nvPr/>
        </p:nvSpPr>
        <p:spPr bwMode="auto">
          <a:xfrm>
            <a:off x="638715" y="4020853"/>
            <a:ext cx="7620000" cy="2700750"/>
          </a:xfrm>
          <a:prstGeom prst="rect">
            <a:avLst/>
          </a:prstGeom>
          <a:noFill/>
          <a:ln w="38100" cmpd="dbl">
            <a:solidFill>
              <a:srgbClr val="99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 rIns="91440" bIns="10800" numCol="1" anchor="ctr" anchorCtr="0" compatLnSpc="1">
            <a:prstTxWarp prst="textNoShape">
              <a:avLst/>
            </a:prstTxWarp>
          </a:bodyPr>
          <a:lstStyle>
            <a:lvl1pPr marL="457200" indent="-457200" algn="l" rtl="0" fontAlgn="base">
              <a:spcBef>
                <a:spcPct val="20000"/>
              </a:spcBef>
              <a:spcAft>
                <a:spcPct val="0"/>
              </a:spcAft>
              <a:buClr>
                <a:srgbClr val="A50021"/>
              </a:buClr>
              <a:buSzPct val="75000"/>
              <a:buFont typeface="Wingdings" panose="05000000000000000000" pitchFamily="2" charset="2"/>
              <a:buChar char="n"/>
              <a:defRPr kumimoji="1" sz="3200" kern="1200">
                <a:solidFill>
                  <a:schemeClr val="tx1"/>
                </a:solidFill>
                <a:latin typeface="+mn-lt"/>
                <a:ea typeface="+mn-ea"/>
                <a:cs typeface="+mn-cs"/>
              </a:defRPr>
            </a:lvl1pPr>
            <a:lvl2pPr marL="1027113" indent="-455613" algn="l" rtl="0" fontAlgn="base">
              <a:spcBef>
                <a:spcPct val="20000"/>
              </a:spcBef>
              <a:spcAft>
                <a:spcPct val="0"/>
              </a:spcAft>
              <a:buClr>
                <a:schemeClr val="accent2"/>
              </a:buClr>
              <a:buSzPct val="75000"/>
              <a:buFont typeface="Wingdings" panose="05000000000000000000" pitchFamily="2" charset="2"/>
              <a:buChar char="n"/>
              <a:defRPr kumimoji="1" sz="2800" kern="1200">
                <a:solidFill>
                  <a:schemeClr val="tx1"/>
                </a:solidFill>
                <a:latin typeface="+mn-lt"/>
                <a:ea typeface="+mn-ea"/>
                <a:cs typeface="+mn-cs"/>
              </a:defRPr>
            </a:lvl2pPr>
            <a:lvl3pPr marL="1370013" indent="-228600" algn="l" rtl="0" fontAlgn="base">
              <a:spcBef>
                <a:spcPct val="20000"/>
              </a:spcBef>
              <a:spcAft>
                <a:spcPct val="0"/>
              </a:spcAft>
              <a:buClr>
                <a:srgbClr val="666699"/>
              </a:buClr>
              <a:buSzPct val="70000"/>
              <a:buFont typeface="Wingdings" panose="05000000000000000000" pitchFamily="2" charset="2"/>
              <a:buChar char="n"/>
              <a:defRPr kumimoji="1" sz="2400" kern="1200">
                <a:solidFill>
                  <a:schemeClr val="tx1"/>
                </a:solidFill>
                <a:latin typeface="+mn-lt"/>
                <a:ea typeface="+mn-ea"/>
                <a:cs typeface="+mn-cs"/>
              </a:defRPr>
            </a:lvl3pPr>
            <a:lvl4pPr marL="1712913" indent="-228600" algn="l" rtl="0" fontAlgn="base">
              <a:spcBef>
                <a:spcPct val="20000"/>
              </a:spcBef>
              <a:spcAft>
                <a:spcPct val="0"/>
              </a:spcAft>
              <a:buSzPct val="60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55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procedure V(s</a:t>
            </a:r>
            <a:r>
              <a:rPr lang="en-US" altLang="zh-CN" sz="1800" b="1" baseline="-25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 s</a:t>
            </a:r>
            <a:r>
              <a:rPr lang="en-US" altLang="zh-CN" sz="1800" b="1" baseline="-25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 … ,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n</a:t>
            </a:r>
            <a:r>
              <a:rPr lang="en-US" altLang="zh-CN" sz="1800" b="1" dirty="0">
                <a:solidFill>
                  <a:srgbClr val="000000"/>
                </a:solidFill>
                <a:latin typeface="华文中宋" panose="02010600040101010101" pitchFamily="2" charset="-122"/>
                <a:ea typeface="华文中宋" panose="02010600040101010101" pitchFamily="2" charset="-122"/>
              </a:rPr>
              <a:t>)</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Var s</a:t>
            </a:r>
            <a:r>
              <a:rPr lang="en-US" altLang="zh-CN" sz="1800" b="1" baseline="-25000" dirty="0">
                <a:solidFill>
                  <a:srgbClr val="000000"/>
                </a:solidFill>
                <a:latin typeface="华文中宋" panose="02010600040101010101" pitchFamily="2" charset="-122"/>
                <a:ea typeface="华文中宋" panose="02010600040101010101" pitchFamily="2" charset="-122"/>
              </a:rPr>
              <a:t>1</a:t>
            </a:r>
            <a:r>
              <a:rPr lang="en-US" altLang="zh-CN" sz="1800" b="1" dirty="0">
                <a:solidFill>
                  <a:srgbClr val="000000"/>
                </a:solidFill>
                <a:latin typeface="华文中宋" panose="02010600040101010101" pitchFamily="2" charset="-122"/>
                <a:ea typeface="华文中宋" panose="02010600040101010101" pitchFamily="2" charset="-122"/>
              </a:rPr>
              <a:t>, s</a:t>
            </a:r>
            <a:r>
              <a:rPr lang="en-US" altLang="zh-CN" sz="1800" b="1" baseline="-25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 … ,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n</a:t>
            </a:r>
            <a:r>
              <a:rPr lang="en-US" altLang="zh-CN" sz="1800" b="1" dirty="0">
                <a:solidFill>
                  <a:srgbClr val="000000"/>
                </a:solidFill>
                <a:latin typeface="华文中宋" panose="02010600040101010101" pitchFamily="2" charset="-122"/>
                <a:ea typeface="华文中宋" panose="02010600040101010101" pitchFamily="2" charset="-122"/>
              </a:rPr>
              <a:t> : semaphore;</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begin</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sym typeface="Symbol" panose="05050102010706020507" pitchFamily="18" charset="2"/>
              </a:rPr>
              <a:t>   for i:=1 to n do</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 + 1;</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wakeupProcess</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s</a:t>
            </a:r>
            <a:r>
              <a:rPr lang="en-US" altLang="zh-CN" sz="1800" b="1" baseline="-25000"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endfor</a:t>
            </a:r>
            <a:r>
              <a:rPr lang="en-US" altLang="zh-CN" sz="1800" b="1" dirty="0">
                <a:solidFill>
                  <a:srgbClr val="000000"/>
                </a:solidFill>
                <a:latin typeface="华文中宋" panose="02010600040101010101" pitchFamily="2" charset="-122"/>
                <a:ea typeface="华文中宋" panose="02010600040101010101" pitchFamily="2" charset="-122"/>
              </a:rPr>
              <a:t>;</a:t>
            </a:r>
          </a:p>
          <a:p>
            <a:pPr>
              <a:buFont typeface="Wingdings" panose="05000000000000000000"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end</a:t>
            </a:r>
          </a:p>
        </p:txBody>
      </p:sp>
      <p:sp>
        <p:nvSpPr>
          <p:cNvPr id="13" name="Content Placeholder 2">
            <a:extLst>
              <a:ext uri="{FF2B5EF4-FFF2-40B4-BE49-F238E27FC236}">
                <a16:creationId xmlns:a16="http://schemas.microsoft.com/office/drawing/2014/main" id="{2A45AFF2-34F5-4B2E-85A2-2E776D389BAA}"/>
              </a:ext>
            </a:extLst>
          </p:cNvPr>
          <p:cNvSpPr txBox="1">
            <a:spLocks/>
          </p:cNvSpPr>
          <p:nvPr/>
        </p:nvSpPr>
        <p:spPr>
          <a:xfrm>
            <a:off x="3131840" y="554713"/>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——AND</a:t>
            </a:r>
            <a:r>
              <a:rPr lang="zh-CN" altLang="en-US" sz="2000" b="1" dirty="0">
                <a:solidFill>
                  <a:srgbClr val="FF0000"/>
                </a:solidFill>
                <a:latin typeface="华文中宋" panose="02010600040101010101" pitchFamily="2" charset="-122"/>
                <a:ea typeface="华文中宋" panose="02010600040101010101" pitchFamily="2" charset="-122"/>
              </a:rPr>
              <a:t>型信号量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871C1C6A-1A72-43DA-8A8B-01C49A9B9E86}"/>
              </a:ext>
            </a:extLst>
          </p:cNvPr>
          <p:cNvSpPr>
            <a:spLocks noGrp="1"/>
          </p:cNvSpPr>
          <p:nvPr>
            <p:ph type="sldNum" sz="quarter" idx="12"/>
          </p:nvPr>
        </p:nvSpPr>
        <p:spPr/>
        <p:txBody>
          <a:bodyPr/>
          <a:lstStyle/>
          <a:p>
            <a:fld id="{B10D5614-B734-4280-8F57-1D4947433C97}" type="slidenum">
              <a:rPr lang="en-US" smtClean="0"/>
              <a:t>101</a:t>
            </a:fld>
            <a:endParaRPr lang="en-US" dirty="0"/>
          </a:p>
        </p:txBody>
      </p:sp>
    </p:spTree>
    <p:extLst>
      <p:ext uri="{BB962C8B-B14F-4D97-AF65-F5344CB8AC3E}">
        <p14:creationId xmlns:p14="http://schemas.microsoft.com/office/powerpoint/2010/main" val="1669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4" name="文本框 13">
            <a:extLst>
              <a:ext uri="{FF2B5EF4-FFF2-40B4-BE49-F238E27FC236}">
                <a16:creationId xmlns:a16="http://schemas.microsoft.com/office/drawing/2014/main" id="{DC1DAE30-D2FF-4001-80A3-2922BC4CB591}"/>
              </a:ext>
            </a:extLst>
          </p:cNvPr>
          <p:cNvSpPr txBox="1"/>
          <p:nvPr/>
        </p:nvSpPr>
        <p:spPr>
          <a:xfrm>
            <a:off x="519932" y="1610798"/>
            <a:ext cx="8280920" cy="5029262"/>
          </a:xfrm>
          <a:prstGeom prst="rect">
            <a:avLst/>
          </a:prstGeom>
          <a:noFill/>
        </p:spPr>
        <p:txBody>
          <a:bodyPr wrap="square">
            <a:spAutoFit/>
          </a:bodyPr>
          <a:lstStyle/>
          <a:p>
            <a:pPr marL="285750" indent="-285750" eaLnBrk="1" hangingPunct="1">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用信号量机制实现进程间的互斥，既方便又有效，但存在以下两个问题：</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每个访问临界资源的进程都必须自备PV操作，这使大量的</a:t>
            </a:r>
            <a:r>
              <a:rPr lang="en-US" altLang="zh-CN" b="1" dirty="0">
                <a:solidFill>
                  <a:srgbClr val="000000"/>
                </a:solidFill>
                <a:latin typeface="华文中宋" panose="02010600040101010101" pitchFamily="2" charset="-122"/>
                <a:ea typeface="华文中宋" panose="02010600040101010101" pitchFamily="2" charset="-122"/>
              </a:rPr>
              <a:t>PV</a:t>
            </a:r>
            <a:r>
              <a:rPr lang="zh-CN" altLang="en-US" b="1" dirty="0">
                <a:solidFill>
                  <a:srgbClr val="000000"/>
                </a:solidFill>
                <a:latin typeface="华文中宋" panose="02010600040101010101" pitchFamily="2" charset="-122"/>
                <a:ea typeface="华文中宋" panose="02010600040101010101" pitchFamily="2" charset="-122"/>
              </a:rPr>
              <a:t>操作分散在各个进程中，给系统的管理带来隐患</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会因互斥操作使用不当而导致系统死锁</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eaLnBrk="1" hangingPunct="1">
              <a:lnSpc>
                <a:spcPct val="150000"/>
              </a:lnSpc>
              <a:buFont typeface="Wingdings" panose="05000000000000000000" pitchFamily="2" charset="2"/>
              <a:buChar char="Ø"/>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解决方法</a:t>
            </a:r>
            <a:r>
              <a:rPr lang="en-US" altLang="zh-CN" b="1" dirty="0">
                <a:solidFill>
                  <a:schemeClr val="tx2">
                    <a:lumMod val="50000"/>
                  </a:schemeClr>
                </a:solidFill>
                <a:latin typeface="华文中宋" panose="02010600040101010101" pitchFamily="2" charset="-122"/>
                <a:ea typeface="华文中宋" panose="02010600040101010101" pitchFamily="2" charset="-122"/>
              </a:rPr>
              <a:t>——</a:t>
            </a:r>
            <a:r>
              <a:rPr lang="zh-CN" altLang="en-US" sz="1800" b="1" dirty="0">
                <a:solidFill>
                  <a:schemeClr val="tx2">
                    <a:lumMod val="50000"/>
                  </a:schemeClr>
                </a:solidFill>
                <a:latin typeface="华文中宋" panose="02010600040101010101" pitchFamily="2" charset="-122"/>
                <a:ea typeface="华文中宋" panose="02010600040101010101" pitchFamily="2" charset="-122"/>
              </a:rPr>
              <a:t>管程（Monitors)</a:t>
            </a:r>
          </a:p>
          <a:p>
            <a:pPr marL="742950" lvl="1" indent="-285750">
              <a:lnSpc>
                <a:spcPct val="150000"/>
              </a:lnSpc>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Dijkstra于1971年提出：为每个共享资源设立一个“秘书”来管理对它的访问</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一切来访者都要通过秘书，而秘书每次仅允许一个来访者（进程）来访问共享资源</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这样既便于系统管理共享资源，又能保证进程的互斥访问和同步</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800" b="1" dirty="0">
                <a:solidFill>
                  <a:schemeClr val="tx2">
                    <a:lumMod val="50000"/>
                  </a:schemeClr>
                </a:solidFill>
                <a:latin typeface="华文中宋" panose="02010600040101010101" pitchFamily="2" charset="-122"/>
                <a:ea typeface="华文中宋" panose="02010600040101010101" pitchFamily="2" charset="-122"/>
              </a:rPr>
              <a:t>1973年，Hanson和Hoare又把“秘书”概念发展为管程概念      </a:t>
            </a:r>
          </a:p>
          <a:p>
            <a:pPr marL="742950" lvl="1" indent="-285750">
              <a:lnSpc>
                <a:spcPct val="150000"/>
              </a:lnSpc>
              <a:buFont typeface="Arial" panose="020B0604020202020204" pitchFamily="34" charset="0"/>
              <a:buChar char="•"/>
            </a:pP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76DC4424-4F6B-4EC5-9F29-D61068FD5CF0}"/>
              </a:ext>
            </a:extLst>
          </p:cNvPr>
          <p:cNvSpPr>
            <a:spLocks noGrp="1"/>
          </p:cNvSpPr>
          <p:nvPr>
            <p:ph type="sldNum" sz="quarter" idx="12"/>
          </p:nvPr>
        </p:nvSpPr>
        <p:spPr/>
        <p:txBody>
          <a:bodyPr/>
          <a:lstStyle/>
          <a:p>
            <a:fld id="{B10D5614-B734-4280-8F57-1D4947433C97}" type="slidenum">
              <a:rPr lang="en-US" smtClean="0"/>
              <a:t>102</a:t>
            </a:fld>
            <a:endParaRPr lang="en-US" dirty="0"/>
          </a:p>
        </p:txBody>
      </p:sp>
    </p:spTree>
    <p:extLst>
      <p:ext uri="{BB962C8B-B14F-4D97-AF65-F5344CB8AC3E}">
        <p14:creationId xmlns:p14="http://schemas.microsoft.com/office/powerpoint/2010/main" val="331003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11F00B1-25EC-477D-97AB-4A45146B0220}"/>
              </a:ext>
            </a:extLst>
          </p:cNvPr>
          <p:cNvSpPr txBox="1"/>
          <p:nvPr/>
        </p:nvSpPr>
        <p:spPr>
          <a:xfrm>
            <a:off x="602583" y="1678821"/>
            <a:ext cx="7933905" cy="378276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基本思想</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系统中的各种软硬件资源，其特性都可用数据结构抽象地描述，把对该共享数据结构实施的操作定义为一组过程</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进程对共享资源的访问都是通过这组过程对共享数据结构的操作来实现的，这组过程可以根据资源的使用情况，接受或阻塞进程的访问，确保每次只有一个进程使用共享资源，实现进程的互斥</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管程的定义</a:t>
            </a:r>
          </a:p>
          <a:p>
            <a:pPr eaLnBrk="1" hangingPunct="1">
              <a:lnSpc>
                <a:spcPct val="150000"/>
              </a:lnSpc>
              <a:spcBef>
                <a:spcPct val="0"/>
              </a:spcBef>
              <a:buSzPct val="150000"/>
              <a:buFont typeface="Wingdings" panose="05000000000000000000" pitchFamily="2" charset="2"/>
              <a:buNone/>
            </a:pPr>
            <a:r>
              <a:rPr lang="zh-CN" altLang="en-US" b="1" dirty="0">
                <a:solidFill>
                  <a:schemeClr val="bg2">
                    <a:lumMod val="10000"/>
                  </a:schemeClr>
                </a:solidFill>
                <a:latin typeface="华文中宋" panose="02010600040101010101" pitchFamily="2" charset="-122"/>
                <a:ea typeface="华文中宋" panose="02010600040101010101" pitchFamily="2" charset="-122"/>
              </a:rPr>
              <a:t>    一个数据结构和在该数据结构上能被并发进程所执行的一组操作，这组操作能同步进程和改变管程中的数据</a:t>
            </a:r>
          </a:p>
        </p:txBody>
      </p:sp>
      <p:sp>
        <p:nvSpPr>
          <p:cNvPr id="3" name="灯片编号占位符 2">
            <a:extLst>
              <a:ext uri="{FF2B5EF4-FFF2-40B4-BE49-F238E27FC236}">
                <a16:creationId xmlns:a16="http://schemas.microsoft.com/office/drawing/2014/main" id="{82FCC73C-48B4-4FC0-AA4C-D66A146CE1E9}"/>
              </a:ext>
            </a:extLst>
          </p:cNvPr>
          <p:cNvSpPr>
            <a:spLocks noGrp="1"/>
          </p:cNvSpPr>
          <p:nvPr>
            <p:ph type="sldNum" sz="quarter" idx="12"/>
          </p:nvPr>
        </p:nvSpPr>
        <p:spPr/>
        <p:txBody>
          <a:bodyPr/>
          <a:lstStyle/>
          <a:p>
            <a:fld id="{B10D5614-B734-4280-8F57-1D4947433C97}" type="slidenum">
              <a:rPr lang="en-US" smtClean="0"/>
              <a:t>103</a:t>
            </a:fld>
            <a:endParaRPr lang="en-US" dirty="0"/>
          </a:p>
        </p:txBody>
      </p:sp>
    </p:spTree>
    <p:extLst>
      <p:ext uri="{BB962C8B-B14F-4D97-AF65-F5344CB8AC3E}">
        <p14:creationId xmlns:p14="http://schemas.microsoft.com/office/powerpoint/2010/main" val="19819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3502240-BF0A-47A4-AD2F-DB641A5D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325" t="508" r="8325" b="508"/>
          <a:stretch>
            <a:fillRect/>
          </a:stretch>
        </p:blipFill>
        <p:spPr bwMode="auto">
          <a:xfrm>
            <a:off x="4367022" y="3200864"/>
            <a:ext cx="4638062" cy="356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11F00B1-25EC-477D-97AB-4A45146B0220}"/>
              </a:ext>
            </a:extLst>
          </p:cNvPr>
          <p:cNvSpPr txBox="1"/>
          <p:nvPr/>
        </p:nvSpPr>
        <p:spPr>
          <a:xfrm>
            <a:off x="511254" y="1514104"/>
            <a:ext cx="7933905" cy="2120773"/>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zh-CN" altLang="en-US" sz="1800" b="1" i="0" u="none" strike="noStrike" baseline="0" dirty="0">
                <a:solidFill>
                  <a:schemeClr val="bg2">
                    <a:lumMod val="10000"/>
                  </a:schemeClr>
                </a:solidFill>
                <a:latin typeface="华文中宋" panose="02010600040101010101" pitchFamily="2" charset="-122"/>
                <a:ea typeface="华文中宋" panose="02010600040101010101" pitchFamily="2" charset="-122"/>
              </a:rPr>
              <a:t>管程组成</a:t>
            </a:r>
            <a:endParaRPr lang="en-US" altLang="zh-CN" sz="1800" b="1" i="0" u="none" strike="noStrike" baseline="0" dirty="0">
              <a:solidFill>
                <a:schemeClr val="bg2">
                  <a:lumMod val="1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chemeClr val="bg2">
                    <a:lumMod val="10000"/>
                  </a:schemeClr>
                </a:solidFill>
                <a:latin typeface="华文中宋" panose="02010600040101010101" pitchFamily="2" charset="-122"/>
                <a:ea typeface="华文中宋" panose="02010600040101010101" pitchFamily="2" charset="-122"/>
              </a:rPr>
              <a:t>管程的名称</a:t>
            </a:r>
            <a:endParaRPr lang="en-US" altLang="zh-CN" b="1" i="0" u="none" strike="noStrike" baseline="0" dirty="0">
              <a:solidFill>
                <a:schemeClr val="bg2">
                  <a:lumMod val="1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i="0" u="none" strike="noStrike" baseline="0" dirty="0">
                <a:solidFill>
                  <a:schemeClr val="bg2">
                    <a:lumMod val="10000"/>
                  </a:schemeClr>
                </a:solidFill>
                <a:latin typeface="华文中宋" panose="02010600040101010101" pitchFamily="2" charset="-122"/>
                <a:ea typeface="华文中宋" panose="02010600040101010101" pitchFamily="2" charset="-122"/>
              </a:rPr>
              <a:t>局部于管程的共享变量说明</a:t>
            </a:r>
            <a:endParaRPr lang="en-US" altLang="zh-CN" b="1" i="0" u="none" strike="noStrike" baseline="0" dirty="0">
              <a:solidFill>
                <a:schemeClr val="bg2">
                  <a:lumMod val="1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800" b="1" i="0" u="none" strike="noStrike" baseline="0" dirty="0">
                <a:solidFill>
                  <a:schemeClr val="bg2">
                    <a:lumMod val="10000"/>
                  </a:schemeClr>
                </a:solidFill>
                <a:latin typeface="华文中宋" panose="02010600040101010101" pitchFamily="2" charset="-122"/>
                <a:ea typeface="华文中宋" panose="02010600040101010101" pitchFamily="2" charset="-122"/>
              </a:rPr>
              <a:t>对该数据结构进行操作的一组过程</a:t>
            </a:r>
            <a:endParaRPr lang="en-US" altLang="zh-CN" sz="1800" b="1" i="0" u="none" strike="noStrike" baseline="0" dirty="0">
              <a:solidFill>
                <a:schemeClr val="bg2">
                  <a:lumMod val="10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sz="1800" b="1" i="0" u="none" strike="noStrike" baseline="0" dirty="0">
                <a:solidFill>
                  <a:schemeClr val="bg2">
                    <a:lumMod val="10000"/>
                  </a:schemeClr>
                </a:solidFill>
                <a:latin typeface="华文中宋" panose="02010600040101010101" pitchFamily="2" charset="-122"/>
                <a:ea typeface="华文中宋" panose="02010600040101010101" pitchFamily="2" charset="-122"/>
              </a:rPr>
              <a:t>对局部于管程的数据设置初始值的语句</a:t>
            </a:r>
          </a:p>
        </p:txBody>
      </p:sp>
      <p:sp>
        <p:nvSpPr>
          <p:cNvPr id="2" name="灯片编号占位符 1">
            <a:extLst>
              <a:ext uri="{FF2B5EF4-FFF2-40B4-BE49-F238E27FC236}">
                <a16:creationId xmlns:a16="http://schemas.microsoft.com/office/drawing/2014/main" id="{D60EF0CB-2E70-421D-8E08-EFB96F89A24E}"/>
              </a:ext>
            </a:extLst>
          </p:cNvPr>
          <p:cNvSpPr>
            <a:spLocks noGrp="1"/>
          </p:cNvSpPr>
          <p:nvPr>
            <p:ph type="sldNum" sz="quarter" idx="12"/>
          </p:nvPr>
        </p:nvSpPr>
        <p:spPr/>
        <p:txBody>
          <a:bodyPr/>
          <a:lstStyle/>
          <a:p>
            <a:fld id="{B10D5614-B734-4280-8F57-1D4947433C97}" type="slidenum">
              <a:rPr lang="en-US" smtClean="0"/>
              <a:t>104</a:t>
            </a:fld>
            <a:endParaRPr lang="en-US" dirty="0"/>
          </a:p>
        </p:txBody>
      </p:sp>
    </p:spTree>
    <p:extLst>
      <p:ext uri="{BB962C8B-B14F-4D97-AF65-F5344CB8AC3E}">
        <p14:creationId xmlns:p14="http://schemas.microsoft.com/office/powerpoint/2010/main" val="72541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11F00B1-25EC-477D-97AB-4A45146B0220}"/>
              </a:ext>
            </a:extLst>
          </p:cNvPr>
          <p:cNvSpPr txBox="1"/>
          <p:nvPr/>
        </p:nvSpPr>
        <p:spPr>
          <a:xfrm>
            <a:off x="501035" y="1631021"/>
            <a:ext cx="7933905" cy="5052345"/>
          </a:xfrm>
          <a:prstGeom prst="rect">
            <a:avLst/>
          </a:prstGeom>
          <a:noFill/>
        </p:spPr>
        <p:txBody>
          <a:bodyPr wrap="square">
            <a:spAutoFit/>
          </a:bodyPr>
          <a:lstStyle/>
          <a:p>
            <a:pPr marL="285750" indent="-285750" algn="l">
              <a:lnSpc>
                <a:spcPts val="3000"/>
              </a:lnSpc>
              <a:buFont typeface="Wingdings" panose="05000000000000000000" pitchFamily="2" charset="2"/>
              <a:buChar char="Ø"/>
            </a:pP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管程的语法</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type monitor-name=monitor</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variable declarations //</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局部</a:t>
            </a:r>
            <a:r>
              <a:rPr lang="zh-CN" altLang="en-US" b="1" dirty="0">
                <a:solidFill>
                  <a:schemeClr val="tx2">
                    <a:lumMod val="50000"/>
                  </a:schemeClr>
                </a:solidFill>
                <a:latin typeface="华文中宋" panose="02010600040101010101" pitchFamily="2" charset="-122"/>
                <a:ea typeface="华文中宋" panose="02010600040101010101" pitchFamily="2" charset="-122"/>
              </a:rPr>
              <a:t>共享</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变量申明</a:t>
            </a:r>
            <a:endPar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procedure entry P1(…); //</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过程</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P1</a:t>
            </a:r>
          </a:p>
          <a:p>
            <a:pPr algn="l">
              <a:lnSpc>
                <a:spcPts val="3000"/>
              </a:lnSpc>
            </a:pPr>
            <a:r>
              <a:rPr lang="en-US" altLang="zh-CN" b="1" dirty="0">
                <a:solidFill>
                  <a:schemeClr val="tx2">
                    <a:lumMod val="50000"/>
                  </a:schemeClr>
                </a:solidFill>
                <a:latin typeface="华文中宋" panose="02010600040101010101" pitchFamily="2" charset="-122"/>
                <a:ea typeface="华文中宋" panose="02010600040101010101" pitchFamily="2" charset="-122"/>
              </a:rPr>
              <a:t>        </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begin…end;</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procedure entry P2(…); //</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过程</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P2</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begin…end;</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procedure entry </a:t>
            </a:r>
            <a:r>
              <a:rPr lang="en-US" altLang="zh-CN" sz="1800"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Pn</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过程</a:t>
            </a:r>
            <a:r>
              <a:rPr lang="en-US" altLang="zh-CN" sz="1800"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Pn</a:t>
            </a:r>
            <a:endPar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begin…end;</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begin</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initialization code; //</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初始化语句</a:t>
            </a:r>
          </a:p>
          <a:p>
            <a:pPr algn="l">
              <a:lnSpc>
                <a:spcPts val="3000"/>
              </a:lnSpc>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end</a:t>
            </a:r>
            <a:endParaRPr lang="zh-CN" altLang="en-US"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BBE22DB8-AD98-497A-919A-54AB5CAACB79}"/>
              </a:ext>
            </a:extLst>
          </p:cNvPr>
          <p:cNvSpPr>
            <a:spLocks noGrp="1"/>
          </p:cNvSpPr>
          <p:nvPr>
            <p:ph type="sldNum" sz="quarter" idx="12"/>
          </p:nvPr>
        </p:nvSpPr>
        <p:spPr/>
        <p:txBody>
          <a:bodyPr/>
          <a:lstStyle/>
          <a:p>
            <a:fld id="{B10D5614-B734-4280-8F57-1D4947433C97}" type="slidenum">
              <a:rPr lang="en-US" smtClean="0"/>
              <a:t>105</a:t>
            </a:fld>
            <a:endParaRPr lang="en-US" dirty="0"/>
          </a:p>
        </p:txBody>
      </p:sp>
    </p:spTree>
    <p:extLst>
      <p:ext uri="{BB962C8B-B14F-4D97-AF65-F5344CB8AC3E}">
        <p14:creationId xmlns:p14="http://schemas.microsoft.com/office/powerpoint/2010/main" val="12652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条件变量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11F00B1-25EC-477D-97AB-4A45146B0220}"/>
              </a:ext>
            </a:extLst>
          </p:cNvPr>
          <p:cNvSpPr txBox="1"/>
          <p:nvPr/>
        </p:nvSpPr>
        <p:spPr>
          <a:xfrm>
            <a:off x="501035" y="1631021"/>
            <a:ext cx="7933905" cy="4282904"/>
          </a:xfrm>
          <a:prstGeom prst="rect">
            <a:avLst/>
          </a:prstGeom>
          <a:noFill/>
        </p:spPr>
        <p:txBody>
          <a:bodyPr wrap="square">
            <a:spAutoFit/>
          </a:bodyPr>
          <a:lstStyle/>
          <a:p>
            <a:pPr marL="285750" indent="-285750" algn="l">
              <a:lnSpc>
                <a:spcPts val="3000"/>
              </a:lnSpc>
              <a:buFont typeface="Wingdings" panose="05000000000000000000" pitchFamily="2" charset="2"/>
              <a:buChar char="Ø"/>
            </a:pP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问题</a:t>
            </a:r>
            <a:endPar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algn="l">
              <a:lnSpc>
                <a:spcPts val="3000"/>
              </a:lnSpc>
            </a:pPr>
            <a:r>
              <a:rPr lang="zh-CN" altLang="en-US" b="1" dirty="0">
                <a:solidFill>
                  <a:schemeClr val="tx2">
                    <a:lumMod val="50000"/>
                  </a:schemeClr>
                </a:solidFill>
                <a:latin typeface="华文中宋" panose="02010600040101010101" pitchFamily="2" charset="-122"/>
                <a:ea typeface="华文中宋" panose="02010600040101010101" pitchFamily="2" charset="-122"/>
              </a:rPr>
              <a:t>    管程能够确保一次只有一个进程进入管程，但当一个进程调用了管程，当请求的资源未得到满足时就会被阻塞，直到阻塞的原因解除，在此期间，如果该进程不释放管程，则其他进程无法进入管程。为此，还需要再管程内部设立等待队列，引入条件变量</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nSpc>
                <a:spcPts val="3000"/>
              </a:lnSpc>
              <a:spcBef>
                <a:spcPct val="0"/>
              </a:spcBef>
              <a:buFont typeface="Wingdings" panose="05000000000000000000" pitchFamily="2" charset="2"/>
              <a:buChar char="Ø"/>
            </a:pPr>
            <a:r>
              <a:rPr lang="zh-CN" altLang="en-US" b="1" dirty="0">
                <a:solidFill>
                  <a:schemeClr val="tx2">
                    <a:lumMod val="50000"/>
                  </a:schemeClr>
                </a:solidFill>
                <a:latin typeface="华文中宋" panose="02010600040101010101" pitchFamily="2" charset="-122"/>
                <a:ea typeface="华文中宋" panose="02010600040101010101" pitchFamily="2" charset="-122"/>
              </a:rPr>
              <a:t>条件变量</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ts val="3000"/>
              </a:lnSpc>
              <a:spcBef>
                <a:spcPct val="0"/>
              </a:spcBef>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在管程机制中，当某进程通过管程请求临界资源未能满足时，管程便调用wait原语使该进程等待，但等待的原因可能有多个，为了加以区别，引入条件变量加以说明。</a:t>
            </a:r>
            <a:endParaRPr lang="en-US" altLang="zh-CN" b="1" dirty="0">
              <a:solidFill>
                <a:schemeClr val="tx2">
                  <a:lumMod val="50000"/>
                </a:schemeClr>
              </a:solidFill>
              <a:latin typeface="华文中宋" panose="02010600040101010101" pitchFamily="2" charset="-122"/>
              <a:ea typeface="华文中宋" panose="02010600040101010101" pitchFamily="2" charset="-122"/>
            </a:endParaRPr>
          </a:p>
          <a:p>
            <a:pPr marL="742950" lvl="1" indent="-285750">
              <a:lnSpc>
                <a:spcPts val="3000"/>
              </a:lnSpc>
              <a:spcBef>
                <a:spcPct val="0"/>
              </a:spcBef>
              <a:buFont typeface="Arial" panose="020B0604020202020204" pitchFamily="34" charset="0"/>
              <a:buChar char="•"/>
            </a:pPr>
            <a:r>
              <a:rPr lang="zh-CN" altLang="en-US" b="1" dirty="0">
                <a:solidFill>
                  <a:schemeClr val="tx2">
                    <a:lumMod val="50000"/>
                  </a:schemeClr>
                </a:solidFill>
                <a:latin typeface="华文中宋" panose="02010600040101010101" pitchFamily="2" charset="-122"/>
                <a:ea typeface="华文中宋" panose="02010600040101010101" pitchFamily="2" charset="-122"/>
              </a:rPr>
              <a:t>条件变量也是一种抽象数据类型，每个条件变量保存了一个链表，用于记录因该条件变量而阻塞的所有进程。</a:t>
            </a:r>
          </a:p>
        </p:txBody>
      </p:sp>
      <p:sp>
        <p:nvSpPr>
          <p:cNvPr id="2" name="灯片编号占位符 1">
            <a:extLst>
              <a:ext uri="{FF2B5EF4-FFF2-40B4-BE49-F238E27FC236}">
                <a16:creationId xmlns:a16="http://schemas.microsoft.com/office/drawing/2014/main" id="{93CA7048-D31B-4DA3-A2AC-154F6C86D055}"/>
              </a:ext>
            </a:extLst>
          </p:cNvPr>
          <p:cNvSpPr>
            <a:spLocks noGrp="1"/>
          </p:cNvSpPr>
          <p:nvPr>
            <p:ph type="sldNum" sz="quarter" idx="12"/>
          </p:nvPr>
        </p:nvSpPr>
        <p:spPr/>
        <p:txBody>
          <a:bodyPr/>
          <a:lstStyle/>
          <a:p>
            <a:fld id="{B10D5614-B734-4280-8F57-1D4947433C97}" type="slidenum">
              <a:rPr lang="en-US" smtClean="0"/>
              <a:t>106</a:t>
            </a:fld>
            <a:endParaRPr lang="en-US" dirty="0"/>
          </a:p>
        </p:txBody>
      </p:sp>
    </p:spTree>
    <p:extLst>
      <p:ext uri="{BB962C8B-B14F-4D97-AF65-F5344CB8AC3E}">
        <p14:creationId xmlns:p14="http://schemas.microsoft.com/office/powerpoint/2010/main" val="114267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710A7B-CAB3-4319-9F21-436B834C0A31}"/>
              </a:ext>
            </a:extLst>
          </p:cNvPr>
          <p:cNvPicPr>
            <a:picLocks noChangeAspect="1"/>
          </p:cNvPicPr>
          <p:nvPr/>
        </p:nvPicPr>
        <p:blipFill>
          <a:blip r:embed="rId3"/>
          <a:stretch>
            <a:fillRect/>
          </a:stretch>
        </p:blipFill>
        <p:spPr>
          <a:xfrm>
            <a:off x="3941029" y="1315875"/>
            <a:ext cx="5115284" cy="5307011"/>
          </a:xfrm>
          <a:prstGeom prst="rect">
            <a:avLst/>
          </a:prstGeom>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5F5F4C-DE83-4292-B6FF-878004ADB1FE}"/>
              </a:ext>
            </a:extLst>
          </p:cNvPr>
          <p:cNvSpPr txBox="1">
            <a:spLocks/>
          </p:cNvSpPr>
          <p:nvPr/>
        </p:nvSpPr>
        <p:spPr>
          <a:xfrm>
            <a:off x="45995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条件变量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11F00B1-25EC-477D-97AB-4A45146B0220}"/>
              </a:ext>
            </a:extLst>
          </p:cNvPr>
          <p:cNvSpPr txBox="1"/>
          <p:nvPr/>
        </p:nvSpPr>
        <p:spPr>
          <a:xfrm>
            <a:off x="468352" y="1513582"/>
            <a:ext cx="3494901" cy="501336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wait</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原语（</a:t>
            </a:r>
            <a:r>
              <a:rPr lang="zh-CN" altLang="en-US" sz="1800" b="1" dirty="0">
                <a:solidFill>
                  <a:schemeClr val="tx2">
                    <a:lumMod val="50000"/>
                  </a:schemeClr>
                </a:solidFill>
                <a:latin typeface="华文中宋" panose="02010600040101010101" pitchFamily="2" charset="-122"/>
                <a:ea typeface="华文中宋" panose="02010600040101010101" pitchFamily="2" charset="-122"/>
              </a:rPr>
              <a:t> x.wait）：用来阻塞正在调用管程的进程并将其插入到与条件变量x相应的等待队列上，并释放管程，直到x条件变化。此时其它进程可以使用该管程</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signal</a:t>
            </a:r>
            <a:r>
              <a:rPr lang="zh-CN" altLang="en-US"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原语（</a:t>
            </a:r>
            <a:r>
              <a:rPr lang="zh-CN" altLang="en-US" sz="1800" b="1" dirty="0">
                <a:solidFill>
                  <a:schemeClr val="tx2">
                    <a:lumMod val="50000"/>
                  </a:schemeClr>
                </a:solidFill>
                <a:latin typeface="华文中宋" panose="02010600040101010101" pitchFamily="2" charset="-122"/>
                <a:ea typeface="华文中宋" panose="02010600040101010101" pitchFamily="2" charset="-122"/>
              </a:rPr>
              <a:t>x.signal）：用来唤醒与条件变量x相应的等待队列的一个进程（因x条件而阻塞）。如果没有这样的进程，则继续执行原进程，不产生任何结果</a:t>
            </a:r>
            <a:endParaRPr lang="en-US" altLang="zh-CN" sz="1800"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021F8924-77E6-416B-B351-AC4CB559648B}"/>
              </a:ext>
            </a:extLst>
          </p:cNvPr>
          <p:cNvSpPr>
            <a:spLocks noGrp="1"/>
          </p:cNvSpPr>
          <p:nvPr>
            <p:ph type="sldNum" sz="quarter" idx="12"/>
          </p:nvPr>
        </p:nvSpPr>
        <p:spPr/>
        <p:txBody>
          <a:bodyPr/>
          <a:lstStyle/>
          <a:p>
            <a:fld id="{B10D5614-B734-4280-8F57-1D4947433C97}" type="slidenum">
              <a:rPr lang="en-US" smtClean="0"/>
              <a:t>107</a:t>
            </a:fld>
            <a:endParaRPr lang="en-US" dirty="0"/>
          </a:p>
        </p:txBody>
      </p:sp>
    </p:spTree>
    <p:extLst>
      <p:ext uri="{BB962C8B-B14F-4D97-AF65-F5344CB8AC3E}">
        <p14:creationId xmlns:p14="http://schemas.microsoft.com/office/powerpoint/2010/main" val="241953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73</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587310" y="1663073"/>
            <a:ext cx="7857849"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并发执行的多个进程，看起来好像是异步前进的，彼此之间都可以互不相关的速度向前推进，而实际上每一个进程在其运行过程中并非相互隔绝。一方面它们相互竞争使用系统中有限的资源，另一方面它们又相互协作以达到运行用户作业所预期的目的</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例：计算进程和打印进程共同使用同一缓冲区</a:t>
            </a:r>
            <a:r>
              <a:rPr lang="en-US" altLang="zh-CN" b="1" dirty="0" err="1">
                <a:solidFill>
                  <a:srgbClr val="000000"/>
                </a:solidFill>
                <a:latin typeface="华文中宋" panose="02010600040101010101" pitchFamily="2" charset="-122"/>
                <a:ea typeface="华文中宋" panose="02010600040101010101" pitchFamily="2" charset="-122"/>
              </a:rPr>
              <a:t>Buf</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p"/>
            </a:pPr>
            <a:r>
              <a:rPr lang="en-US" altLang="zh-CN" b="1" dirty="0">
                <a:solidFill>
                  <a:srgbClr val="000000"/>
                </a:solidFill>
                <a:latin typeface="华文中宋" panose="02010600040101010101" pitchFamily="2" charset="-122"/>
                <a:ea typeface="华文中宋" panose="02010600040101010101" pitchFamily="2" charset="-122"/>
              </a:rPr>
              <a:t>Pc</a:t>
            </a:r>
            <a:r>
              <a:rPr lang="zh-CN" altLang="en-US" b="1" dirty="0">
                <a:solidFill>
                  <a:srgbClr val="000000"/>
                </a:solidFill>
                <a:latin typeface="华文中宋" panose="02010600040101010101" pitchFamily="2" charset="-122"/>
                <a:ea typeface="华文中宋" panose="02010600040101010101" pitchFamily="2" charset="-122"/>
              </a:rPr>
              <a:t>：计算，把结果放入缓冲区</a:t>
            </a:r>
            <a:r>
              <a:rPr lang="en-US" altLang="zh-CN" b="1" dirty="0" err="1">
                <a:solidFill>
                  <a:srgbClr val="000000"/>
                </a:solidFill>
                <a:latin typeface="华文中宋" panose="02010600040101010101" pitchFamily="2" charset="-122"/>
                <a:ea typeface="华文中宋" panose="02010600040101010101" pitchFamily="2" charset="-122"/>
              </a:rPr>
              <a:t>Buf</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p"/>
            </a:pPr>
            <a:r>
              <a:rPr lang="en-US" altLang="zh-CN" b="1" dirty="0">
                <a:solidFill>
                  <a:srgbClr val="000000"/>
                </a:solidFill>
                <a:latin typeface="华文中宋" panose="02010600040101010101" pitchFamily="2" charset="-122"/>
                <a:ea typeface="华文中宋" panose="02010600040101010101" pitchFamily="2" charset="-122"/>
              </a:rPr>
              <a:t>Pp</a:t>
            </a:r>
            <a:r>
              <a:rPr lang="zh-CN" altLang="en-US" b="1" dirty="0">
                <a:solidFill>
                  <a:srgbClr val="000000"/>
                </a:solidFill>
                <a:latin typeface="华文中宋" panose="02010600040101010101" pitchFamily="2" charset="-122"/>
                <a:ea typeface="华文中宋" panose="02010600040101010101" pitchFamily="2" charset="-122"/>
              </a:rPr>
              <a:t>：打印</a:t>
            </a:r>
            <a:r>
              <a:rPr lang="en-US" altLang="zh-CN" b="1" dirty="0" err="1">
                <a:solidFill>
                  <a:srgbClr val="000000"/>
                </a:solidFill>
                <a:latin typeface="华文中宋" panose="02010600040101010101" pitchFamily="2" charset="-122"/>
                <a:ea typeface="华文中宋" panose="02010600040101010101" pitchFamily="2" charset="-122"/>
              </a:rPr>
              <a:t>Buf</a:t>
            </a:r>
            <a:r>
              <a:rPr lang="zh-CN" altLang="en-US" b="1" dirty="0">
                <a:solidFill>
                  <a:srgbClr val="000000"/>
                </a:solidFill>
                <a:latin typeface="华文中宋" panose="02010600040101010101" pitchFamily="2" charset="-122"/>
                <a:ea typeface="华文中宋" panose="02010600040101010101" pitchFamily="2" charset="-122"/>
              </a:rPr>
              <a:t>中存放的计算结果</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p"/>
            </a:pPr>
            <a:r>
              <a:rPr lang="en-US" altLang="zh-CN" b="1" dirty="0">
                <a:solidFill>
                  <a:srgbClr val="000000"/>
                </a:solidFill>
                <a:latin typeface="华文中宋" panose="02010600040101010101" pitchFamily="2" charset="-122"/>
                <a:ea typeface="华文中宋" panose="02010600040101010101" pitchFamily="2" charset="-122"/>
              </a:rPr>
              <a:t>Pc</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Pp</a:t>
            </a:r>
            <a:r>
              <a:rPr lang="zh-CN" altLang="en-US" b="1" dirty="0">
                <a:solidFill>
                  <a:srgbClr val="000000"/>
                </a:solidFill>
                <a:latin typeface="华文中宋" panose="02010600040101010101" pitchFamily="2" charset="-122"/>
                <a:ea typeface="华文中宋" panose="02010600040101010101" pitchFamily="2" charset="-122"/>
              </a:rPr>
              <a:t>相互制约，各自的执行结果互为对方的执行条件：</a:t>
            </a:r>
            <a:endParaRPr lang="en-US" altLang="zh-CN" b="1" dirty="0">
              <a:solidFill>
                <a:srgbClr val="000000"/>
              </a:solidFill>
              <a:latin typeface="华文中宋" panose="02010600040101010101" pitchFamily="2" charset="-122"/>
              <a:ea typeface="华文中宋" panose="02010600040101010101" pitchFamily="2" charset="-122"/>
            </a:endParaRPr>
          </a:p>
          <a:p>
            <a:pPr marL="1200150" lvl="3"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当</a:t>
            </a:r>
            <a:r>
              <a:rPr lang="en-US" altLang="zh-CN" b="1" dirty="0" err="1">
                <a:solidFill>
                  <a:srgbClr val="000000"/>
                </a:solidFill>
                <a:latin typeface="华文中宋" panose="02010600040101010101" pitchFamily="2" charset="-122"/>
                <a:ea typeface="华文中宋" panose="02010600040101010101" pitchFamily="2" charset="-122"/>
              </a:rPr>
              <a:t>Buf</a:t>
            </a:r>
            <a:r>
              <a:rPr lang="zh-CN" altLang="en-US" b="1" dirty="0">
                <a:solidFill>
                  <a:srgbClr val="000000"/>
                </a:solidFill>
                <a:latin typeface="华文中宋" panose="02010600040101010101" pitchFamily="2" charset="-122"/>
                <a:ea typeface="华文中宋" panose="02010600040101010101" pitchFamily="2" charset="-122"/>
              </a:rPr>
              <a:t>为空时，</a:t>
            </a:r>
            <a:r>
              <a:rPr lang="en-US" altLang="zh-CN" b="1" dirty="0">
                <a:solidFill>
                  <a:srgbClr val="000000"/>
                </a:solidFill>
                <a:latin typeface="华文中宋" panose="02010600040101010101" pitchFamily="2" charset="-122"/>
                <a:ea typeface="华文中宋" panose="02010600040101010101" pitchFamily="2" charset="-122"/>
              </a:rPr>
              <a:t>Pc</a:t>
            </a:r>
            <a:r>
              <a:rPr lang="zh-CN" altLang="en-US" b="1" dirty="0">
                <a:solidFill>
                  <a:srgbClr val="000000"/>
                </a:solidFill>
                <a:latin typeface="华文中宋" panose="02010600040101010101" pitchFamily="2" charset="-122"/>
                <a:ea typeface="华文中宋" panose="02010600040101010101" pitchFamily="2" charset="-122"/>
              </a:rPr>
              <a:t>开始计算，并把结果存入</a:t>
            </a:r>
            <a:r>
              <a:rPr lang="en-US" altLang="zh-CN" b="1" dirty="0" err="1">
                <a:solidFill>
                  <a:srgbClr val="000000"/>
                </a:solidFill>
                <a:latin typeface="华文中宋" panose="02010600040101010101" pitchFamily="2" charset="-122"/>
                <a:ea typeface="华文中宋" panose="02010600040101010101" pitchFamily="2" charset="-122"/>
              </a:rPr>
              <a:t>Buf</a:t>
            </a:r>
            <a:endParaRPr lang="en-US" altLang="zh-CN" b="1" dirty="0">
              <a:solidFill>
                <a:srgbClr val="000000"/>
              </a:solidFill>
              <a:latin typeface="华文中宋" panose="02010600040101010101" pitchFamily="2" charset="-122"/>
              <a:ea typeface="华文中宋" panose="02010600040101010101" pitchFamily="2" charset="-122"/>
            </a:endParaRPr>
          </a:p>
          <a:p>
            <a:pPr marL="1200150" lvl="3"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只有</a:t>
            </a:r>
            <a:r>
              <a:rPr lang="en-US" altLang="zh-CN" b="1" dirty="0" err="1">
                <a:solidFill>
                  <a:srgbClr val="000000"/>
                </a:solidFill>
                <a:latin typeface="华文中宋" panose="02010600040101010101" pitchFamily="2" charset="-122"/>
                <a:ea typeface="华文中宋" panose="02010600040101010101" pitchFamily="2" charset="-122"/>
              </a:rPr>
              <a:t>Buf</a:t>
            </a:r>
            <a:r>
              <a:rPr lang="zh-CN" altLang="en-US" b="1" dirty="0">
                <a:solidFill>
                  <a:srgbClr val="000000"/>
                </a:solidFill>
                <a:latin typeface="华文中宋" panose="02010600040101010101" pitchFamily="2" charset="-122"/>
                <a:ea typeface="华文中宋" panose="02010600040101010101" pitchFamily="2" charset="-122"/>
              </a:rPr>
              <a:t>中有数据时，</a:t>
            </a:r>
            <a:r>
              <a:rPr lang="en-US" altLang="zh-CN" b="1" dirty="0">
                <a:solidFill>
                  <a:srgbClr val="000000"/>
                </a:solidFill>
                <a:latin typeface="华文中宋" panose="02010600040101010101" pitchFamily="2" charset="-122"/>
                <a:ea typeface="华文中宋" panose="02010600040101010101" pitchFamily="2" charset="-122"/>
              </a:rPr>
              <a:t>Pp</a:t>
            </a:r>
            <a:r>
              <a:rPr lang="zh-CN" altLang="en-US" b="1" dirty="0">
                <a:solidFill>
                  <a:srgbClr val="000000"/>
                </a:solidFill>
                <a:latin typeface="华文中宋" panose="02010600040101010101" pitchFamily="2" charset="-122"/>
                <a:ea typeface="华文中宋" panose="02010600040101010101" pitchFamily="2" charset="-122"/>
              </a:rPr>
              <a:t>才能开始打印，并清除</a:t>
            </a:r>
            <a:r>
              <a:rPr lang="en-US" altLang="zh-CN" b="1" dirty="0" err="1">
                <a:solidFill>
                  <a:srgbClr val="000000"/>
                </a:solidFill>
                <a:latin typeface="华文中宋" panose="02010600040101010101" pitchFamily="2" charset="-122"/>
                <a:ea typeface="华文中宋" panose="02010600040101010101" pitchFamily="2" charset="-122"/>
              </a:rPr>
              <a:t>Buf</a:t>
            </a:r>
            <a:r>
              <a:rPr lang="zh-CN" altLang="en-US" b="1" dirty="0">
                <a:solidFill>
                  <a:srgbClr val="000000"/>
                </a:solidFill>
                <a:latin typeface="华文中宋" panose="02010600040101010101" pitchFamily="2" charset="-122"/>
                <a:ea typeface="华文中宋" panose="02010600040101010101" pitchFamily="2" charset="-122"/>
              </a:rPr>
              <a:t>中的数据</a:t>
            </a:r>
          </a:p>
        </p:txBody>
      </p:sp>
      <p:sp>
        <p:nvSpPr>
          <p:cNvPr id="3" name="灯片编号占位符 2">
            <a:extLst>
              <a:ext uri="{FF2B5EF4-FFF2-40B4-BE49-F238E27FC236}">
                <a16:creationId xmlns:a16="http://schemas.microsoft.com/office/drawing/2014/main" id="{F8171C71-39EE-41A0-868B-6A9D1655D99A}"/>
              </a:ext>
            </a:extLst>
          </p:cNvPr>
          <p:cNvSpPr>
            <a:spLocks noGrp="1"/>
          </p:cNvSpPr>
          <p:nvPr>
            <p:ph type="sldNum" sz="quarter" idx="12"/>
          </p:nvPr>
        </p:nvSpPr>
        <p:spPr/>
        <p:txBody>
          <a:bodyPr/>
          <a:lstStyle/>
          <a:p>
            <a:fld id="{B10D5614-B734-4280-8F57-1D4947433C97}" type="slidenum">
              <a:rPr lang="en-US" smtClean="0"/>
              <a:t>108</a:t>
            </a:fld>
            <a:endParaRPr lang="en-US" dirty="0"/>
          </a:p>
        </p:txBody>
      </p:sp>
    </p:spTree>
    <p:extLst>
      <p:ext uri="{BB962C8B-B14F-4D97-AF65-F5344CB8AC3E}">
        <p14:creationId xmlns:p14="http://schemas.microsoft.com/office/powerpoint/2010/main" val="19509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74</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676235" y="1759676"/>
            <a:ext cx="3868738" cy="41331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C</a:t>
            </a:r>
            <a:r>
              <a:rPr lang="en-US" altLang="zh-CN" sz="1800" b="1" dirty="0">
                <a:solidFill>
                  <a:srgbClr val="000000"/>
                </a:solidFill>
                <a:latin typeface="华文中宋" panose="02010600040101010101" pitchFamily="2" charset="-122"/>
                <a:ea typeface="华文中宋" panose="02010600040101010101" pitchFamily="2" charset="-122"/>
                <a:cs typeface="Arial" charset="0"/>
              </a:rPr>
              <a:t>:</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 local </a:t>
            </a:r>
            <a:r>
              <a:rPr lang="en-US" altLang="zh-CN" sz="1800" b="1" dirty="0" err="1">
                <a:solidFill>
                  <a:srgbClr val="000000"/>
                </a:solidFill>
                <a:latin typeface="华文中宋" panose="02010600040101010101" pitchFamily="2" charset="-122"/>
                <a:ea typeface="华文中宋" panose="02010600040101010101" pitchFamily="2" charset="-122"/>
              </a:rPr>
              <a:t>Buf</a:t>
            </a:r>
            <a:r>
              <a:rPr lang="en-US" altLang="zh-CN" sz="1800" b="1" dirty="0">
                <a:solidFill>
                  <a:srgbClr val="000000"/>
                </a:solidFill>
                <a:latin typeface="华文中宋" panose="02010600040101010101" pitchFamily="2" charset="-122"/>
                <a:ea typeface="华文中宋" panose="02010600040101010101" pitchFamily="2" charset="-122"/>
              </a:rPr>
              <a:t>’</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FF0000"/>
                </a:solidFill>
                <a:latin typeface="华文中宋" panose="02010600040101010101" pitchFamily="2" charset="-122"/>
                <a:ea typeface="华文中宋" panose="02010600040101010101" pitchFamily="2" charset="-122"/>
              </a:rPr>
              <a:t>repeat</a:t>
            </a:r>
          </a:p>
          <a:p>
            <a:pPr marL="0" indent="-609600">
              <a:lnSpc>
                <a:spcPct val="150000"/>
              </a:lnSpc>
              <a:spcBef>
                <a:spcPts val="0"/>
              </a:spcBef>
              <a:buFont typeface="Wingdings" pitchFamily="2" charset="2"/>
              <a:buNone/>
            </a:pPr>
            <a:r>
              <a:rPr lang="en-US" altLang="zh-CN" sz="1800" b="1" dirty="0">
                <a:solidFill>
                  <a:srgbClr val="FF0000"/>
                </a:solidFill>
                <a:latin typeface="华文中宋" panose="02010600040101010101" pitchFamily="2" charset="-122"/>
                <a:ea typeface="华文中宋" panose="02010600040101010101" pitchFamily="2" charset="-122"/>
              </a:rPr>
              <a:t>        	</a:t>
            </a:r>
            <a:r>
              <a:rPr lang="en-US" altLang="zh-CN" sz="1800" b="1" dirty="0" err="1">
                <a:solidFill>
                  <a:srgbClr val="FF0000"/>
                </a:solidFill>
                <a:latin typeface="华文中宋" panose="02010600040101010101" pitchFamily="2" charset="-122"/>
                <a:ea typeface="华文中宋" panose="02010600040101010101" pitchFamily="2" charset="-122"/>
              </a:rPr>
              <a:t>Buf</a:t>
            </a:r>
            <a:r>
              <a:rPr lang="en-US" altLang="zh-CN" sz="1800" b="1" dirty="0">
                <a:solidFill>
                  <a:srgbClr val="FF0000"/>
                </a:solidFill>
                <a:latin typeface="华文中宋" panose="02010600040101010101" pitchFamily="2" charset="-122"/>
                <a:ea typeface="华文中宋" panose="02010600040101010101" pitchFamily="2" charset="-122"/>
              </a:rPr>
              <a:t>’←</a:t>
            </a:r>
            <a:r>
              <a:rPr lang="en-US" altLang="zh-CN" sz="1800" b="1" dirty="0" err="1">
                <a:solidFill>
                  <a:srgbClr val="FF0000"/>
                </a:solidFill>
                <a:latin typeface="华文中宋" panose="02010600040101010101" pitchFamily="2" charset="-122"/>
                <a:ea typeface="华文中宋" panose="02010600040101010101" pitchFamily="2" charset="-122"/>
              </a:rPr>
              <a:t>Buf</a:t>
            </a:r>
            <a:endParaRPr lang="en-US" altLang="zh-CN" sz="1800" b="1" dirty="0">
              <a:solidFill>
                <a:srgbClr val="FF0000"/>
              </a:solidFill>
              <a:latin typeface="华文中宋" panose="02010600040101010101" pitchFamily="2" charset="-122"/>
              <a:ea typeface="华文中宋" panose="02010600040101010101" pitchFamily="2" charset="-122"/>
            </a:endParaRPr>
          </a:p>
          <a:p>
            <a:pPr marL="0" indent="-609600">
              <a:lnSpc>
                <a:spcPct val="150000"/>
              </a:lnSpc>
              <a:spcBef>
                <a:spcPts val="0"/>
              </a:spcBef>
              <a:buFont typeface="Wingdings" pitchFamily="2" charset="2"/>
              <a:buNone/>
            </a:pPr>
            <a:r>
              <a:rPr lang="en-US" altLang="zh-CN" sz="1800" b="1" dirty="0">
                <a:solidFill>
                  <a:srgbClr val="FF0000"/>
                </a:solidFill>
                <a:latin typeface="华文中宋" panose="02010600040101010101" pitchFamily="2" charset="-122"/>
                <a:ea typeface="华文中宋" panose="02010600040101010101" pitchFamily="2" charset="-122"/>
              </a:rPr>
              <a:t>        until </a:t>
            </a:r>
            <a:r>
              <a:rPr lang="en-US" altLang="zh-CN" sz="1800" b="1" dirty="0" err="1">
                <a:solidFill>
                  <a:srgbClr val="FF0000"/>
                </a:solidFill>
                <a:latin typeface="华文中宋" panose="02010600040101010101" pitchFamily="2" charset="-122"/>
                <a:ea typeface="华文中宋" panose="02010600040101010101" pitchFamily="2" charset="-122"/>
              </a:rPr>
              <a:t>Buf</a:t>
            </a:r>
            <a:r>
              <a:rPr lang="en-US" altLang="zh-CN"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空</a:t>
            </a:r>
          </a:p>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　　  计算</a:t>
            </a:r>
          </a:p>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　　  得到计算结果</a:t>
            </a:r>
          </a:p>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Buf</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计算结果</a:t>
            </a:r>
          </a:p>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Goto</a:t>
            </a:r>
            <a:r>
              <a:rPr lang="en-US" altLang="zh-CN" sz="1800" b="1" dirty="0">
                <a:solidFill>
                  <a:srgbClr val="000000"/>
                </a:solidFill>
                <a:latin typeface="华文中宋" panose="02010600040101010101" pitchFamily="2" charset="-122"/>
                <a:ea typeface="华文中宋" panose="02010600040101010101" pitchFamily="2" charset="-122"/>
              </a:rPr>
              <a:t> A</a:t>
            </a:r>
          </a:p>
        </p:txBody>
      </p:sp>
      <p:sp>
        <p:nvSpPr>
          <p:cNvPr id="10" name="Rectangle 5"/>
          <p:cNvSpPr>
            <a:spLocks noChangeArrowheads="1"/>
          </p:cNvSpPr>
          <p:nvPr/>
        </p:nvSpPr>
        <p:spPr bwMode="auto">
          <a:xfrm>
            <a:off x="4993597" y="1759676"/>
            <a:ext cx="3868738"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609600" indent="-609600" eaLnBrk="0" hangingPunct="0">
              <a:spcBef>
                <a:spcPct val="20000"/>
              </a:spcBef>
              <a:buClr>
                <a:schemeClr val="hlink"/>
              </a:buClr>
              <a:buFont typeface="Wingdings" pitchFamily="2" charset="2"/>
              <a:buChar char="v"/>
              <a:defRPr sz="3600" b="1">
                <a:solidFill>
                  <a:srgbClr val="000099"/>
                </a:solidFill>
                <a:latin typeface="Times New Roman" pitchFamily="18" charset="0"/>
                <a:ea typeface="仿宋_GB2312" pitchFamily="49" charset="-122"/>
              </a:defRPr>
            </a:lvl1pPr>
            <a:lvl2pPr marL="990600" indent="-533400" eaLnBrk="0" hangingPunct="0">
              <a:spcBef>
                <a:spcPct val="20000"/>
              </a:spcBef>
              <a:buClr>
                <a:schemeClr val="accent1"/>
              </a:buClr>
              <a:buFont typeface="Wingdings" pitchFamily="2" charset="2"/>
              <a:buChar char="§"/>
              <a:defRPr sz="3200" b="1">
                <a:solidFill>
                  <a:srgbClr val="800000"/>
                </a:solidFill>
                <a:latin typeface="Arial" charset="0"/>
                <a:ea typeface="仿宋_GB2312" pitchFamily="49" charset="-122"/>
              </a:defRPr>
            </a:lvl2pPr>
            <a:lvl3pPr marL="1371600" indent="-457200" eaLnBrk="0" hangingPunct="0">
              <a:spcBef>
                <a:spcPct val="20000"/>
              </a:spcBef>
              <a:buClr>
                <a:schemeClr val="tx1"/>
              </a:buClr>
              <a:buChar char="•"/>
              <a:defRPr sz="2800" b="1">
                <a:solidFill>
                  <a:schemeClr val="tx1"/>
                </a:solidFill>
                <a:latin typeface="Arial" charset="0"/>
                <a:ea typeface="仿宋_GB2312" pitchFamily="49" charset="-122"/>
              </a:defRPr>
            </a:lvl3pPr>
            <a:lvl4pPr marL="1752600" indent="-381000" eaLnBrk="0" hangingPunct="0">
              <a:spcBef>
                <a:spcPct val="20000"/>
              </a:spcBef>
              <a:buChar char="–"/>
              <a:defRPr sz="2400" b="1">
                <a:solidFill>
                  <a:schemeClr val="tx1"/>
                </a:solidFill>
                <a:latin typeface="Arial" charset="0"/>
                <a:ea typeface="仿宋_GB2312" pitchFamily="49" charset="-122"/>
              </a:defRPr>
            </a:lvl4pPr>
            <a:lvl5pPr marL="2209800" indent="-381000" eaLnBrk="0" hangingPunct="0">
              <a:spcBef>
                <a:spcPct val="20000"/>
              </a:spcBef>
              <a:buChar char="»"/>
              <a:defRPr sz="2000" b="1">
                <a:solidFill>
                  <a:schemeClr val="tx1"/>
                </a:solidFill>
                <a:latin typeface="Arial" charset="0"/>
                <a:ea typeface="仿宋_GB2312" pitchFamily="49" charset="-122"/>
              </a:defRPr>
            </a:lvl5pPr>
            <a:lvl6pPr marL="2667000" indent="-381000" eaLnBrk="0" fontAlgn="base" hangingPunct="0">
              <a:spcBef>
                <a:spcPct val="20000"/>
              </a:spcBef>
              <a:spcAft>
                <a:spcPct val="0"/>
              </a:spcAft>
              <a:buChar char="»"/>
              <a:defRPr sz="2000" b="1">
                <a:solidFill>
                  <a:schemeClr val="tx1"/>
                </a:solidFill>
                <a:latin typeface="Arial" charset="0"/>
                <a:ea typeface="仿宋_GB2312" pitchFamily="49" charset="-122"/>
              </a:defRPr>
            </a:lvl6pPr>
            <a:lvl7pPr marL="3124200" indent="-381000" eaLnBrk="0" fontAlgn="base" hangingPunct="0">
              <a:spcBef>
                <a:spcPct val="20000"/>
              </a:spcBef>
              <a:spcAft>
                <a:spcPct val="0"/>
              </a:spcAft>
              <a:buChar char="»"/>
              <a:defRPr sz="2000" b="1">
                <a:solidFill>
                  <a:schemeClr val="tx1"/>
                </a:solidFill>
                <a:latin typeface="Arial" charset="0"/>
                <a:ea typeface="仿宋_GB2312" pitchFamily="49" charset="-122"/>
              </a:defRPr>
            </a:lvl7pPr>
            <a:lvl8pPr marL="3581400" indent="-381000" eaLnBrk="0" fontAlgn="base" hangingPunct="0">
              <a:spcBef>
                <a:spcPct val="20000"/>
              </a:spcBef>
              <a:spcAft>
                <a:spcPct val="0"/>
              </a:spcAft>
              <a:buChar char="»"/>
              <a:defRPr sz="2000" b="1">
                <a:solidFill>
                  <a:schemeClr val="tx1"/>
                </a:solidFill>
                <a:latin typeface="Arial" charset="0"/>
                <a:ea typeface="仿宋_GB2312" pitchFamily="49" charset="-122"/>
              </a:defRPr>
            </a:lvl8pPr>
            <a:lvl9pPr marL="4038600" indent="-381000" eaLnBrk="0" fontAlgn="base" hangingPunct="0">
              <a:spcBef>
                <a:spcPct val="20000"/>
              </a:spcBef>
              <a:spcAft>
                <a:spcPct val="0"/>
              </a:spcAft>
              <a:buChar char="»"/>
              <a:defRPr sz="2000" b="1">
                <a:solidFill>
                  <a:schemeClr val="tx1"/>
                </a:solidFill>
                <a:latin typeface="Arial" charset="0"/>
                <a:ea typeface="仿宋_GB2312" pitchFamily="49" charset="-122"/>
              </a:defRPr>
            </a:lvl9pPr>
          </a:lstStyle>
          <a:p>
            <a:pPr marL="0">
              <a:lnSpc>
                <a:spcPct val="150000"/>
              </a:lnSpc>
              <a:spcBef>
                <a:spcPts val="0"/>
              </a:spcBef>
              <a:buFont typeface="Wingdings" pitchFamily="2" charset="2"/>
              <a:buNone/>
            </a:pPr>
            <a:r>
              <a:rPr lang="en-US" altLang="zh-CN" sz="1800" dirty="0">
                <a:solidFill>
                  <a:srgbClr val="000000"/>
                </a:solidFill>
                <a:latin typeface="华文中宋" panose="02010600040101010101" pitchFamily="2" charset="-122"/>
                <a:ea typeface="华文中宋" panose="02010600040101010101" pitchFamily="2" charset="-122"/>
              </a:rPr>
              <a:t>P</a:t>
            </a:r>
            <a:r>
              <a:rPr lang="en-US" altLang="zh-CN" sz="1800" baseline="-18000" dirty="0">
                <a:solidFill>
                  <a:srgbClr val="000000"/>
                </a:solidFill>
                <a:latin typeface="华文中宋" panose="02010600040101010101" pitchFamily="2" charset="-122"/>
                <a:ea typeface="华文中宋" panose="02010600040101010101" pitchFamily="2" charset="-122"/>
              </a:rPr>
              <a:t>P</a:t>
            </a:r>
            <a:r>
              <a:rPr lang="en-US" altLang="zh-CN" sz="1800" dirty="0">
                <a:solidFill>
                  <a:srgbClr val="000000"/>
                </a:solidFill>
                <a:latin typeface="华文中宋" panose="02010600040101010101" pitchFamily="2" charset="-122"/>
                <a:ea typeface="华文中宋" panose="02010600040101010101" pitchFamily="2" charset="-122"/>
                <a:cs typeface="Arial" charset="0"/>
              </a:rPr>
              <a:t>:</a:t>
            </a:r>
            <a:endParaRPr lang="en-US" altLang="zh-CN" sz="1800" dirty="0">
              <a:solidFill>
                <a:srgbClr val="000000"/>
              </a:solidFill>
              <a:latin typeface="华文中宋" panose="02010600040101010101" pitchFamily="2" charset="-122"/>
              <a:ea typeface="华文中宋" panose="02010600040101010101" pitchFamily="2" charset="-122"/>
            </a:endParaRPr>
          </a:p>
          <a:p>
            <a:pPr marL="0">
              <a:lnSpc>
                <a:spcPct val="150000"/>
              </a:lnSpc>
              <a:spcBef>
                <a:spcPts val="0"/>
              </a:spcBef>
              <a:buFont typeface="Wingdings" pitchFamily="2" charset="2"/>
              <a:buNone/>
            </a:pPr>
            <a:r>
              <a:rPr lang="en-US" altLang="zh-CN" sz="1800" dirty="0">
                <a:solidFill>
                  <a:srgbClr val="000000"/>
                </a:solidFill>
                <a:latin typeface="华文中宋" panose="02010600040101010101" pitchFamily="2" charset="-122"/>
                <a:ea typeface="华文中宋" panose="02010600040101010101" pitchFamily="2" charset="-122"/>
              </a:rPr>
              <a:t>    B: local </a:t>
            </a:r>
            <a:r>
              <a:rPr lang="en-US" altLang="zh-CN" sz="1800" dirty="0" err="1">
                <a:solidFill>
                  <a:srgbClr val="000000"/>
                </a:solidFill>
                <a:latin typeface="华文中宋" panose="02010600040101010101" pitchFamily="2" charset="-122"/>
                <a:ea typeface="华文中宋" panose="02010600040101010101" pitchFamily="2" charset="-122"/>
              </a:rPr>
              <a:t>Pri</a:t>
            </a:r>
            <a:endParaRPr lang="en-US" altLang="zh-CN" sz="1800" dirty="0">
              <a:solidFill>
                <a:srgbClr val="000000"/>
              </a:solidFill>
              <a:latin typeface="华文中宋" panose="02010600040101010101" pitchFamily="2" charset="-122"/>
              <a:ea typeface="华文中宋" panose="02010600040101010101" pitchFamily="2" charset="-122"/>
            </a:endParaRPr>
          </a:p>
          <a:p>
            <a:pPr marL="0">
              <a:lnSpc>
                <a:spcPct val="150000"/>
              </a:lnSpc>
              <a:spcBef>
                <a:spcPts val="0"/>
              </a:spcBef>
              <a:buFont typeface="Wingdings" pitchFamily="2" charset="2"/>
              <a:buNone/>
            </a:pPr>
            <a:r>
              <a:rPr lang="en-US" altLang="zh-CN" sz="1800" dirty="0">
                <a:solidFill>
                  <a:srgbClr val="000000"/>
                </a:solidFill>
                <a:latin typeface="华文中宋" panose="02010600040101010101" pitchFamily="2" charset="-122"/>
                <a:ea typeface="华文中宋" panose="02010600040101010101" pitchFamily="2" charset="-122"/>
              </a:rPr>
              <a:t>         </a:t>
            </a:r>
            <a:r>
              <a:rPr lang="en-US" altLang="zh-CN" sz="1800" dirty="0">
                <a:solidFill>
                  <a:srgbClr val="FF0000"/>
                </a:solidFill>
                <a:latin typeface="华文中宋" panose="02010600040101010101" pitchFamily="2" charset="-122"/>
                <a:ea typeface="华文中宋" panose="02010600040101010101" pitchFamily="2" charset="-122"/>
              </a:rPr>
              <a:t>repeat</a:t>
            </a:r>
          </a:p>
          <a:p>
            <a:pPr marL="0">
              <a:lnSpc>
                <a:spcPct val="150000"/>
              </a:lnSpc>
              <a:spcBef>
                <a:spcPts val="0"/>
              </a:spcBef>
              <a:buFont typeface="Wingdings" pitchFamily="2" charset="2"/>
              <a:buNone/>
            </a:pPr>
            <a:r>
              <a:rPr lang="en-US" altLang="zh-CN" sz="1800" dirty="0">
                <a:solidFill>
                  <a:srgbClr val="FF0000"/>
                </a:solidFill>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Pri←Buf</a:t>
            </a:r>
            <a:endParaRPr lang="en-US" altLang="zh-CN" sz="1800" dirty="0">
              <a:solidFill>
                <a:srgbClr val="FF0000"/>
              </a:solidFill>
              <a:latin typeface="华文中宋" panose="02010600040101010101" pitchFamily="2" charset="-122"/>
              <a:ea typeface="华文中宋" panose="02010600040101010101" pitchFamily="2" charset="-122"/>
            </a:endParaRPr>
          </a:p>
          <a:p>
            <a:pPr marL="0">
              <a:lnSpc>
                <a:spcPct val="150000"/>
              </a:lnSpc>
              <a:spcBef>
                <a:spcPts val="0"/>
              </a:spcBef>
              <a:buFont typeface="Wingdings" pitchFamily="2" charset="2"/>
              <a:buNone/>
            </a:pPr>
            <a:r>
              <a:rPr lang="en-US" altLang="zh-CN" sz="1800" dirty="0">
                <a:solidFill>
                  <a:srgbClr val="FF0000"/>
                </a:solidFill>
                <a:latin typeface="华文中宋" panose="02010600040101010101" pitchFamily="2" charset="-122"/>
                <a:ea typeface="华文中宋" panose="02010600040101010101" pitchFamily="2" charset="-122"/>
              </a:rPr>
              <a:t>         until </a:t>
            </a:r>
            <a:r>
              <a:rPr lang="en-US" altLang="zh-CN" sz="1800" dirty="0" err="1">
                <a:solidFill>
                  <a:srgbClr val="FF0000"/>
                </a:solidFill>
                <a:latin typeface="华文中宋" panose="02010600040101010101" pitchFamily="2" charset="-122"/>
                <a:ea typeface="华文中宋" panose="02010600040101010101" pitchFamily="2" charset="-122"/>
              </a:rPr>
              <a:t>Pri</a:t>
            </a:r>
            <a:r>
              <a:rPr lang="en-US" altLang="zh-CN"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latin typeface="华文中宋" panose="02010600040101010101" pitchFamily="2" charset="-122"/>
                <a:ea typeface="华文中宋" panose="02010600040101010101" pitchFamily="2" charset="-122"/>
              </a:rPr>
              <a:t>空</a:t>
            </a:r>
          </a:p>
          <a:p>
            <a:pPr marL="0">
              <a:lnSpc>
                <a:spcPct val="150000"/>
              </a:lnSpc>
              <a:spcBef>
                <a:spcPts val="0"/>
              </a:spcBef>
              <a:buFont typeface="Wingdings" pitchFamily="2" charset="2"/>
              <a:buNone/>
            </a:pPr>
            <a:r>
              <a:rPr lang="zh-CN" altLang="en-US" sz="1800" dirty="0">
                <a:solidFill>
                  <a:srgbClr val="000000"/>
                </a:solidFill>
                <a:latin typeface="华文中宋" panose="02010600040101010101" pitchFamily="2" charset="-122"/>
                <a:ea typeface="华文中宋" panose="02010600040101010101" pitchFamily="2" charset="-122"/>
              </a:rPr>
              <a:t>　　   打印</a:t>
            </a:r>
            <a:r>
              <a:rPr lang="en-US" altLang="zh-CN" sz="1800" dirty="0" err="1">
                <a:solidFill>
                  <a:srgbClr val="000000"/>
                </a:solidFill>
                <a:latin typeface="华文中宋" panose="02010600040101010101" pitchFamily="2" charset="-122"/>
                <a:ea typeface="华文中宋" panose="02010600040101010101" pitchFamily="2" charset="-122"/>
              </a:rPr>
              <a:t>Buf</a:t>
            </a:r>
            <a:r>
              <a:rPr lang="zh-CN" altLang="en-US" sz="1800" dirty="0">
                <a:solidFill>
                  <a:srgbClr val="000000"/>
                </a:solidFill>
                <a:latin typeface="华文中宋" panose="02010600040101010101" pitchFamily="2" charset="-122"/>
                <a:ea typeface="华文中宋" panose="02010600040101010101" pitchFamily="2" charset="-122"/>
              </a:rPr>
              <a:t>中的数据</a:t>
            </a:r>
          </a:p>
          <a:p>
            <a:pPr marL="0">
              <a:lnSpc>
                <a:spcPct val="150000"/>
              </a:lnSpc>
              <a:spcBef>
                <a:spcPts val="0"/>
              </a:spcBef>
              <a:buFont typeface="Wingdings" pitchFamily="2" charset="2"/>
              <a:buNone/>
            </a:pPr>
            <a:r>
              <a:rPr lang="zh-CN" altLang="en-US" sz="1800" dirty="0">
                <a:solidFill>
                  <a:srgbClr val="000000"/>
                </a:solidFill>
                <a:latin typeface="华文中宋" panose="02010600040101010101" pitchFamily="2" charset="-122"/>
                <a:ea typeface="华文中宋" panose="02010600040101010101" pitchFamily="2" charset="-122"/>
              </a:rPr>
              <a:t>　　   清除</a:t>
            </a:r>
            <a:r>
              <a:rPr lang="en-US" altLang="zh-CN" sz="1800" dirty="0" err="1">
                <a:solidFill>
                  <a:srgbClr val="000000"/>
                </a:solidFill>
                <a:latin typeface="华文中宋" panose="02010600040101010101" pitchFamily="2" charset="-122"/>
                <a:ea typeface="华文中宋" panose="02010600040101010101" pitchFamily="2" charset="-122"/>
              </a:rPr>
              <a:t>Buf</a:t>
            </a:r>
            <a:r>
              <a:rPr lang="zh-CN" altLang="en-US" sz="1800" dirty="0">
                <a:solidFill>
                  <a:srgbClr val="000000"/>
                </a:solidFill>
                <a:latin typeface="华文中宋" panose="02010600040101010101" pitchFamily="2" charset="-122"/>
                <a:ea typeface="华文中宋" panose="02010600040101010101" pitchFamily="2" charset="-122"/>
              </a:rPr>
              <a:t>中的数据</a:t>
            </a:r>
          </a:p>
          <a:p>
            <a:pPr marL="0">
              <a:lnSpc>
                <a:spcPct val="150000"/>
              </a:lnSpc>
              <a:spcBef>
                <a:spcPts val="0"/>
              </a:spcBef>
              <a:buFont typeface="Wingdings" pitchFamily="2" charset="2"/>
              <a:buNone/>
            </a:pPr>
            <a:r>
              <a:rPr lang="zh-CN" altLang="en-US" sz="1800" dirty="0">
                <a:solidFill>
                  <a:srgbClr val="000000"/>
                </a:solidFill>
                <a:latin typeface="华文中宋" panose="02010600040101010101" pitchFamily="2" charset="-122"/>
                <a:ea typeface="华文中宋" panose="02010600040101010101" pitchFamily="2" charset="-122"/>
              </a:rPr>
              <a:t>          </a:t>
            </a:r>
            <a:r>
              <a:rPr lang="en-US" altLang="zh-CN" sz="1800" dirty="0" err="1">
                <a:solidFill>
                  <a:srgbClr val="000000"/>
                </a:solidFill>
                <a:latin typeface="华文中宋" panose="02010600040101010101" pitchFamily="2" charset="-122"/>
                <a:ea typeface="华文中宋" panose="02010600040101010101" pitchFamily="2" charset="-122"/>
              </a:rPr>
              <a:t>Goto</a:t>
            </a:r>
            <a:r>
              <a:rPr lang="en-US" altLang="zh-CN" sz="1800" dirty="0">
                <a:solidFill>
                  <a:srgbClr val="000000"/>
                </a:solidFill>
                <a:latin typeface="华文中宋" panose="02010600040101010101" pitchFamily="2" charset="-122"/>
                <a:ea typeface="华文中宋" panose="02010600040101010101" pitchFamily="2" charset="-122"/>
              </a:rPr>
              <a:t> B</a:t>
            </a:r>
          </a:p>
        </p:txBody>
      </p:sp>
      <p:sp>
        <p:nvSpPr>
          <p:cNvPr id="2" name="灯片编号占位符 1">
            <a:extLst>
              <a:ext uri="{FF2B5EF4-FFF2-40B4-BE49-F238E27FC236}">
                <a16:creationId xmlns:a16="http://schemas.microsoft.com/office/drawing/2014/main" id="{340E4C65-6531-4C9C-B3CB-0A3BB8612F51}"/>
              </a:ext>
            </a:extLst>
          </p:cNvPr>
          <p:cNvSpPr>
            <a:spLocks noGrp="1"/>
          </p:cNvSpPr>
          <p:nvPr>
            <p:ph type="sldNum" sz="quarter" idx="12"/>
          </p:nvPr>
        </p:nvSpPr>
        <p:spPr/>
        <p:txBody>
          <a:bodyPr/>
          <a:lstStyle/>
          <a:p>
            <a:fld id="{B10D5614-B734-4280-8F57-1D4947433C97}" type="slidenum">
              <a:rPr lang="en-US" smtClean="0"/>
              <a:t>109</a:t>
            </a:fld>
            <a:endParaRPr lang="en-US" dirty="0"/>
          </a:p>
        </p:txBody>
      </p:sp>
    </p:spTree>
    <p:extLst>
      <p:ext uri="{BB962C8B-B14F-4D97-AF65-F5344CB8AC3E}">
        <p14:creationId xmlns:p14="http://schemas.microsoft.com/office/powerpoint/2010/main" val="261754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顺序执行与并发执行的比较</a:t>
            </a:r>
            <a:endParaRPr lang="en-US" sz="2000" b="1" dirty="0">
              <a:solidFill>
                <a:srgbClr val="FF0000"/>
              </a:solidFill>
              <a:latin typeface="华文中宋" panose="02010600040101010101" pitchFamily="2" charset="-122"/>
              <a:ea typeface="华文中宋" panose="0201060004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4034758883"/>
              </p:ext>
            </p:extLst>
          </p:nvPr>
        </p:nvGraphicFramePr>
        <p:xfrm>
          <a:off x="605364" y="2060848"/>
          <a:ext cx="7933272" cy="3877927"/>
        </p:xfrm>
        <a:graphic>
          <a:graphicData uri="http://schemas.openxmlformats.org/drawingml/2006/table">
            <a:tbl>
              <a:tblPr firstRow="1" bandRow="1">
                <a:tableStyleId>{22838BEF-8BB2-4498-84A7-C5851F593DF1}</a:tableStyleId>
              </a:tblPr>
              <a:tblGrid>
                <a:gridCol w="3144740">
                  <a:extLst>
                    <a:ext uri="{9D8B030D-6E8A-4147-A177-3AD203B41FA5}">
                      <a16:colId xmlns:a16="http://schemas.microsoft.com/office/drawing/2014/main" val="20000"/>
                    </a:ext>
                  </a:extLst>
                </a:gridCol>
                <a:gridCol w="4788532">
                  <a:extLst>
                    <a:ext uri="{9D8B030D-6E8A-4147-A177-3AD203B41FA5}">
                      <a16:colId xmlns:a16="http://schemas.microsoft.com/office/drawing/2014/main" val="20001"/>
                    </a:ext>
                  </a:extLst>
                </a:gridCol>
              </a:tblGrid>
              <a:tr h="640229">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50000"/>
                        </a:lnSpc>
                        <a:spcBef>
                          <a:spcPts val="0"/>
                        </a:spcBef>
                        <a:spcAft>
                          <a:spcPct val="0"/>
                        </a:spcAft>
                        <a:buClr>
                          <a:schemeClr val="hlink"/>
                        </a:buClr>
                        <a:buSzTx/>
                        <a:buFont typeface="Wingdings" pitchFamily="2" charset="2"/>
                        <a:buNone/>
                        <a:tabLst/>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顺序执行</a:t>
                      </a:r>
                    </a:p>
                  </a:txBody>
                  <a:tcPr anchor="ctr" horzOverflow="overflow">
                    <a:solidFill>
                      <a:schemeClr val="bg1">
                        <a:lumMod val="95000"/>
                      </a:schemeClr>
                    </a:solid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50000"/>
                        </a:lnSpc>
                        <a:spcBef>
                          <a:spcPts val="0"/>
                        </a:spcBef>
                        <a:spcAft>
                          <a:spcPct val="0"/>
                        </a:spcAft>
                        <a:buClr>
                          <a:schemeClr val="hlink"/>
                        </a:buClr>
                        <a:buSzTx/>
                        <a:buFont typeface="Wingdings" pitchFamily="2" charset="2"/>
                        <a:buNone/>
                        <a:tabLst/>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并发执行</a:t>
                      </a:r>
                    </a:p>
                  </a:txBody>
                  <a:tcPr anchor="ctr" horzOverflow="overflow">
                    <a:solidFill>
                      <a:schemeClr val="bg1">
                        <a:lumMod val="95000"/>
                      </a:schemeClr>
                    </a:solidFill>
                  </a:tcPr>
                </a:tc>
                <a:extLst>
                  <a:ext uri="{0D108BD9-81ED-4DB2-BD59-A6C34878D82A}">
                    <a16:rowId xmlns:a16="http://schemas.microsoft.com/office/drawing/2014/main" val="10000"/>
                  </a:ext>
                </a:extLst>
              </a:tr>
              <a:tr h="640229">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程序顺序执行</a:t>
                      </a:r>
                    </a:p>
                  </a:txBody>
                  <a:tcPr anchor="ctr" horzOverflow="overflow">
                    <a:solidFill>
                      <a:srgbClr val="CCECFF"/>
                    </a:solidFill>
                  </a:tcPr>
                </a:tc>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间断执行，多个程序各自在“走走停停”中进行，每个</a:t>
                      </a:r>
                      <a:r>
                        <a:rPr lang="zh-CN" altLang="en-US" b="1" dirty="0">
                          <a:solidFill>
                            <a:srgbClr val="000000"/>
                          </a:solidFill>
                          <a:latin typeface="华文中宋" panose="02010600040101010101" pitchFamily="2" charset="-122"/>
                          <a:ea typeface="华文中宋" panose="02010600040101010101" pitchFamily="2" charset="-122"/>
                        </a:rPr>
                        <a:t>程序开始执行的时间都是随机的</a:t>
                      </a:r>
                      <a:endPar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solidFill>
                      <a:srgbClr val="CCECFF"/>
                    </a:solidFill>
                  </a:tcPr>
                </a:tc>
                <a:extLst>
                  <a:ext uri="{0D108BD9-81ED-4DB2-BD59-A6C34878D82A}">
                    <a16:rowId xmlns:a16="http://schemas.microsoft.com/office/drawing/2014/main" val="10001"/>
                  </a:ext>
                </a:extLst>
              </a:tr>
              <a:tr h="640229">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程序具有封闭性</a:t>
                      </a:r>
                    </a:p>
                  </a:txBody>
                  <a:tcPr anchor="ctr" horzOverflow="overflow">
                    <a:solidFill>
                      <a:srgbClr val="CCECFF"/>
                    </a:solidFill>
                  </a:tcPr>
                </a:tc>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程序失去封闭性，</a:t>
                      </a:r>
                      <a:r>
                        <a:rPr lang="zh-CN" altLang="en-US" sz="1800" b="1" dirty="0">
                          <a:solidFill>
                            <a:srgbClr val="000000"/>
                          </a:solidFill>
                          <a:latin typeface="华文中宋" panose="02010600040101010101" pitchFamily="2" charset="-122"/>
                          <a:ea typeface="华文中宋" panose="02010600040101010101" pitchFamily="2" charset="-122"/>
                        </a:rPr>
                        <a:t>程序执行的结果受外界干扰，程序之间</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有直接和间接的相互制约关系</a:t>
                      </a:r>
                    </a:p>
                  </a:txBody>
                  <a:tcPr anchor="ctr" horzOverflow="overflow">
                    <a:solidFill>
                      <a:srgbClr val="CCECFF"/>
                    </a:solidFill>
                  </a:tcPr>
                </a:tc>
                <a:extLst>
                  <a:ext uri="{0D108BD9-81ED-4DB2-BD59-A6C34878D82A}">
                    <a16:rowId xmlns:a16="http://schemas.microsoft.com/office/drawing/2014/main" val="10002"/>
                  </a:ext>
                </a:extLst>
              </a:tr>
              <a:tr h="640229">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独享资源</a:t>
                      </a:r>
                    </a:p>
                  </a:txBody>
                  <a:tcPr anchor="ctr" horzOverflow="overflow">
                    <a:solidFill>
                      <a:srgbClr val="CCECFF"/>
                    </a:solidFill>
                  </a:tcPr>
                </a:tc>
                <a:tc>
                  <a:txBody>
                    <a:body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defRPr/>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共享资源</a:t>
                      </a:r>
                    </a:p>
                  </a:txBody>
                  <a:tcPr anchor="ctr" horzOverflow="overflow">
                    <a:solidFill>
                      <a:srgbClr val="CCECFF"/>
                    </a:solidFill>
                  </a:tcPr>
                </a:tc>
                <a:extLst>
                  <a:ext uri="{0D108BD9-81ED-4DB2-BD59-A6C34878D82A}">
                    <a16:rowId xmlns:a16="http://schemas.microsoft.com/office/drawing/2014/main" val="10003"/>
                  </a:ext>
                </a:extLst>
              </a:tr>
              <a:tr h="640229">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具有可再现性</a:t>
                      </a:r>
                    </a:p>
                  </a:txBody>
                  <a:tcPr anchor="ctr" horzOverflow="overflow">
                    <a:solidFill>
                      <a:srgbClr val="CCECFF"/>
                    </a:solid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50000"/>
                        </a:lnSpc>
                        <a:spcBef>
                          <a:spcPts val="0"/>
                        </a:spcBef>
                        <a:spcAft>
                          <a:spcPct val="0"/>
                        </a:spcAft>
                        <a:buClr>
                          <a:schemeClr val="hlink"/>
                        </a:buClr>
                        <a:buSzTx/>
                        <a:buFont typeface="Wingdings" pitchFamily="2" charset="2"/>
                        <a:buNone/>
                        <a:tabLst/>
                      </a:pP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rPr>
                        <a:t>失去其可再现性，</a:t>
                      </a:r>
                      <a:r>
                        <a:rPr lang="zh-CN" altLang="en-US" sz="1800" b="1" dirty="0">
                          <a:solidFill>
                            <a:srgbClr val="000000"/>
                          </a:solidFill>
                          <a:latin typeface="华文中宋" panose="02010600040101010101" pitchFamily="2" charset="-122"/>
                          <a:ea typeface="华文中宋" panose="02010600040101010101" pitchFamily="2" charset="-122"/>
                        </a:rPr>
                        <a:t>程序执行的结果和执行速度有关</a:t>
                      </a:r>
                      <a:endPar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endParaRPr>
                    </a:p>
                  </a:txBody>
                  <a:tcPr anchor="ctr" horzOverflow="overflow">
                    <a:solidFill>
                      <a:srgbClr val="CCECFF"/>
                    </a:solidFill>
                  </a:tcPr>
                </a:tc>
                <a:extLst>
                  <a:ext uri="{0D108BD9-81ED-4DB2-BD59-A6C34878D82A}">
                    <a16:rowId xmlns:a16="http://schemas.microsoft.com/office/drawing/2014/main" val="10004"/>
                  </a:ext>
                </a:extLst>
              </a:tr>
            </a:tbl>
          </a:graphicData>
        </a:graphic>
      </p:graphicFrame>
      <p:sp>
        <p:nvSpPr>
          <p:cNvPr id="2" name="灯片编号占位符 1">
            <a:extLst>
              <a:ext uri="{FF2B5EF4-FFF2-40B4-BE49-F238E27FC236}">
                <a16:creationId xmlns:a16="http://schemas.microsoft.com/office/drawing/2014/main" id="{4A5B2E11-8D55-45D9-8AEC-572BE702A04F}"/>
              </a:ext>
            </a:extLst>
          </p:cNvPr>
          <p:cNvSpPr>
            <a:spLocks noGrp="1"/>
          </p:cNvSpPr>
          <p:nvPr>
            <p:ph type="sldNum" sz="quarter" idx="12"/>
          </p:nvPr>
        </p:nvSpPr>
        <p:spPr/>
        <p:txBody>
          <a:bodyPr/>
          <a:lstStyle/>
          <a:p>
            <a:fld id="{B10D5614-B734-4280-8F57-1D4947433C97}" type="slidenum">
              <a:rPr lang="en-US" smtClean="0"/>
              <a:t>11</a:t>
            </a:fld>
            <a:endParaRPr lang="en-US" dirty="0"/>
          </a:p>
        </p:txBody>
      </p:sp>
    </p:spTree>
    <p:extLst>
      <p:ext uri="{BB962C8B-B14F-4D97-AF65-F5344CB8AC3E}">
        <p14:creationId xmlns:p14="http://schemas.microsoft.com/office/powerpoint/2010/main" val="259402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74</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Text Box 2">
            <a:extLst>
              <a:ext uri="{FF2B5EF4-FFF2-40B4-BE49-F238E27FC236}">
                <a16:creationId xmlns:a16="http://schemas.microsoft.com/office/drawing/2014/main" id="{D4BC0B1C-8635-45E8-8B20-9E8582CE5C65}"/>
              </a:ext>
            </a:extLst>
          </p:cNvPr>
          <p:cNvSpPr txBox="1">
            <a:spLocks noChangeArrowheads="1"/>
          </p:cNvSpPr>
          <p:nvPr/>
        </p:nvSpPr>
        <p:spPr bwMode="auto">
          <a:xfrm>
            <a:off x="452271" y="1759677"/>
            <a:ext cx="3255633" cy="265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zh-CN" sz="1800" b="1" dirty="0">
                <a:solidFill>
                  <a:srgbClr val="000000"/>
                </a:solidFill>
                <a:latin typeface="华文中宋" panose="02010600040101010101" pitchFamily="2" charset="-122"/>
                <a:ea typeface="华文中宋" panose="02010600040101010101" pitchFamily="2" charset="-122"/>
              </a:rPr>
              <a:t>下述四条语句的程序段：</a:t>
            </a:r>
          </a:p>
          <a:p>
            <a:pPr algn="just" eaLnBrk="1" hangingPunct="1">
              <a:lnSpc>
                <a:spcPct val="150000"/>
              </a:lnSpc>
              <a:spcBef>
                <a:spcPct val="50000"/>
              </a:spcBef>
            </a:pPr>
            <a:r>
              <a:rPr lang="zh-CN" altLang="zh-CN" sz="1800" b="1" dirty="0">
                <a:solidFill>
                  <a:srgbClr val="000000"/>
                </a:solidFill>
                <a:latin typeface="华文中宋" panose="02010600040101010101" pitchFamily="2" charset="-122"/>
                <a:ea typeface="华文中宋" panose="02010600040101010101" pitchFamily="2" charset="-122"/>
              </a:rPr>
              <a:t>         S</a:t>
            </a:r>
            <a:r>
              <a:rPr lang="zh-CN" altLang="zh-CN" sz="1800" b="1" baseline="-25000" dirty="0">
                <a:solidFill>
                  <a:srgbClr val="000000"/>
                </a:solidFill>
                <a:latin typeface="华文中宋" panose="02010600040101010101" pitchFamily="2" charset="-122"/>
                <a:ea typeface="华文中宋" panose="02010600040101010101" pitchFamily="2" charset="-122"/>
              </a:rPr>
              <a:t>1</a:t>
            </a:r>
            <a:r>
              <a:rPr lang="zh-CN" altLang="zh-CN" sz="1800" b="1" dirty="0">
                <a:solidFill>
                  <a:srgbClr val="000000"/>
                </a:solidFill>
                <a:latin typeface="华文中宋" panose="02010600040101010101" pitchFamily="2" charset="-122"/>
                <a:ea typeface="华文中宋" panose="02010600040101010101" pitchFamily="2" charset="-122"/>
              </a:rPr>
              <a:t>: a∶=x+2</a:t>
            </a:r>
          </a:p>
          <a:p>
            <a:pPr algn="just" eaLnBrk="1" hangingPunct="1">
              <a:lnSpc>
                <a:spcPct val="150000"/>
              </a:lnSpc>
              <a:spcBef>
                <a:spcPct val="50000"/>
              </a:spcBef>
            </a:pPr>
            <a:r>
              <a:rPr lang="zh-CN" altLang="zh-CN" sz="1800" b="1" dirty="0">
                <a:solidFill>
                  <a:srgbClr val="000000"/>
                </a:solidFill>
                <a:latin typeface="华文中宋" panose="02010600040101010101" pitchFamily="2" charset="-122"/>
                <a:ea typeface="华文中宋" panose="02010600040101010101" pitchFamily="2" charset="-122"/>
              </a:rPr>
              <a:t>         S</a:t>
            </a:r>
            <a:r>
              <a:rPr lang="zh-CN" altLang="zh-CN" sz="1800" b="1" baseline="-25000" dirty="0">
                <a:solidFill>
                  <a:srgbClr val="000000"/>
                </a:solidFill>
                <a:latin typeface="华文中宋" panose="02010600040101010101" pitchFamily="2" charset="-122"/>
                <a:ea typeface="华文中宋" panose="02010600040101010101" pitchFamily="2" charset="-122"/>
              </a:rPr>
              <a:t>2</a:t>
            </a:r>
            <a:r>
              <a:rPr lang="zh-CN" altLang="zh-CN" sz="1800" b="1" dirty="0">
                <a:solidFill>
                  <a:srgbClr val="000000"/>
                </a:solidFill>
                <a:latin typeface="华文中宋" panose="02010600040101010101" pitchFamily="2" charset="-122"/>
                <a:ea typeface="华文中宋" panose="02010600040101010101" pitchFamily="2" charset="-122"/>
              </a:rPr>
              <a:t>: b∶=y+4</a:t>
            </a:r>
          </a:p>
          <a:p>
            <a:pPr algn="just" eaLnBrk="1" hangingPunct="1">
              <a:lnSpc>
                <a:spcPct val="150000"/>
              </a:lnSpc>
              <a:spcBef>
                <a:spcPct val="50000"/>
              </a:spcBef>
            </a:pPr>
            <a:r>
              <a:rPr lang="zh-CN" altLang="zh-CN" sz="1800" b="1" dirty="0">
                <a:solidFill>
                  <a:srgbClr val="000000"/>
                </a:solidFill>
                <a:latin typeface="华文中宋" panose="02010600040101010101" pitchFamily="2" charset="-122"/>
                <a:ea typeface="华文中宋" panose="02010600040101010101" pitchFamily="2" charset="-122"/>
              </a:rPr>
              <a:t>         S</a:t>
            </a:r>
            <a:r>
              <a:rPr lang="zh-CN" altLang="zh-CN" sz="1800" b="1" baseline="-25000" dirty="0">
                <a:solidFill>
                  <a:srgbClr val="000000"/>
                </a:solidFill>
                <a:latin typeface="华文中宋" panose="02010600040101010101" pitchFamily="2" charset="-122"/>
                <a:ea typeface="华文中宋" panose="02010600040101010101" pitchFamily="2" charset="-122"/>
              </a:rPr>
              <a:t>3</a:t>
            </a:r>
            <a:r>
              <a:rPr lang="zh-CN" altLang="zh-CN" sz="1800" b="1" dirty="0">
                <a:solidFill>
                  <a:srgbClr val="000000"/>
                </a:solidFill>
                <a:latin typeface="华文中宋" panose="02010600040101010101" pitchFamily="2" charset="-122"/>
                <a:ea typeface="华文中宋" panose="02010600040101010101" pitchFamily="2" charset="-122"/>
              </a:rPr>
              <a:t>: c∶=a+b</a:t>
            </a:r>
          </a:p>
          <a:p>
            <a:pPr eaLnBrk="1" hangingPunct="1">
              <a:lnSpc>
                <a:spcPct val="150000"/>
              </a:lnSpc>
              <a:spcBef>
                <a:spcPct val="50000"/>
              </a:spcBef>
            </a:pPr>
            <a:r>
              <a:rPr lang="zh-CN" altLang="zh-CN" sz="1800" b="1" dirty="0">
                <a:solidFill>
                  <a:srgbClr val="000000"/>
                </a:solidFill>
                <a:latin typeface="华文中宋" panose="02010600040101010101" pitchFamily="2" charset="-122"/>
                <a:ea typeface="华文中宋" panose="02010600040101010101" pitchFamily="2" charset="-122"/>
              </a:rPr>
              <a:t>         S</a:t>
            </a:r>
            <a:r>
              <a:rPr lang="zh-CN" altLang="zh-CN" sz="1800" b="1" baseline="-25000" dirty="0">
                <a:solidFill>
                  <a:srgbClr val="000000"/>
                </a:solidFill>
                <a:latin typeface="华文中宋" panose="02010600040101010101" pitchFamily="2" charset="-122"/>
                <a:ea typeface="华文中宋" panose="02010600040101010101" pitchFamily="2" charset="-122"/>
              </a:rPr>
              <a:t>4</a:t>
            </a:r>
            <a:r>
              <a:rPr lang="zh-CN" altLang="zh-CN" sz="1800" b="1" dirty="0">
                <a:solidFill>
                  <a:srgbClr val="000000"/>
                </a:solidFill>
                <a:latin typeface="华文中宋" panose="02010600040101010101" pitchFamily="2" charset="-122"/>
                <a:ea typeface="华文中宋" panose="02010600040101010101" pitchFamily="2" charset="-122"/>
              </a:rPr>
              <a:t>: d∶=c+b </a:t>
            </a:r>
          </a:p>
        </p:txBody>
      </p:sp>
      <p:graphicFrame>
        <p:nvGraphicFramePr>
          <p:cNvPr id="14" name="Object 3">
            <a:extLst>
              <a:ext uri="{FF2B5EF4-FFF2-40B4-BE49-F238E27FC236}">
                <a16:creationId xmlns:a16="http://schemas.microsoft.com/office/drawing/2014/main" id="{F5DE5EF9-0D10-423E-8A3F-F3593D0B1C6E}"/>
              </a:ext>
            </a:extLst>
          </p:cNvPr>
          <p:cNvGraphicFramePr>
            <a:graphicFrameLocks noChangeAspect="1"/>
          </p:cNvGraphicFramePr>
          <p:nvPr>
            <p:extLst>
              <p:ext uri="{D42A27DB-BD31-4B8C-83A1-F6EECF244321}">
                <p14:modId xmlns:p14="http://schemas.microsoft.com/office/powerpoint/2010/main" val="2803121526"/>
              </p:ext>
            </p:extLst>
          </p:nvPr>
        </p:nvGraphicFramePr>
        <p:xfrm>
          <a:off x="4080520" y="2093840"/>
          <a:ext cx="4606280" cy="2154624"/>
        </p:xfrm>
        <a:graphic>
          <a:graphicData uri="http://schemas.openxmlformats.org/presentationml/2006/ole">
            <mc:AlternateContent xmlns:mc="http://schemas.openxmlformats.org/markup-compatibility/2006">
              <mc:Choice xmlns:v="urn:schemas-microsoft-com:vml" Requires="v">
                <p:oleObj spid="_x0000_s8221" r:id="rId4" imgW="1752917" imgH="823277" progId="Visio.Drawing.4">
                  <p:embed/>
                </p:oleObj>
              </mc:Choice>
              <mc:Fallback>
                <p:oleObj r:id="rId4" imgW="1752917" imgH="823277" progId="Visio.Drawing.4">
                  <p:embed/>
                  <p:pic>
                    <p:nvPicPr>
                      <p:cNvPr id="10242" name="Object 3">
                        <a:extLst>
                          <a:ext uri="{FF2B5EF4-FFF2-40B4-BE49-F238E27FC236}">
                            <a16:creationId xmlns:a16="http://schemas.microsoft.com/office/drawing/2014/main" id="{880B3146-7DB1-4708-B89B-2816B0E06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520" y="2093840"/>
                        <a:ext cx="4606280" cy="2154624"/>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FC1C1D4E-3B65-4983-9A9D-2C0E11714CC3}"/>
              </a:ext>
            </a:extLst>
          </p:cNvPr>
          <p:cNvSpPr/>
          <p:nvPr/>
        </p:nvSpPr>
        <p:spPr>
          <a:xfrm>
            <a:off x="5004048" y="4418546"/>
            <a:ext cx="2262158" cy="369332"/>
          </a:xfrm>
          <a:prstGeom prst="rect">
            <a:avLst/>
          </a:prstGeom>
        </p:spPr>
        <p:txBody>
          <a:bodyPr wrap="none">
            <a:spAutoFit/>
          </a:bodyPr>
          <a:lstStyle/>
          <a:p>
            <a:r>
              <a:rPr lang="zh-CN" altLang="zh-CN" b="1" dirty="0">
                <a:solidFill>
                  <a:srgbClr val="000000"/>
                </a:solidFill>
                <a:latin typeface="华文中宋" panose="02010600040101010101" pitchFamily="2" charset="-122"/>
                <a:ea typeface="华文中宋" panose="02010600040101010101" pitchFamily="2" charset="-122"/>
              </a:rPr>
              <a:t>四条语句的前趋关系</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08E940DB-33EB-432D-B5F9-58317A66A9EB}"/>
              </a:ext>
            </a:extLst>
          </p:cNvPr>
          <p:cNvSpPr>
            <a:spLocks noGrp="1"/>
          </p:cNvSpPr>
          <p:nvPr>
            <p:ph type="sldNum" sz="quarter" idx="12"/>
          </p:nvPr>
        </p:nvSpPr>
        <p:spPr/>
        <p:txBody>
          <a:bodyPr/>
          <a:lstStyle/>
          <a:p>
            <a:fld id="{B10D5614-B734-4280-8F57-1D4947433C97}" type="slidenum">
              <a:rPr lang="en-US" smtClean="0"/>
              <a:t>110</a:t>
            </a:fld>
            <a:endParaRPr lang="en-US" dirty="0"/>
          </a:p>
        </p:txBody>
      </p:sp>
    </p:spTree>
    <p:extLst>
      <p:ext uri="{BB962C8B-B14F-4D97-AF65-F5344CB8AC3E}">
        <p14:creationId xmlns:p14="http://schemas.microsoft.com/office/powerpoint/2010/main" val="69550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75</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375990" y="1606498"/>
            <a:ext cx="8424862" cy="51276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直接制约</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一组在异步环境下的并发进程</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各自的执行结果互为对方的执行条件</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从而限制各进程的执行速度的过程称为并发进程间的</a:t>
            </a:r>
            <a:r>
              <a:rPr lang="zh-CN" altLang="en-US" sz="1800" b="1" dirty="0">
                <a:solidFill>
                  <a:srgbClr val="FF0000"/>
                </a:solidFill>
                <a:latin typeface="华文中宋" panose="02010600040101010101" pitchFamily="2" charset="-122"/>
                <a:ea typeface="华文中宋" panose="02010600040101010101" pitchFamily="2" charset="-122"/>
              </a:rPr>
              <a:t>直接制约</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解决方法</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直接制约的进程互相给对方进程发送执行条件已经具备的信号</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进程同步</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把异步环境下的一组并发进程</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因直接制约而互相发送消息而进行互相合作、互相等待，使得各进程按一定的速度执行的过程称为进程间的同步</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消息或事件</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具有同步关系的一组并发进程称为</a:t>
            </a:r>
            <a:r>
              <a:rPr lang="zh-CN" altLang="en-US" sz="1800" b="1" dirty="0">
                <a:solidFill>
                  <a:srgbClr val="FF0000"/>
                </a:solidFill>
                <a:latin typeface="华文中宋" panose="02010600040101010101" pitchFamily="2" charset="-122"/>
                <a:ea typeface="华文中宋" panose="02010600040101010101" pitchFamily="2" charset="-122"/>
              </a:rPr>
              <a:t>合作进程</a:t>
            </a:r>
            <a:r>
              <a:rPr lang="zh-CN" altLang="en-US" sz="1800" b="1" dirty="0">
                <a:solidFill>
                  <a:srgbClr val="000000"/>
                </a:solidFill>
                <a:latin typeface="华文中宋" panose="02010600040101010101" pitchFamily="2" charset="-122"/>
                <a:ea typeface="华文中宋" panose="02010600040101010101" pitchFamily="2" charset="-122"/>
              </a:rPr>
              <a:t>，合作进程间互相发送的信号称为消息或事件</a:t>
            </a:r>
          </a:p>
          <a:p>
            <a:pPr lvl="1">
              <a:lnSpc>
                <a:spcPct val="150000"/>
              </a:lnSpc>
              <a:spcBef>
                <a:spcPts val="0"/>
              </a:spcBef>
              <a:buFont typeface="Arial" panose="020B0604020202020204" pitchFamily="34" charset="0"/>
              <a:buChar char="•"/>
            </a:pPr>
            <a:endParaRPr lang="en-US" altLang="zh-CN" sz="18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206F6846-9226-430F-AD16-3502ADEF0046}"/>
              </a:ext>
            </a:extLst>
          </p:cNvPr>
          <p:cNvSpPr>
            <a:spLocks noGrp="1"/>
          </p:cNvSpPr>
          <p:nvPr>
            <p:ph type="sldNum" sz="quarter" idx="12"/>
          </p:nvPr>
        </p:nvSpPr>
        <p:spPr/>
        <p:txBody>
          <a:bodyPr/>
          <a:lstStyle/>
          <a:p>
            <a:fld id="{B10D5614-B734-4280-8F57-1D4947433C97}" type="slidenum">
              <a:rPr lang="en-US" smtClean="0"/>
              <a:t>111</a:t>
            </a:fld>
            <a:endParaRPr lang="en-US" dirty="0"/>
          </a:p>
        </p:txBody>
      </p:sp>
    </p:spTree>
    <p:extLst>
      <p:ext uri="{BB962C8B-B14F-4D97-AF65-F5344CB8AC3E}">
        <p14:creationId xmlns:p14="http://schemas.microsoft.com/office/powerpoint/2010/main" val="195933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76</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548529" y="1813173"/>
            <a:ext cx="7992887"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如果对一个消息或事件赋以唯一的消息名，则可用：</a:t>
            </a:r>
          </a:p>
          <a:p>
            <a:pPr marL="742950" lvl="1" indent="-285750">
              <a:lnSpc>
                <a:spcPct val="150000"/>
              </a:lnSpc>
              <a:buFont typeface="Arial" panose="020B0604020202020204" pitchFamily="34" charset="0"/>
              <a:buChar char="•"/>
            </a:pPr>
            <a:r>
              <a:rPr lang="zh-CN" altLang="en-US" b="1" dirty="0">
                <a:solidFill>
                  <a:srgbClr val="000099"/>
                </a:solidFill>
                <a:latin typeface="华文中宋" panose="02010600040101010101" pitchFamily="2" charset="-122"/>
                <a:ea typeface="华文中宋" panose="02010600040101010101" pitchFamily="2" charset="-122"/>
              </a:rPr>
              <a:t>过程：</a:t>
            </a:r>
            <a:r>
              <a:rPr lang="en-US" altLang="zh-CN" b="1" dirty="0">
                <a:solidFill>
                  <a:srgbClr val="FF0000"/>
                </a:solidFill>
                <a:latin typeface="华文中宋" panose="02010600040101010101" pitchFamily="2" charset="-122"/>
                <a:ea typeface="华文中宋" panose="02010600040101010101" pitchFamily="2" charset="-122"/>
              </a:rPr>
              <a:t>wait(</a:t>
            </a:r>
            <a:r>
              <a:rPr lang="zh-CN" altLang="en-US" b="1" dirty="0">
                <a:solidFill>
                  <a:srgbClr val="FF0000"/>
                </a:solidFill>
                <a:latin typeface="华文中宋" panose="02010600040101010101" pitchFamily="2" charset="-122"/>
                <a:ea typeface="华文中宋" panose="02010600040101010101" pitchFamily="2" charset="-122"/>
              </a:rPr>
              <a:t>消息名</a:t>
            </a:r>
            <a:r>
              <a:rPr lang="en-US" altLang="zh-CN" b="1" dirty="0">
                <a:solidFill>
                  <a:srgbClr val="FF0000"/>
                </a:solidFill>
                <a:latin typeface="华文中宋" panose="02010600040101010101" pitchFamily="2" charset="-122"/>
                <a:ea typeface="华文中宋" panose="02010600040101010101" pitchFamily="2" charset="-122"/>
              </a:rPr>
              <a:t>)</a:t>
            </a:r>
          </a:p>
          <a:p>
            <a:pPr marL="990600" lvl="1" indent="-533400">
              <a:lnSpc>
                <a:spcPct val="150000"/>
              </a:lnSpc>
              <a:buFont typeface="Wingdings" pitchFamily="2" charset="2"/>
              <a:buNone/>
            </a:pPr>
            <a:r>
              <a:rPr lang="en-US" altLang="zh-CN" b="1" dirty="0">
                <a:solidFill>
                  <a:srgbClr val="000099"/>
                </a:solidFill>
                <a:latin typeface="华文中宋" panose="02010600040101010101" pitchFamily="2" charset="-122"/>
                <a:ea typeface="华文中宋" panose="02010600040101010101" pitchFamily="2" charset="-122"/>
              </a:rPr>
              <a:t>   </a:t>
            </a:r>
            <a:r>
              <a:rPr lang="zh-CN" altLang="en-US" b="1" dirty="0">
                <a:solidFill>
                  <a:srgbClr val="000099"/>
                </a:solidFill>
                <a:latin typeface="华文中宋" panose="02010600040101010101" pitchFamily="2" charset="-122"/>
                <a:ea typeface="华文中宋" panose="02010600040101010101" pitchFamily="2" charset="-122"/>
              </a:rPr>
              <a:t>功能：进程等待到合作进程发来消息，值为</a:t>
            </a:r>
            <a:r>
              <a:rPr lang="en-US" altLang="zh-CN" b="1" dirty="0">
                <a:solidFill>
                  <a:srgbClr val="CC0000"/>
                </a:solidFill>
                <a:latin typeface="华文中宋" panose="02010600040101010101" pitchFamily="2" charset="-122"/>
                <a:ea typeface="华文中宋" panose="02010600040101010101" pitchFamily="2" charset="-122"/>
              </a:rPr>
              <a:t>true</a:t>
            </a:r>
            <a:r>
              <a:rPr lang="zh-CN" altLang="en-US" b="1" dirty="0">
                <a:solidFill>
                  <a:srgbClr val="000099"/>
                </a:solidFill>
                <a:latin typeface="华文中宋" panose="02010600040101010101" pitchFamily="2" charset="-122"/>
                <a:ea typeface="华文中宋" panose="02010600040101010101" pitchFamily="2" charset="-122"/>
              </a:rPr>
              <a:t>时，该进程继续执行</a:t>
            </a:r>
          </a:p>
          <a:p>
            <a:pPr marL="742950" lvl="1" indent="-285750">
              <a:lnSpc>
                <a:spcPct val="150000"/>
              </a:lnSpc>
              <a:buFont typeface="Arial" panose="020B0604020202020204" pitchFamily="34" charset="0"/>
              <a:buChar char="•"/>
            </a:pPr>
            <a:r>
              <a:rPr lang="zh-CN" altLang="en-US" b="1" dirty="0">
                <a:solidFill>
                  <a:srgbClr val="000099"/>
                </a:solidFill>
                <a:latin typeface="华文中宋" panose="02010600040101010101" pitchFamily="2" charset="-122"/>
                <a:ea typeface="华文中宋" panose="02010600040101010101" pitchFamily="2" charset="-122"/>
              </a:rPr>
              <a:t>过程：</a:t>
            </a:r>
            <a:r>
              <a:rPr lang="en-US" altLang="zh-CN" b="1" dirty="0">
                <a:solidFill>
                  <a:srgbClr val="FF0000"/>
                </a:solidFill>
                <a:latin typeface="华文中宋" panose="02010600040101010101" pitchFamily="2" charset="-122"/>
                <a:ea typeface="华文中宋" panose="02010600040101010101" pitchFamily="2" charset="-122"/>
              </a:rPr>
              <a:t>signal(</a:t>
            </a:r>
            <a:r>
              <a:rPr lang="zh-CN" altLang="en-US" b="1" dirty="0">
                <a:solidFill>
                  <a:srgbClr val="FF0000"/>
                </a:solidFill>
                <a:latin typeface="华文中宋" panose="02010600040101010101" pitchFamily="2" charset="-122"/>
                <a:ea typeface="华文中宋" panose="02010600040101010101" pitchFamily="2" charset="-122"/>
              </a:rPr>
              <a:t>消息名</a:t>
            </a:r>
            <a:r>
              <a:rPr lang="en-US" altLang="zh-CN" b="1" dirty="0">
                <a:solidFill>
                  <a:srgbClr val="FF0000"/>
                </a:solidFill>
                <a:latin typeface="华文中宋" panose="02010600040101010101" pitchFamily="2" charset="-122"/>
                <a:ea typeface="华文中宋" panose="02010600040101010101" pitchFamily="2" charset="-122"/>
              </a:rPr>
              <a:t>)</a:t>
            </a:r>
          </a:p>
          <a:p>
            <a:pPr marL="990600" lvl="1" indent="-533400">
              <a:lnSpc>
                <a:spcPct val="150000"/>
              </a:lnSpc>
              <a:buFont typeface="Wingdings" pitchFamily="2" charset="2"/>
              <a:buNone/>
            </a:pPr>
            <a:r>
              <a:rPr lang="en-US" altLang="zh-CN" b="1" dirty="0">
                <a:solidFill>
                  <a:srgbClr val="000099"/>
                </a:solidFill>
                <a:latin typeface="华文中宋" panose="02010600040101010101" pitchFamily="2" charset="-122"/>
                <a:ea typeface="华文中宋" panose="02010600040101010101" pitchFamily="2" charset="-122"/>
              </a:rPr>
              <a:t>   </a:t>
            </a:r>
            <a:r>
              <a:rPr lang="zh-CN" altLang="en-US" b="1" dirty="0">
                <a:solidFill>
                  <a:srgbClr val="000099"/>
                </a:solidFill>
                <a:latin typeface="华文中宋" panose="02010600040101010101" pitchFamily="2" charset="-122"/>
                <a:ea typeface="华文中宋" panose="02010600040101010101" pitchFamily="2" charset="-122"/>
              </a:rPr>
              <a:t>功能：将合作进程需要的消息值</a:t>
            </a:r>
            <a:r>
              <a:rPr lang="zh-CN" altLang="en-US" b="1" dirty="0">
                <a:solidFill>
                  <a:srgbClr val="CC0000"/>
                </a:solidFill>
                <a:latin typeface="华文中宋" panose="02010600040101010101" pitchFamily="2" charset="-122"/>
                <a:ea typeface="华文中宋" panose="02010600040101010101" pitchFamily="2" charset="-122"/>
              </a:rPr>
              <a:t>置为</a:t>
            </a:r>
            <a:r>
              <a:rPr lang="en-US" altLang="zh-CN" b="1" dirty="0">
                <a:solidFill>
                  <a:srgbClr val="CC0000"/>
                </a:solidFill>
                <a:latin typeface="华文中宋" panose="02010600040101010101" pitchFamily="2" charset="-122"/>
                <a:ea typeface="华文中宋" panose="02010600040101010101" pitchFamily="2" charset="-122"/>
              </a:rPr>
              <a:t>true</a:t>
            </a:r>
            <a:r>
              <a:rPr lang="zh-CN" altLang="en-US" b="1" dirty="0">
                <a:solidFill>
                  <a:srgbClr val="000099"/>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并</a:t>
            </a:r>
            <a:r>
              <a:rPr lang="zh-CN" altLang="en-US" b="1" dirty="0">
                <a:solidFill>
                  <a:srgbClr val="000099"/>
                </a:solidFill>
                <a:latin typeface="华文中宋" panose="02010600040101010101" pitchFamily="2" charset="-122"/>
                <a:ea typeface="华文中宋" panose="02010600040101010101" pitchFamily="2" charset="-122"/>
              </a:rPr>
              <a:t>发送给合作进程</a:t>
            </a:r>
          </a:p>
        </p:txBody>
      </p:sp>
      <p:sp>
        <p:nvSpPr>
          <p:cNvPr id="3" name="灯片编号占位符 2">
            <a:extLst>
              <a:ext uri="{FF2B5EF4-FFF2-40B4-BE49-F238E27FC236}">
                <a16:creationId xmlns:a16="http://schemas.microsoft.com/office/drawing/2014/main" id="{7ED05BBC-CD14-4750-83D6-2C04CFE97AD7}"/>
              </a:ext>
            </a:extLst>
          </p:cNvPr>
          <p:cNvSpPr>
            <a:spLocks noGrp="1"/>
          </p:cNvSpPr>
          <p:nvPr>
            <p:ph type="sldNum" sz="quarter" idx="12"/>
          </p:nvPr>
        </p:nvSpPr>
        <p:spPr/>
        <p:txBody>
          <a:bodyPr/>
          <a:lstStyle/>
          <a:p>
            <a:fld id="{B10D5614-B734-4280-8F57-1D4947433C97}" type="slidenum">
              <a:rPr lang="en-US" smtClean="0"/>
              <a:t>112</a:t>
            </a:fld>
            <a:endParaRPr lang="en-US" dirty="0"/>
          </a:p>
        </p:txBody>
      </p:sp>
    </p:spTree>
    <p:extLst>
      <p:ext uri="{BB962C8B-B14F-4D97-AF65-F5344CB8AC3E}">
        <p14:creationId xmlns:p14="http://schemas.microsoft.com/office/powerpoint/2010/main" val="6777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77</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同步的概念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631702" y="1629109"/>
            <a:ext cx="8332787" cy="13972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前例：计算进程和打印进程共同使用同一缓冲区</a:t>
            </a:r>
            <a:r>
              <a:rPr lang="en-US" altLang="zh-CN" sz="1800" b="1" dirty="0" err="1">
                <a:solidFill>
                  <a:srgbClr val="000000"/>
                </a:solidFill>
                <a:latin typeface="华文中宋" panose="02010600040101010101" pitchFamily="2" charset="-122"/>
                <a:ea typeface="华文中宋" panose="02010600040101010101" pitchFamily="2" charset="-122"/>
              </a:rPr>
              <a:t>Buf</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设消息名</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zh-CN" altLang="en-US" sz="1800" b="1" dirty="0">
                <a:solidFill>
                  <a:srgbClr val="000000"/>
                </a:solidFill>
                <a:latin typeface="华文中宋" panose="02010600040101010101" pitchFamily="2" charset="-122"/>
                <a:ea typeface="华文中宋" panose="02010600040101010101" pitchFamily="2" charset="-122"/>
              </a:rPr>
              <a:t>表示</a:t>
            </a:r>
            <a:r>
              <a:rPr lang="en-US" altLang="zh-CN" sz="1800" b="1" dirty="0" err="1">
                <a:solidFill>
                  <a:srgbClr val="000000"/>
                </a:solidFill>
                <a:latin typeface="华文中宋" panose="02010600040101010101" pitchFamily="2" charset="-122"/>
                <a:ea typeface="华文中宋" panose="02010600040101010101" pitchFamily="2" charset="-122"/>
              </a:rPr>
              <a:t>Buf</a:t>
            </a:r>
            <a:r>
              <a:rPr lang="zh-CN" altLang="en-US" sz="1800" b="1" dirty="0">
                <a:solidFill>
                  <a:srgbClr val="000000"/>
                </a:solidFill>
                <a:latin typeface="华文中宋" panose="02010600040101010101" pitchFamily="2" charset="-122"/>
                <a:ea typeface="华文中宋" panose="02010600040101010101" pitchFamily="2" charset="-122"/>
              </a:rPr>
              <a:t>空，消息名</a:t>
            </a:r>
            <a:r>
              <a:rPr lang="en-US" altLang="zh-CN" sz="1800" b="1" dirty="0" err="1">
                <a:solidFill>
                  <a:srgbClr val="000000"/>
                </a:solidFill>
                <a:latin typeface="华文中宋" panose="02010600040101010101" pitchFamily="2" charset="-122"/>
                <a:ea typeface="华文中宋" panose="02010600040101010101" pitchFamily="2" charset="-122"/>
              </a:rPr>
              <a:t>Buffull</a:t>
            </a:r>
            <a:r>
              <a:rPr lang="zh-CN" altLang="en-US" sz="1800" b="1" dirty="0">
                <a:solidFill>
                  <a:srgbClr val="000000"/>
                </a:solidFill>
                <a:latin typeface="华文中宋" panose="02010600040101010101" pitchFamily="2" charset="-122"/>
                <a:ea typeface="华文中宋" panose="02010600040101010101" pitchFamily="2" charset="-122"/>
              </a:rPr>
              <a:t>表示</a:t>
            </a:r>
            <a:r>
              <a:rPr lang="en-US" altLang="zh-CN" sz="1800" b="1" dirty="0" err="1">
                <a:solidFill>
                  <a:srgbClr val="000000"/>
                </a:solidFill>
                <a:latin typeface="华文中宋" panose="02010600040101010101" pitchFamily="2" charset="-122"/>
                <a:ea typeface="华文中宋" panose="02010600040101010101" pitchFamily="2" charset="-122"/>
              </a:rPr>
              <a:t>Buf</a:t>
            </a:r>
            <a:r>
              <a:rPr lang="zh-CN" altLang="en-US" sz="1800" b="1" dirty="0">
                <a:solidFill>
                  <a:srgbClr val="000000"/>
                </a:solidFill>
                <a:latin typeface="华文中宋" panose="02010600040101010101" pitchFamily="2" charset="-122"/>
                <a:ea typeface="华文中宋" panose="02010600040101010101" pitchFamily="2" charset="-122"/>
              </a:rPr>
              <a:t>中装满了数据</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初始化</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en-US" altLang="zh-CN" sz="1800" b="1" dirty="0">
                <a:solidFill>
                  <a:srgbClr val="000000"/>
                </a:solidFill>
                <a:latin typeface="华文中宋" panose="02010600040101010101" pitchFamily="2" charset="-122"/>
                <a:ea typeface="华文中宋" panose="02010600040101010101" pitchFamily="2" charset="-122"/>
              </a:rPr>
              <a:t>=true</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Buffull</a:t>
            </a:r>
            <a:r>
              <a:rPr lang="en-US" altLang="zh-CN" sz="1800" b="1" dirty="0">
                <a:solidFill>
                  <a:srgbClr val="000000"/>
                </a:solidFill>
                <a:latin typeface="华文中宋" panose="02010600040101010101" pitchFamily="2" charset="-122"/>
                <a:ea typeface="华文中宋" panose="02010600040101010101" pitchFamily="2" charset="-122"/>
              </a:rPr>
              <a:t>=false</a:t>
            </a:r>
            <a:endParaRPr lang="zh-CN" altLang="en-US"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0" name="Text Box 5"/>
          <p:cNvSpPr txBox="1">
            <a:spLocks noChangeArrowheads="1"/>
          </p:cNvSpPr>
          <p:nvPr/>
        </p:nvSpPr>
        <p:spPr bwMode="auto">
          <a:xfrm>
            <a:off x="755650" y="3127303"/>
            <a:ext cx="3816350" cy="295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P</a:t>
            </a:r>
            <a:r>
              <a:rPr lang="en-US" altLang="zh-CN" b="1" baseline="-18000" dirty="0">
                <a:solidFill>
                  <a:srgbClr val="000099"/>
                </a:solidFill>
                <a:latin typeface="华文中宋" panose="02010600040101010101" pitchFamily="2" charset="-122"/>
                <a:ea typeface="华文中宋" panose="02010600040101010101" pitchFamily="2" charset="-122"/>
              </a:rPr>
              <a:t>C</a:t>
            </a:r>
            <a:r>
              <a:rPr lang="en-US" altLang="zh-CN" b="1" dirty="0">
                <a:solidFill>
                  <a:srgbClr val="000099"/>
                </a:solidFill>
                <a:latin typeface="华文中宋" panose="02010600040101010101" pitchFamily="2" charset="-122"/>
                <a:ea typeface="华文中宋" panose="02010600040101010101" pitchFamily="2" charset="-122"/>
              </a:rPr>
              <a:t>:  </a:t>
            </a: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 </a:t>
            </a:r>
            <a:r>
              <a:rPr lang="en-US" altLang="zh-CN" b="1" dirty="0">
                <a:solidFill>
                  <a:srgbClr val="FF0000"/>
                </a:solidFill>
                <a:latin typeface="华文中宋" panose="02010600040101010101" pitchFamily="2" charset="-122"/>
                <a:ea typeface="华文中宋" panose="02010600040101010101" pitchFamily="2" charset="-122"/>
              </a:rPr>
              <a:t>wait(Bufempty)</a:t>
            </a: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zh-CN" altLang="en-US" b="1" dirty="0">
                <a:solidFill>
                  <a:srgbClr val="000099"/>
                </a:solidFill>
                <a:latin typeface="华文中宋" panose="02010600040101010101" pitchFamily="2" charset="-122"/>
                <a:ea typeface="华文中宋" panose="02010600040101010101" pitchFamily="2" charset="-122"/>
              </a:rPr>
              <a:t>计算</a:t>
            </a:r>
          </a:p>
          <a:p>
            <a:pPr eaLnBrk="1" hangingPunct="1">
              <a:lnSpc>
                <a:spcPct val="150000"/>
              </a:lnSpc>
            </a:pPr>
            <a:r>
              <a:rPr lang="zh-CN" altLang="en-US"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99"/>
                </a:solidFill>
                <a:latin typeface="华文中宋" panose="02010600040101010101" pitchFamily="2" charset="-122"/>
                <a:ea typeface="华文中宋" panose="02010600040101010101" pitchFamily="2" charset="-122"/>
              </a:rPr>
              <a:t>Buf</a:t>
            </a:r>
            <a:r>
              <a:rPr lang="en-US" altLang="zh-CN" b="1" dirty="0">
                <a:solidFill>
                  <a:srgbClr val="000099"/>
                </a:solidFill>
                <a:latin typeface="华文中宋" panose="02010600040101010101" pitchFamily="2" charset="-122"/>
                <a:ea typeface="华文中宋" panose="02010600040101010101" pitchFamily="2" charset="-122"/>
                <a:cs typeface="Arial" charset="0"/>
              </a:rPr>
              <a:t>←</a:t>
            </a:r>
            <a:r>
              <a:rPr lang="zh-CN" altLang="en-US" b="1" dirty="0">
                <a:solidFill>
                  <a:srgbClr val="000099"/>
                </a:solidFill>
                <a:latin typeface="华文中宋" panose="02010600040101010101" pitchFamily="2" charset="-122"/>
                <a:ea typeface="华文中宋" panose="02010600040101010101" pitchFamily="2" charset="-122"/>
              </a:rPr>
              <a:t>计算结果</a:t>
            </a:r>
          </a:p>
          <a:p>
            <a:pPr eaLnBrk="1" hangingPunct="1">
              <a:lnSpc>
                <a:spcPct val="150000"/>
              </a:lnSpc>
            </a:pPr>
            <a:r>
              <a:rPr lang="zh-CN" altLang="en-US"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Bufempty←false</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en-US" altLang="zh-CN" b="1" dirty="0">
                <a:solidFill>
                  <a:srgbClr val="FF0000"/>
                </a:solidFill>
                <a:latin typeface="华文中宋" panose="02010600040101010101" pitchFamily="2" charset="-122"/>
                <a:ea typeface="华文中宋" panose="02010600040101010101" pitchFamily="2" charset="-122"/>
              </a:rPr>
              <a:t>signal(</a:t>
            </a:r>
            <a:r>
              <a:rPr lang="en-US" altLang="zh-CN" b="1" dirty="0" err="1">
                <a:solidFill>
                  <a:srgbClr val="FF0000"/>
                </a:solidFill>
                <a:latin typeface="华文中宋" panose="02010600040101010101" pitchFamily="2" charset="-122"/>
                <a:ea typeface="华文中宋" panose="02010600040101010101" pitchFamily="2" charset="-122"/>
              </a:rPr>
              <a:t>Buffull</a:t>
            </a:r>
            <a:r>
              <a:rPr lang="en-US" altLang="zh-CN" b="1" dirty="0">
                <a:solidFill>
                  <a:srgbClr val="FF0000"/>
                </a:solidFill>
                <a:latin typeface="华文中宋" panose="02010600040101010101" pitchFamily="2" charset="-122"/>
                <a:ea typeface="华文中宋" panose="02010600040101010101" pitchFamily="2" charset="-122"/>
              </a:rPr>
              <a:t>)</a:t>
            </a: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99"/>
                </a:solidFill>
                <a:latin typeface="华文中宋" panose="02010600040101010101" pitchFamily="2" charset="-122"/>
                <a:ea typeface="华文中宋" panose="02010600040101010101" pitchFamily="2" charset="-122"/>
              </a:rPr>
              <a:t>Goto</a:t>
            </a:r>
            <a:r>
              <a:rPr lang="en-US" altLang="zh-CN" b="1" dirty="0">
                <a:solidFill>
                  <a:srgbClr val="000099"/>
                </a:solidFill>
                <a:latin typeface="华文中宋" panose="02010600040101010101" pitchFamily="2" charset="-122"/>
                <a:ea typeface="华文中宋" panose="02010600040101010101" pitchFamily="2" charset="-122"/>
              </a:rPr>
              <a:t> A</a:t>
            </a:r>
          </a:p>
        </p:txBody>
      </p:sp>
      <p:sp>
        <p:nvSpPr>
          <p:cNvPr id="13" name="Text Box 6"/>
          <p:cNvSpPr txBox="1">
            <a:spLocks noChangeArrowheads="1"/>
          </p:cNvSpPr>
          <p:nvPr/>
        </p:nvSpPr>
        <p:spPr bwMode="auto">
          <a:xfrm>
            <a:off x="4779057" y="3136824"/>
            <a:ext cx="3816350" cy="295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rPr>
              <a:t>P</a:t>
            </a:r>
            <a:r>
              <a:rPr lang="en-US" altLang="zh-CN" b="1" baseline="-18000" dirty="0">
                <a:solidFill>
                  <a:schemeClr val="accent6">
                    <a:lumMod val="50000"/>
                  </a:schemeClr>
                </a:solidFill>
                <a:latin typeface="华文中宋" panose="02010600040101010101" pitchFamily="2" charset="-122"/>
                <a:ea typeface="华文中宋" panose="02010600040101010101" pitchFamily="2" charset="-122"/>
              </a:rPr>
              <a:t>P</a:t>
            </a:r>
            <a:r>
              <a:rPr lang="en-US" altLang="zh-CN" b="1" dirty="0">
                <a:solidFill>
                  <a:schemeClr val="accent6">
                    <a:lumMod val="50000"/>
                  </a:schemeClr>
                </a:solidFill>
                <a:latin typeface="华文中宋" panose="02010600040101010101" pitchFamily="2" charset="-122"/>
                <a:ea typeface="华文中宋" panose="02010600040101010101" pitchFamily="2" charset="-122"/>
              </a:rPr>
              <a:t>:  </a:t>
            </a: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rPr>
              <a:t>      B: </a:t>
            </a:r>
            <a:r>
              <a:rPr lang="en-US" altLang="zh-CN" b="1" dirty="0">
                <a:solidFill>
                  <a:srgbClr val="FF0000"/>
                </a:solidFill>
                <a:latin typeface="华文中宋" panose="02010600040101010101" pitchFamily="2" charset="-122"/>
                <a:ea typeface="华文中宋" panose="02010600040101010101" pitchFamily="2" charset="-122"/>
              </a:rPr>
              <a:t>wait(Buffull)</a:t>
            </a: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rPr>
              <a:t>          </a:t>
            </a:r>
            <a:r>
              <a:rPr lang="zh-CN" altLang="en-US" b="1" dirty="0">
                <a:solidFill>
                  <a:schemeClr val="accent6">
                    <a:lumMod val="50000"/>
                  </a:schemeClr>
                </a:solidFill>
                <a:latin typeface="华文中宋" panose="02010600040101010101" pitchFamily="2" charset="-122"/>
                <a:ea typeface="华文中宋" panose="02010600040101010101" pitchFamily="2" charset="-122"/>
              </a:rPr>
              <a:t>打印</a:t>
            </a:r>
            <a:r>
              <a:rPr lang="en-US" altLang="zh-CN" b="1" dirty="0" err="1">
                <a:solidFill>
                  <a:schemeClr val="accent6">
                    <a:lumMod val="50000"/>
                  </a:schemeClr>
                </a:solidFill>
                <a:latin typeface="华文中宋" panose="02010600040101010101" pitchFamily="2" charset="-122"/>
                <a:ea typeface="华文中宋" panose="02010600040101010101" pitchFamily="2" charset="-122"/>
              </a:rPr>
              <a:t>Buf</a:t>
            </a:r>
            <a:r>
              <a:rPr lang="zh-CN" altLang="en-US" b="1" dirty="0">
                <a:solidFill>
                  <a:schemeClr val="accent6">
                    <a:lumMod val="50000"/>
                  </a:schemeClr>
                </a:solidFill>
                <a:latin typeface="华文中宋" panose="02010600040101010101" pitchFamily="2" charset="-122"/>
                <a:ea typeface="华文中宋" panose="02010600040101010101" pitchFamily="2" charset="-122"/>
              </a:rPr>
              <a:t>中的数据</a:t>
            </a:r>
          </a:p>
          <a:p>
            <a:pPr eaLnBrk="1" hangingPunct="1">
              <a:lnSpc>
                <a:spcPct val="150000"/>
              </a:lnSpc>
            </a:pPr>
            <a:r>
              <a:rPr lang="zh-CN" altLang="en-US" b="1" dirty="0">
                <a:solidFill>
                  <a:schemeClr val="accent6">
                    <a:lumMod val="50000"/>
                  </a:schemeClr>
                </a:solidFill>
                <a:latin typeface="华文中宋" panose="02010600040101010101" pitchFamily="2" charset="-122"/>
                <a:ea typeface="华文中宋" panose="02010600040101010101" pitchFamily="2" charset="-122"/>
              </a:rPr>
              <a:t>          清除</a:t>
            </a:r>
            <a:r>
              <a:rPr lang="en-US" altLang="zh-CN" b="1" dirty="0" err="1">
                <a:solidFill>
                  <a:schemeClr val="accent6">
                    <a:lumMod val="50000"/>
                  </a:schemeClr>
                </a:solidFill>
                <a:latin typeface="华文中宋" panose="02010600040101010101" pitchFamily="2" charset="-122"/>
                <a:ea typeface="华文中宋" panose="02010600040101010101" pitchFamily="2" charset="-122"/>
              </a:rPr>
              <a:t>Buf</a:t>
            </a:r>
            <a:r>
              <a:rPr lang="zh-CN" altLang="en-US" b="1" dirty="0">
                <a:solidFill>
                  <a:schemeClr val="accent6">
                    <a:lumMod val="50000"/>
                  </a:schemeClr>
                </a:solidFill>
                <a:latin typeface="华文中宋" panose="02010600040101010101" pitchFamily="2" charset="-122"/>
                <a:ea typeface="华文中宋" panose="02010600040101010101" pitchFamily="2" charset="-122"/>
              </a:rPr>
              <a:t>中的数据</a:t>
            </a:r>
          </a:p>
          <a:p>
            <a:pPr eaLnBrk="1" hangingPunct="1">
              <a:lnSpc>
                <a:spcPct val="150000"/>
              </a:lnSpc>
            </a:pPr>
            <a:r>
              <a:rPr lang="zh-CN" altLang="en-US" b="1" dirty="0">
                <a:solidFill>
                  <a:schemeClr val="accent6">
                    <a:lumMod val="50000"/>
                  </a:schemeClr>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Buffull</a:t>
            </a:r>
            <a:r>
              <a:rPr lang="en-US" altLang="zh-CN" b="1" dirty="0" err="1">
                <a:solidFill>
                  <a:srgbClr val="000000"/>
                </a:solidFill>
                <a:latin typeface="华文中宋" panose="02010600040101010101" pitchFamily="2" charset="-122"/>
                <a:ea typeface="华文中宋" panose="02010600040101010101" pitchFamily="2" charset="-122"/>
                <a:cs typeface="Arial" charset="0"/>
              </a:rPr>
              <a:t>←false</a:t>
            </a:r>
            <a:endParaRPr lang="en-US" altLang="zh-CN" b="1" dirty="0">
              <a:solidFill>
                <a:srgbClr val="000000"/>
              </a:solidFill>
              <a:latin typeface="华文中宋" panose="02010600040101010101" pitchFamily="2" charset="-122"/>
              <a:ea typeface="华文中宋" panose="02010600040101010101" pitchFamily="2" charset="-122"/>
              <a:cs typeface="Arial" charset="0"/>
            </a:endParaRP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a:t>
            </a:r>
            <a:r>
              <a:rPr lang="en-US" altLang="zh-CN" b="1" dirty="0">
                <a:solidFill>
                  <a:srgbClr val="FF0000"/>
                </a:solidFill>
                <a:latin typeface="华文中宋" panose="02010600040101010101" pitchFamily="2" charset="-122"/>
                <a:ea typeface="华文中宋" panose="02010600040101010101" pitchFamily="2" charset="-122"/>
                <a:cs typeface="Arial" charset="0"/>
              </a:rPr>
              <a:t>signal(</a:t>
            </a:r>
            <a:r>
              <a:rPr lang="en-US" altLang="zh-CN" b="1" dirty="0" err="1">
                <a:solidFill>
                  <a:srgbClr val="FF0000"/>
                </a:solidFill>
                <a:latin typeface="华文中宋" panose="02010600040101010101" pitchFamily="2" charset="-122"/>
                <a:ea typeface="华文中宋" panose="02010600040101010101" pitchFamily="2" charset="-122"/>
                <a:cs typeface="Arial" charset="0"/>
              </a:rPr>
              <a:t>Bufempty</a:t>
            </a:r>
            <a:r>
              <a:rPr lang="en-US" altLang="zh-CN" b="1" dirty="0">
                <a:solidFill>
                  <a:srgbClr val="FF0000"/>
                </a:solidFill>
                <a:latin typeface="华文中宋" panose="02010600040101010101" pitchFamily="2" charset="-122"/>
                <a:ea typeface="华文中宋" panose="02010600040101010101" pitchFamily="2" charset="-122"/>
                <a:cs typeface="Arial" charset="0"/>
              </a:rPr>
              <a:t>)</a:t>
            </a: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a:t>
            </a:r>
            <a:r>
              <a:rPr lang="en-US" altLang="zh-CN" b="1" dirty="0" err="1">
                <a:solidFill>
                  <a:schemeClr val="accent6">
                    <a:lumMod val="50000"/>
                  </a:schemeClr>
                </a:solidFill>
                <a:latin typeface="华文中宋" panose="02010600040101010101" pitchFamily="2" charset="-122"/>
                <a:ea typeface="华文中宋" panose="02010600040101010101" pitchFamily="2" charset="-122"/>
                <a:cs typeface="Arial" charset="0"/>
              </a:rPr>
              <a:t>Goto</a:t>
            </a: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B</a:t>
            </a:r>
          </a:p>
        </p:txBody>
      </p:sp>
      <p:sp>
        <p:nvSpPr>
          <p:cNvPr id="2" name="灯片编号占位符 1">
            <a:extLst>
              <a:ext uri="{FF2B5EF4-FFF2-40B4-BE49-F238E27FC236}">
                <a16:creationId xmlns:a16="http://schemas.microsoft.com/office/drawing/2014/main" id="{93011178-18A0-40A0-A335-788CB9D3F366}"/>
              </a:ext>
            </a:extLst>
          </p:cNvPr>
          <p:cNvSpPr>
            <a:spLocks noGrp="1"/>
          </p:cNvSpPr>
          <p:nvPr>
            <p:ph type="sldNum" sz="quarter" idx="12"/>
          </p:nvPr>
        </p:nvSpPr>
        <p:spPr/>
        <p:txBody>
          <a:bodyPr/>
          <a:lstStyle/>
          <a:p>
            <a:fld id="{B10D5614-B734-4280-8F57-1D4947433C97}" type="slidenum">
              <a:rPr lang="en-US" smtClean="0"/>
              <a:t>113</a:t>
            </a:fld>
            <a:endParaRPr lang="en-US" dirty="0"/>
          </a:p>
        </p:txBody>
      </p:sp>
    </p:spTree>
    <p:extLst>
      <p:ext uri="{BB962C8B-B14F-4D97-AF65-F5344CB8AC3E}">
        <p14:creationId xmlns:p14="http://schemas.microsoft.com/office/powerpoint/2010/main" val="116568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78</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私用信号量、公用信号量</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4" name="Rectangle 3"/>
          <p:cNvSpPr txBox="1">
            <a:spLocks noChangeArrowheads="1"/>
          </p:cNvSpPr>
          <p:nvPr/>
        </p:nvSpPr>
        <p:spPr>
          <a:xfrm>
            <a:off x="548529" y="1610798"/>
            <a:ext cx="8135662" cy="49130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除</a:t>
            </a:r>
            <a:r>
              <a:rPr lang="en-US" altLang="zh-CN" sz="1800" b="1" dirty="0">
                <a:solidFill>
                  <a:srgbClr val="000000"/>
                </a:solidFill>
                <a:latin typeface="华文中宋" panose="02010600040101010101" pitchFamily="2" charset="-122"/>
                <a:ea typeface="华文中宋" panose="02010600040101010101" pitchFamily="2" charset="-122"/>
              </a:rPr>
              <a:t>wait</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signal</a:t>
            </a:r>
            <a:r>
              <a:rPr lang="zh-CN" altLang="en-US" sz="1800" b="1" dirty="0">
                <a:solidFill>
                  <a:srgbClr val="000000"/>
                </a:solidFill>
                <a:latin typeface="华文中宋" panose="02010600040101010101" pitchFamily="2" charset="-122"/>
                <a:ea typeface="华文中宋" panose="02010600040101010101" pitchFamily="2" charset="-122"/>
              </a:rPr>
              <a:t>外，信号量也可以实现同步</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2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私用信号量</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2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在一组同步进程中，一个进程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的私用信号量</a:t>
            </a: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是从制约进程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发送来的进程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执行所需要的消息</a:t>
            </a:r>
          </a:p>
          <a:p>
            <a:pPr>
              <a:lnSpc>
                <a:spcPct val="12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公用信号量</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2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与私用信号量相对应，称互斥时使用的信号量为公用信号量</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20000"/>
              </a:lnSpc>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信号量的物理含义</a:t>
            </a:r>
          </a:p>
          <a:p>
            <a:pPr lvl="1">
              <a:lnSpc>
                <a:spcPct val="120000"/>
              </a:lnSpc>
              <a:buFont typeface="Arial" panose="020B0604020202020204" pitchFamily="34" charset="0"/>
              <a:buChar char="•"/>
            </a:pPr>
            <a:r>
              <a:rPr lang="en-US" altLang="zh-CN" sz="1800" b="1" dirty="0">
                <a:solidFill>
                  <a:srgbClr val="CC0000"/>
                </a:solidFill>
                <a:latin typeface="华文中宋" panose="02010600040101010101" pitchFamily="2" charset="-122"/>
                <a:ea typeface="华文中宋" panose="02010600040101010101" pitchFamily="2" charset="-122"/>
              </a:rPr>
              <a:t>S&gt;0:  </a:t>
            </a:r>
            <a:r>
              <a:rPr lang="zh-CN" altLang="en-US" sz="1800" b="1" dirty="0">
                <a:solidFill>
                  <a:srgbClr val="000099"/>
                </a:solidFill>
                <a:latin typeface="华文中宋" panose="02010600040101010101" pitchFamily="2" charset="-122"/>
                <a:ea typeface="华文中宋" panose="02010600040101010101" pitchFamily="2" charset="-122"/>
              </a:rPr>
              <a:t>表示有</a:t>
            </a:r>
            <a:r>
              <a:rPr lang="en-US" altLang="zh-CN" sz="1800" b="1" dirty="0">
                <a:solidFill>
                  <a:srgbClr val="000099"/>
                </a:solidFill>
                <a:latin typeface="华文中宋" panose="02010600040101010101" pitchFamily="2" charset="-122"/>
                <a:ea typeface="华文中宋" panose="02010600040101010101" pitchFamily="2" charset="-122"/>
              </a:rPr>
              <a:t>S</a:t>
            </a:r>
            <a:r>
              <a:rPr lang="zh-CN" altLang="en-US" sz="1800" b="1" dirty="0">
                <a:solidFill>
                  <a:srgbClr val="000099"/>
                </a:solidFill>
                <a:latin typeface="华文中宋" panose="02010600040101010101" pitchFamily="2" charset="-122"/>
                <a:ea typeface="华文中宋" panose="02010600040101010101" pitchFamily="2" charset="-122"/>
              </a:rPr>
              <a:t>个空闲资源可用</a:t>
            </a:r>
          </a:p>
          <a:p>
            <a:pPr lvl="1">
              <a:lnSpc>
                <a:spcPct val="120000"/>
              </a:lnSpc>
              <a:buFont typeface="Arial" panose="020B0604020202020204" pitchFamily="34" charset="0"/>
              <a:buChar char="•"/>
            </a:pPr>
            <a:r>
              <a:rPr lang="en-US" altLang="zh-CN" sz="1800" b="1" dirty="0">
                <a:solidFill>
                  <a:srgbClr val="CC0000"/>
                </a:solidFill>
                <a:latin typeface="华文中宋" panose="02010600040101010101" pitchFamily="2" charset="-122"/>
                <a:ea typeface="华文中宋" panose="02010600040101010101" pitchFamily="2" charset="-122"/>
              </a:rPr>
              <a:t>S=0:  </a:t>
            </a:r>
            <a:r>
              <a:rPr lang="zh-CN" altLang="en-US" sz="1800" b="1" dirty="0">
                <a:solidFill>
                  <a:srgbClr val="000099"/>
                </a:solidFill>
                <a:latin typeface="华文中宋" panose="02010600040101010101" pitchFamily="2" charset="-122"/>
                <a:ea typeface="华文中宋" panose="02010600040101010101" pitchFamily="2" charset="-122"/>
              </a:rPr>
              <a:t>表示无空闲资源，也无等待进程</a:t>
            </a:r>
          </a:p>
          <a:p>
            <a:pPr lvl="1">
              <a:lnSpc>
                <a:spcPct val="120000"/>
              </a:lnSpc>
              <a:buFont typeface="Arial" panose="020B0604020202020204" pitchFamily="34" charset="0"/>
              <a:buChar char="•"/>
            </a:pPr>
            <a:r>
              <a:rPr lang="en-US" altLang="zh-CN" sz="1800" b="1" dirty="0">
                <a:solidFill>
                  <a:srgbClr val="CC0000"/>
                </a:solidFill>
                <a:latin typeface="华文中宋" panose="02010600040101010101" pitchFamily="2" charset="-122"/>
                <a:ea typeface="华文中宋" panose="02010600040101010101" pitchFamily="2" charset="-122"/>
              </a:rPr>
              <a:t>S&lt;0:  </a:t>
            </a:r>
            <a:r>
              <a:rPr lang="zh-CN" altLang="en-US" sz="1800" b="1" dirty="0">
                <a:solidFill>
                  <a:srgbClr val="000099"/>
                </a:solidFill>
                <a:latin typeface="华文中宋" panose="02010600040101010101" pitchFamily="2" charset="-122"/>
                <a:ea typeface="华文中宋" panose="02010600040101010101" pitchFamily="2" charset="-122"/>
              </a:rPr>
              <a:t>则</a:t>
            </a:r>
            <a:r>
              <a:rPr lang="en-US" altLang="zh-CN" sz="1800" b="1" dirty="0">
                <a:solidFill>
                  <a:srgbClr val="000099"/>
                </a:solidFill>
                <a:latin typeface="华文中宋" panose="02010600040101010101" pitchFamily="2" charset="-122"/>
                <a:ea typeface="华文中宋" panose="02010600040101010101" pitchFamily="2" charset="-122"/>
              </a:rPr>
              <a:t>|S|</a:t>
            </a:r>
            <a:r>
              <a:rPr lang="zh-CN" altLang="en-US" sz="1800" b="1" dirty="0">
                <a:solidFill>
                  <a:srgbClr val="000099"/>
                </a:solidFill>
                <a:latin typeface="华文中宋" panose="02010600040101010101" pitchFamily="2" charset="-122"/>
                <a:ea typeface="华文中宋" panose="02010600040101010101" pitchFamily="2" charset="-122"/>
              </a:rPr>
              <a:t>表示</a:t>
            </a:r>
            <a:r>
              <a:rPr lang="en-US" altLang="zh-CN" sz="1800" b="1" dirty="0">
                <a:solidFill>
                  <a:srgbClr val="000099"/>
                </a:solidFill>
                <a:latin typeface="华文中宋" panose="02010600040101010101" pitchFamily="2" charset="-122"/>
                <a:ea typeface="华文中宋" panose="02010600040101010101" pitchFamily="2" charset="-122"/>
              </a:rPr>
              <a:t>S</a:t>
            </a:r>
            <a:r>
              <a:rPr lang="zh-CN" altLang="en-US" sz="1800" b="1" dirty="0">
                <a:solidFill>
                  <a:srgbClr val="000099"/>
                </a:solidFill>
                <a:latin typeface="华文中宋" panose="02010600040101010101" pitchFamily="2" charset="-122"/>
                <a:ea typeface="华文中宋" panose="02010600040101010101" pitchFamily="2" charset="-122"/>
              </a:rPr>
              <a:t>等待队列中的进程个数</a:t>
            </a:r>
            <a:endParaRPr lang="en-US" altLang="zh-CN" sz="1800" b="1" dirty="0">
              <a:latin typeface="华文中宋" panose="02010600040101010101" pitchFamily="2" charset="-122"/>
              <a:ea typeface="华文中宋" panose="02010600040101010101" pitchFamily="2" charset="-122"/>
            </a:endParaRPr>
          </a:p>
          <a:p>
            <a:pPr lvl="1">
              <a:lnSpc>
                <a:spcPct val="120000"/>
              </a:lnSpc>
              <a:buFont typeface="Arial" panose="020B0604020202020204" pitchFamily="34" charset="0"/>
              <a:buChar char="•"/>
            </a:pPr>
            <a:r>
              <a:rPr lang="en-US" altLang="zh-CN" sz="1800" b="1" dirty="0">
                <a:solidFill>
                  <a:srgbClr val="CC0000"/>
                </a:solidFill>
                <a:latin typeface="华文中宋" panose="02010600040101010101" pitchFamily="2" charset="-122"/>
                <a:ea typeface="华文中宋" panose="02010600040101010101" pitchFamily="2" charset="-122"/>
              </a:rPr>
              <a:t>P(S)</a:t>
            </a:r>
            <a:r>
              <a:rPr lang="zh-CN" altLang="en-US" sz="1800" b="1" dirty="0">
                <a:solidFill>
                  <a:srgbClr val="CC0000"/>
                </a:solidFill>
                <a:latin typeface="华文中宋" panose="02010600040101010101" pitchFamily="2" charset="-122"/>
                <a:ea typeface="华文中宋" panose="02010600040101010101" pitchFamily="2" charset="-122"/>
              </a:rPr>
              <a:t>：</a:t>
            </a:r>
            <a:r>
              <a:rPr lang="zh-CN" altLang="en-US" sz="1800" b="1" dirty="0">
                <a:solidFill>
                  <a:srgbClr val="000099"/>
                </a:solidFill>
                <a:latin typeface="华文中宋" panose="02010600040101010101" pitchFamily="2" charset="-122"/>
                <a:ea typeface="华文中宋" panose="02010600040101010101" pitchFamily="2" charset="-122"/>
              </a:rPr>
              <a:t>表示申请一个资源</a:t>
            </a:r>
          </a:p>
          <a:p>
            <a:pPr lvl="1">
              <a:lnSpc>
                <a:spcPct val="120000"/>
              </a:lnSpc>
              <a:buFont typeface="Arial" panose="020B0604020202020204" pitchFamily="34" charset="0"/>
              <a:buChar char="•"/>
            </a:pPr>
            <a:r>
              <a:rPr lang="en-US" altLang="zh-CN" sz="1800" b="1" dirty="0">
                <a:solidFill>
                  <a:srgbClr val="CC0000"/>
                </a:solidFill>
                <a:latin typeface="华文中宋" panose="02010600040101010101" pitchFamily="2" charset="-122"/>
                <a:ea typeface="华文中宋" panose="02010600040101010101" pitchFamily="2" charset="-122"/>
              </a:rPr>
              <a:t>V(S)</a:t>
            </a:r>
            <a:r>
              <a:rPr lang="zh-CN" altLang="en-US" sz="1800" b="1" dirty="0">
                <a:solidFill>
                  <a:srgbClr val="CC0000"/>
                </a:solidFill>
                <a:latin typeface="华文中宋" panose="02010600040101010101" pitchFamily="2" charset="-122"/>
                <a:ea typeface="华文中宋" panose="02010600040101010101" pitchFamily="2" charset="-122"/>
              </a:rPr>
              <a:t>：</a:t>
            </a:r>
            <a:r>
              <a:rPr lang="zh-CN" altLang="en-US" sz="1800" b="1" dirty="0">
                <a:solidFill>
                  <a:srgbClr val="000099"/>
                </a:solidFill>
                <a:latin typeface="华文中宋" panose="02010600040101010101" pitchFamily="2" charset="-122"/>
                <a:ea typeface="华文中宋" panose="02010600040101010101" pitchFamily="2" charset="-122"/>
              </a:rPr>
              <a:t>表示释放一个资源</a:t>
            </a:r>
            <a:endParaRPr lang="en-US" altLang="zh-CN" sz="1800" b="1" dirty="0">
              <a:solidFill>
                <a:srgbClr val="CC0000"/>
              </a:solidFill>
              <a:latin typeface="华文中宋" panose="02010600040101010101" pitchFamily="2" charset="-122"/>
              <a:ea typeface="华文中宋" panose="02010600040101010101" pitchFamily="2" charset="-122"/>
            </a:endParaRPr>
          </a:p>
          <a:p>
            <a:pPr lvl="1">
              <a:lnSpc>
                <a:spcPct val="120000"/>
              </a:lnSpc>
              <a:buFont typeface="Arial" panose="020B0604020202020204" pitchFamily="34" charset="0"/>
              <a:buChar char="•"/>
            </a:pPr>
            <a:r>
              <a:rPr lang="zh-CN" altLang="en-US" sz="1800" b="1" dirty="0">
                <a:solidFill>
                  <a:srgbClr val="CC0000"/>
                </a:solidFill>
                <a:latin typeface="华文中宋" panose="02010600040101010101" pitchFamily="2" charset="-122"/>
                <a:ea typeface="华文中宋" panose="02010600040101010101" pitchFamily="2" charset="-122"/>
              </a:rPr>
              <a:t>信号量的初值</a:t>
            </a:r>
            <a:r>
              <a:rPr lang="zh-CN" altLang="en-US" sz="1800" b="1" dirty="0">
                <a:solidFill>
                  <a:srgbClr val="000000"/>
                </a:solidFill>
                <a:latin typeface="华文中宋" panose="02010600040101010101" pitchFamily="2" charset="-122"/>
                <a:ea typeface="华文中宋" panose="02010600040101010101" pitchFamily="2" charset="-122"/>
              </a:rPr>
              <a:t>应该大于等于</a:t>
            </a:r>
            <a:r>
              <a:rPr lang="en-US" altLang="zh-CN" sz="1800" b="1" dirty="0">
                <a:solidFill>
                  <a:srgbClr val="000000"/>
                </a:solidFill>
                <a:latin typeface="华文中宋" panose="02010600040101010101" pitchFamily="2" charset="-122"/>
                <a:ea typeface="华文中宋" panose="02010600040101010101" pitchFamily="2" charset="-122"/>
              </a:rPr>
              <a:t>0</a:t>
            </a:r>
          </a:p>
          <a:p>
            <a:pPr marL="457200" lvl="1" indent="0">
              <a:lnSpc>
                <a:spcPct val="12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1F32D289-96F2-494A-9AAB-2965C53F4436}"/>
              </a:ext>
            </a:extLst>
          </p:cNvPr>
          <p:cNvSpPr>
            <a:spLocks noGrp="1"/>
          </p:cNvSpPr>
          <p:nvPr>
            <p:ph type="sldNum" sz="quarter" idx="12"/>
          </p:nvPr>
        </p:nvSpPr>
        <p:spPr/>
        <p:txBody>
          <a:bodyPr/>
          <a:lstStyle/>
          <a:p>
            <a:fld id="{B10D5614-B734-4280-8F57-1D4947433C97}" type="slidenum">
              <a:rPr lang="en-US" smtClean="0"/>
              <a:t>114</a:t>
            </a:fld>
            <a:endParaRPr lang="en-US" dirty="0"/>
          </a:p>
        </p:txBody>
      </p:sp>
    </p:spTree>
    <p:extLst>
      <p:ext uri="{BB962C8B-B14F-4D97-AF65-F5344CB8AC3E}">
        <p14:creationId xmlns:p14="http://schemas.microsoft.com/office/powerpoint/2010/main" val="127374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79</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509412" y="1610798"/>
            <a:ext cx="8324567" cy="25901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实现方法</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为各并发进程设置私用信号量（只与制约与被制约进程有关）</a:t>
            </a:r>
          </a:p>
          <a:p>
            <a:pPr marL="800100" lvl="2">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为信号量赋初值</a:t>
            </a:r>
          </a:p>
          <a:p>
            <a:pPr marL="800100" lvl="2">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利用</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V</a:t>
            </a:r>
            <a:r>
              <a:rPr lang="zh-CN" altLang="en-US" sz="1800" b="1" dirty="0">
                <a:solidFill>
                  <a:srgbClr val="000000"/>
                </a:solidFill>
                <a:latin typeface="华文中宋" panose="02010600040101010101" pitchFamily="2" charset="-122"/>
                <a:ea typeface="华文中宋" panose="02010600040101010101" pitchFamily="2" charset="-122"/>
              </a:rPr>
              <a:t>原语操作设定各进程之间的同步关系或执行顺序</a:t>
            </a:r>
            <a:endParaRPr lang="en-US" altLang="zh-CN" sz="1800" b="1" dirty="0">
              <a:solidFill>
                <a:srgbClr val="000000"/>
              </a:solidFill>
              <a:latin typeface="华文中宋" panose="02010600040101010101" pitchFamily="2" charset="-122"/>
              <a:ea typeface="华文中宋" panose="02010600040101010101" pitchFamily="2" charset="-122"/>
            </a:endParaRPr>
          </a:p>
          <a:p>
            <a:pPr marL="285750" lvl="2" indent="-28575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前例</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设信号量：</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25000"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制约</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25000" dirty="0">
                <a:solidFill>
                  <a:srgbClr val="000000"/>
                </a:solidFill>
                <a:latin typeface="华文中宋" panose="02010600040101010101" pitchFamily="2" charset="-122"/>
                <a:ea typeface="华文中宋" panose="02010600040101010101" pitchFamily="2" charset="-122"/>
              </a:rPr>
              <a:t>C</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 </a:t>
            </a:r>
            <a:r>
              <a:rPr lang="en-US" altLang="zh-CN" sz="1800" b="1" dirty="0" err="1">
                <a:solidFill>
                  <a:srgbClr val="000000"/>
                </a:solidFill>
                <a:latin typeface="华文中宋" panose="02010600040101010101" pitchFamily="2" charset="-122"/>
                <a:ea typeface="华文中宋" panose="02010600040101010101" pitchFamily="2" charset="-122"/>
              </a:rPr>
              <a:t>Buffull</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25000" dirty="0">
                <a:solidFill>
                  <a:srgbClr val="000000"/>
                </a:solidFill>
                <a:latin typeface="华文中宋" panose="02010600040101010101" pitchFamily="2" charset="-122"/>
                <a:ea typeface="华文中宋" panose="02010600040101010101" pitchFamily="2" charset="-122"/>
              </a:rPr>
              <a:t>C</a:t>
            </a:r>
            <a:r>
              <a:rPr lang="zh-CN" altLang="en-US" sz="1800" b="1" dirty="0">
                <a:solidFill>
                  <a:srgbClr val="000000"/>
                </a:solidFill>
                <a:latin typeface="华文中宋" panose="02010600040101010101" pitchFamily="2" charset="-122"/>
                <a:ea typeface="华文中宋" panose="02010600040101010101" pitchFamily="2" charset="-122"/>
              </a:rPr>
              <a:t>制约</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25000"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），初值</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0</a:t>
            </a:r>
            <a:endParaRPr lang="zh-CN" altLang="en-US" sz="1800" b="1" dirty="0">
              <a:solidFill>
                <a:srgbClr val="000000"/>
              </a:solidFill>
              <a:latin typeface="华文中宋" panose="02010600040101010101" pitchFamily="2" charset="-122"/>
              <a:ea typeface="华文中宋" panose="02010600040101010101" pitchFamily="2" charset="-122"/>
            </a:endParaRPr>
          </a:p>
          <a:p>
            <a:pPr marL="285750" lvl="2" indent="-285750">
              <a:lnSpc>
                <a:spcPct val="150000"/>
              </a:lnSpc>
              <a:spcBef>
                <a:spcPts val="0"/>
              </a:spcBef>
              <a:buFont typeface="Wingdings" panose="05000000000000000000" pitchFamily="2" charset="2"/>
              <a:buChar char="Ø"/>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0" name="Text Box 5"/>
          <p:cNvSpPr txBox="1">
            <a:spLocks noChangeArrowheads="1"/>
          </p:cNvSpPr>
          <p:nvPr/>
        </p:nvSpPr>
        <p:spPr bwMode="auto">
          <a:xfrm>
            <a:off x="445629" y="4250870"/>
            <a:ext cx="3816350" cy="253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P</a:t>
            </a:r>
            <a:r>
              <a:rPr lang="en-US" altLang="zh-CN" b="1" baseline="-18000" dirty="0">
                <a:solidFill>
                  <a:srgbClr val="000099"/>
                </a:solidFill>
                <a:latin typeface="华文中宋" panose="02010600040101010101" pitchFamily="2" charset="-122"/>
                <a:ea typeface="华文中宋" panose="02010600040101010101" pitchFamily="2" charset="-122"/>
              </a:rPr>
              <a:t>C</a:t>
            </a:r>
            <a:r>
              <a:rPr lang="en-US" altLang="zh-CN" b="1" dirty="0">
                <a:solidFill>
                  <a:srgbClr val="000099"/>
                </a:solidFill>
                <a:latin typeface="华文中宋" panose="02010600040101010101" pitchFamily="2" charset="-122"/>
                <a:ea typeface="华文中宋" panose="02010600040101010101" pitchFamily="2" charset="-122"/>
              </a:rPr>
              <a:t>:  A:</a:t>
            </a:r>
            <a:r>
              <a:rPr lang="en-US" altLang="zh-CN" b="1" dirty="0">
                <a:solidFill>
                  <a:srgbClr val="FF0000"/>
                </a:solidFill>
                <a:latin typeface="华文中宋" panose="02010600040101010101" pitchFamily="2" charset="-122"/>
                <a:ea typeface="华文中宋" panose="02010600040101010101" pitchFamily="2" charset="-122"/>
              </a:rPr>
              <a:t>wait(Bufempty)</a:t>
            </a: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zh-CN" altLang="en-US" b="1" dirty="0">
                <a:solidFill>
                  <a:srgbClr val="000099"/>
                </a:solidFill>
                <a:latin typeface="华文中宋" panose="02010600040101010101" pitchFamily="2" charset="-122"/>
                <a:ea typeface="华文中宋" panose="02010600040101010101" pitchFamily="2" charset="-122"/>
              </a:rPr>
              <a:t>计算</a:t>
            </a:r>
          </a:p>
          <a:p>
            <a:pPr eaLnBrk="1" hangingPunct="1">
              <a:lnSpc>
                <a:spcPct val="150000"/>
              </a:lnSpc>
            </a:pPr>
            <a:r>
              <a:rPr lang="zh-CN" altLang="en-US"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99"/>
                </a:solidFill>
                <a:latin typeface="华文中宋" panose="02010600040101010101" pitchFamily="2" charset="-122"/>
                <a:ea typeface="华文中宋" panose="02010600040101010101" pitchFamily="2" charset="-122"/>
              </a:rPr>
              <a:t>Buf</a:t>
            </a:r>
            <a:r>
              <a:rPr lang="en-US" altLang="zh-CN" b="1" dirty="0">
                <a:solidFill>
                  <a:srgbClr val="000099"/>
                </a:solidFill>
                <a:latin typeface="华文中宋" panose="02010600040101010101" pitchFamily="2" charset="-122"/>
                <a:ea typeface="华文中宋" panose="02010600040101010101" pitchFamily="2" charset="-122"/>
                <a:cs typeface="Arial" charset="0"/>
              </a:rPr>
              <a:t>←</a:t>
            </a:r>
            <a:r>
              <a:rPr lang="zh-CN" altLang="en-US" b="1" dirty="0">
                <a:solidFill>
                  <a:srgbClr val="000099"/>
                </a:solidFill>
                <a:latin typeface="华文中宋" panose="02010600040101010101" pitchFamily="2" charset="-122"/>
                <a:ea typeface="华文中宋" panose="02010600040101010101" pitchFamily="2" charset="-122"/>
              </a:rPr>
              <a:t>计算结果</a:t>
            </a:r>
          </a:p>
          <a:p>
            <a:pPr eaLnBrk="1" hangingPunct="1">
              <a:lnSpc>
                <a:spcPct val="150000"/>
              </a:lnSpc>
            </a:pPr>
            <a:r>
              <a:rPr lang="zh-CN" altLang="en-US"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Bufempty←false</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en-US" altLang="zh-CN" b="1" dirty="0">
                <a:solidFill>
                  <a:srgbClr val="FF0000"/>
                </a:solidFill>
                <a:latin typeface="华文中宋" panose="02010600040101010101" pitchFamily="2" charset="-122"/>
                <a:ea typeface="华文中宋" panose="02010600040101010101" pitchFamily="2" charset="-122"/>
              </a:rPr>
              <a:t>signal(</a:t>
            </a:r>
            <a:r>
              <a:rPr lang="en-US" altLang="zh-CN" b="1" dirty="0" err="1">
                <a:solidFill>
                  <a:srgbClr val="FF0000"/>
                </a:solidFill>
                <a:latin typeface="华文中宋" panose="02010600040101010101" pitchFamily="2" charset="-122"/>
                <a:ea typeface="华文中宋" panose="02010600040101010101" pitchFamily="2" charset="-122"/>
              </a:rPr>
              <a:t>Buffull</a:t>
            </a:r>
            <a:r>
              <a:rPr lang="en-US" altLang="zh-CN" b="1" dirty="0">
                <a:solidFill>
                  <a:srgbClr val="FF0000"/>
                </a:solidFill>
                <a:latin typeface="华文中宋" panose="02010600040101010101" pitchFamily="2" charset="-122"/>
                <a:ea typeface="华文中宋" panose="02010600040101010101" pitchFamily="2" charset="-122"/>
              </a:rPr>
              <a:t>)</a:t>
            </a:r>
          </a:p>
          <a:p>
            <a:pPr eaLnBrk="1" hangingPunct="1">
              <a:lnSpc>
                <a:spcPct val="150000"/>
              </a:lnSpc>
            </a:pPr>
            <a:r>
              <a:rPr lang="en-US" altLang="zh-CN" b="1" dirty="0">
                <a:solidFill>
                  <a:srgbClr val="000099"/>
                </a:solidFill>
                <a:latin typeface="华文中宋" panose="02010600040101010101" pitchFamily="2" charset="-122"/>
                <a:ea typeface="华文中宋" panose="02010600040101010101" pitchFamily="2" charset="-122"/>
              </a:rPr>
              <a:t>          </a:t>
            </a:r>
            <a:r>
              <a:rPr lang="en-US" altLang="zh-CN" b="1" dirty="0" err="1">
                <a:solidFill>
                  <a:srgbClr val="000099"/>
                </a:solidFill>
                <a:latin typeface="华文中宋" panose="02010600040101010101" pitchFamily="2" charset="-122"/>
                <a:ea typeface="华文中宋" panose="02010600040101010101" pitchFamily="2" charset="-122"/>
              </a:rPr>
              <a:t>Goto</a:t>
            </a:r>
            <a:r>
              <a:rPr lang="en-US" altLang="zh-CN" b="1" dirty="0">
                <a:solidFill>
                  <a:srgbClr val="000099"/>
                </a:solidFill>
                <a:latin typeface="华文中宋" panose="02010600040101010101" pitchFamily="2" charset="-122"/>
                <a:ea typeface="华文中宋" panose="02010600040101010101" pitchFamily="2" charset="-122"/>
              </a:rPr>
              <a:t> A</a:t>
            </a:r>
          </a:p>
        </p:txBody>
      </p:sp>
      <p:sp>
        <p:nvSpPr>
          <p:cNvPr id="13" name="Text Box 6"/>
          <p:cNvSpPr txBox="1">
            <a:spLocks noChangeArrowheads="1"/>
          </p:cNvSpPr>
          <p:nvPr/>
        </p:nvSpPr>
        <p:spPr bwMode="auto">
          <a:xfrm>
            <a:off x="4469036" y="4260391"/>
            <a:ext cx="38163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rPr>
              <a:t>P</a:t>
            </a:r>
            <a:r>
              <a:rPr lang="en-US" altLang="zh-CN" b="1" baseline="-18000" dirty="0">
                <a:solidFill>
                  <a:schemeClr val="accent6">
                    <a:lumMod val="50000"/>
                  </a:schemeClr>
                </a:solidFill>
                <a:latin typeface="华文中宋" panose="02010600040101010101" pitchFamily="2" charset="-122"/>
                <a:ea typeface="华文中宋" panose="02010600040101010101" pitchFamily="2" charset="-122"/>
              </a:rPr>
              <a:t>P</a:t>
            </a:r>
            <a:r>
              <a:rPr lang="en-US" altLang="zh-CN" b="1" dirty="0">
                <a:solidFill>
                  <a:schemeClr val="accent6">
                    <a:lumMod val="50000"/>
                  </a:schemeClr>
                </a:solidFill>
                <a:latin typeface="华文中宋" panose="02010600040101010101" pitchFamily="2" charset="-122"/>
                <a:ea typeface="华文中宋" panose="02010600040101010101" pitchFamily="2" charset="-122"/>
              </a:rPr>
              <a:t>:  B:</a:t>
            </a:r>
            <a:r>
              <a:rPr lang="en-US" altLang="zh-CN" b="1" dirty="0">
                <a:solidFill>
                  <a:srgbClr val="FF0000"/>
                </a:solidFill>
                <a:latin typeface="华文中宋" panose="02010600040101010101" pitchFamily="2" charset="-122"/>
                <a:ea typeface="华文中宋" panose="02010600040101010101" pitchFamily="2" charset="-122"/>
              </a:rPr>
              <a:t>wait(Buffull)</a:t>
            </a: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rPr>
              <a:t>          </a:t>
            </a:r>
            <a:r>
              <a:rPr lang="zh-CN" altLang="en-US" b="1" dirty="0">
                <a:solidFill>
                  <a:schemeClr val="accent6">
                    <a:lumMod val="50000"/>
                  </a:schemeClr>
                </a:solidFill>
                <a:latin typeface="华文中宋" panose="02010600040101010101" pitchFamily="2" charset="-122"/>
                <a:ea typeface="华文中宋" panose="02010600040101010101" pitchFamily="2" charset="-122"/>
              </a:rPr>
              <a:t>打印</a:t>
            </a:r>
            <a:r>
              <a:rPr lang="en-US" altLang="zh-CN" b="1" dirty="0" err="1">
                <a:solidFill>
                  <a:schemeClr val="accent6">
                    <a:lumMod val="50000"/>
                  </a:schemeClr>
                </a:solidFill>
                <a:latin typeface="华文中宋" panose="02010600040101010101" pitchFamily="2" charset="-122"/>
                <a:ea typeface="华文中宋" panose="02010600040101010101" pitchFamily="2" charset="-122"/>
              </a:rPr>
              <a:t>Buf</a:t>
            </a:r>
            <a:r>
              <a:rPr lang="zh-CN" altLang="en-US" b="1" dirty="0">
                <a:solidFill>
                  <a:schemeClr val="accent6">
                    <a:lumMod val="50000"/>
                  </a:schemeClr>
                </a:solidFill>
                <a:latin typeface="华文中宋" panose="02010600040101010101" pitchFamily="2" charset="-122"/>
                <a:ea typeface="华文中宋" panose="02010600040101010101" pitchFamily="2" charset="-122"/>
              </a:rPr>
              <a:t>中的数据</a:t>
            </a:r>
          </a:p>
          <a:p>
            <a:pPr eaLnBrk="1" hangingPunct="1">
              <a:lnSpc>
                <a:spcPct val="150000"/>
              </a:lnSpc>
            </a:pPr>
            <a:r>
              <a:rPr lang="zh-CN" altLang="en-US" b="1" dirty="0">
                <a:solidFill>
                  <a:schemeClr val="accent6">
                    <a:lumMod val="50000"/>
                  </a:schemeClr>
                </a:solidFill>
                <a:latin typeface="华文中宋" panose="02010600040101010101" pitchFamily="2" charset="-122"/>
                <a:ea typeface="华文中宋" panose="02010600040101010101" pitchFamily="2" charset="-122"/>
              </a:rPr>
              <a:t>          清除</a:t>
            </a:r>
            <a:r>
              <a:rPr lang="en-US" altLang="zh-CN" b="1" dirty="0" err="1">
                <a:solidFill>
                  <a:schemeClr val="accent6">
                    <a:lumMod val="50000"/>
                  </a:schemeClr>
                </a:solidFill>
                <a:latin typeface="华文中宋" panose="02010600040101010101" pitchFamily="2" charset="-122"/>
                <a:ea typeface="华文中宋" panose="02010600040101010101" pitchFamily="2" charset="-122"/>
              </a:rPr>
              <a:t>Buf</a:t>
            </a:r>
            <a:r>
              <a:rPr lang="zh-CN" altLang="en-US" b="1" dirty="0">
                <a:solidFill>
                  <a:schemeClr val="accent6">
                    <a:lumMod val="50000"/>
                  </a:schemeClr>
                </a:solidFill>
                <a:latin typeface="华文中宋" panose="02010600040101010101" pitchFamily="2" charset="-122"/>
                <a:ea typeface="华文中宋" panose="02010600040101010101" pitchFamily="2" charset="-122"/>
              </a:rPr>
              <a:t>中的数据</a:t>
            </a:r>
          </a:p>
          <a:p>
            <a:pPr eaLnBrk="1" hangingPunct="1">
              <a:lnSpc>
                <a:spcPct val="150000"/>
              </a:lnSpc>
            </a:pPr>
            <a:r>
              <a:rPr lang="zh-CN" altLang="en-US" b="1" dirty="0">
                <a:solidFill>
                  <a:schemeClr val="accent6">
                    <a:lumMod val="50000"/>
                  </a:schemeClr>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Buffull</a:t>
            </a:r>
            <a:r>
              <a:rPr lang="en-US" altLang="zh-CN" b="1" dirty="0" err="1">
                <a:solidFill>
                  <a:srgbClr val="000000"/>
                </a:solidFill>
                <a:latin typeface="华文中宋" panose="02010600040101010101" pitchFamily="2" charset="-122"/>
                <a:ea typeface="华文中宋" panose="02010600040101010101" pitchFamily="2" charset="-122"/>
                <a:cs typeface="Arial" charset="0"/>
              </a:rPr>
              <a:t>←false</a:t>
            </a:r>
            <a:endParaRPr lang="en-US" altLang="zh-CN" b="1" dirty="0">
              <a:solidFill>
                <a:srgbClr val="000000"/>
              </a:solidFill>
              <a:latin typeface="华文中宋" panose="02010600040101010101" pitchFamily="2" charset="-122"/>
              <a:ea typeface="华文中宋" panose="02010600040101010101" pitchFamily="2" charset="-122"/>
              <a:cs typeface="Arial" charset="0"/>
            </a:endParaRP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a:t>
            </a:r>
            <a:r>
              <a:rPr lang="en-US" altLang="zh-CN" b="1" dirty="0">
                <a:solidFill>
                  <a:srgbClr val="FF0000"/>
                </a:solidFill>
                <a:latin typeface="华文中宋" panose="02010600040101010101" pitchFamily="2" charset="-122"/>
                <a:ea typeface="华文中宋" panose="02010600040101010101" pitchFamily="2" charset="-122"/>
                <a:cs typeface="Arial" charset="0"/>
              </a:rPr>
              <a:t>signal(</a:t>
            </a:r>
            <a:r>
              <a:rPr lang="en-US" altLang="zh-CN" b="1" dirty="0" err="1">
                <a:solidFill>
                  <a:srgbClr val="FF0000"/>
                </a:solidFill>
                <a:latin typeface="华文中宋" panose="02010600040101010101" pitchFamily="2" charset="-122"/>
                <a:ea typeface="华文中宋" panose="02010600040101010101" pitchFamily="2" charset="-122"/>
                <a:cs typeface="Arial" charset="0"/>
              </a:rPr>
              <a:t>Bufempty</a:t>
            </a:r>
            <a:r>
              <a:rPr lang="en-US" altLang="zh-CN" b="1" dirty="0">
                <a:solidFill>
                  <a:srgbClr val="FF0000"/>
                </a:solidFill>
                <a:latin typeface="华文中宋" panose="02010600040101010101" pitchFamily="2" charset="-122"/>
                <a:ea typeface="华文中宋" panose="02010600040101010101" pitchFamily="2" charset="-122"/>
                <a:cs typeface="Arial" charset="0"/>
              </a:rPr>
              <a:t>)</a:t>
            </a:r>
          </a:p>
          <a:p>
            <a:pPr eaLnBrk="1" hangingPunct="1">
              <a:lnSpc>
                <a:spcPct val="150000"/>
              </a:lnSpc>
            </a:pP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a:t>
            </a:r>
            <a:r>
              <a:rPr lang="en-US" altLang="zh-CN" b="1" dirty="0" err="1">
                <a:solidFill>
                  <a:schemeClr val="accent6">
                    <a:lumMod val="50000"/>
                  </a:schemeClr>
                </a:solidFill>
                <a:latin typeface="华文中宋" panose="02010600040101010101" pitchFamily="2" charset="-122"/>
                <a:ea typeface="华文中宋" panose="02010600040101010101" pitchFamily="2" charset="-122"/>
                <a:cs typeface="Arial" charset="0"/>
              </a:rPr>
              <a:t>Goto</a:t>
            </a:r>
            <a:r>
              <a:rPr lang="en-US" altLang="zh-CN" b="1" dirty="0">
                <a:solidFill>
                  <a:schemeClr val="accent6">
                    <a:lumMod val="50000"/>
                  </a:schemeClr>
                </a:solidFill>
                <a:latin typeface="华文中宋" panose="02010600040101010101" pitchFamily="2" charset="-122"/>
                <a:ea typeface="华文中宋" panose="02010600040101010101" pitchFamily="2" charset="-122"/>
                <a:cs typeface="Arial" charset="0"/>
              </a:rPr>
              <a:t> B</a:t>
            </a:r>
          </a:p>
        </p:txBody>
      </p:sp>
      <p:sp>
        <p:nvSpPr>
          <p:cNvPr id="15" name="Text Box 6"/>
          <p:cNvSpPr txBox="1">
            <a:spLocks noChangeArrowheads="1"/>
          </p:cNvSpPr>
          <p:nvPr/>
        </p:nvSpPr>
        <p:spPr bwMode="auto">
          <a:xfrm>
            <a:off x="3027877" y="4319820"/>
            <a:ext cx="1873250" cy="36933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pitchFamily="2" charset="-122"/>
              </a:defRPr>
            </a:lvl1pPr>
            <a:lvl2pPr marL="742950" indent="-285750" eaLnBrk="0" hangingPunct="0">
              <a:defRPr>
                <a:solidFill>
                  <a:srgbClr val="000000"/>
                </a:solidFill>
                <a:latin typeface="Arial" charset="0"/>
                <a:ea typeface="宋体" pitchFamily="2" charset="-122"/>
              </a:defRPr>
            </a:lvl2pPr>
            <a:lvl3pPr marL="1143000" indent="-228600" eaLnBrk="0" hangingPunct="0">
              <a:defRPr>
                <a:solidFill>
                  <a:srgbClr val="000000"/>
                </a:solidFill>
                <a:latin typeface="Arial" charset="0"/>
                <a:ea typeface="宋体" pitchFamily="2" charset="-122"/>
              </a:defRPr>
            </a:lvl3pPr>
            <a:lvl4pPr marL="1600200" indent="-228600" eaLnBrk="0" hangingPunct="0">
              <a:defRPr>
                <a:solidFill>
                  <a:srgbClr val="000000"/>
                </a:solidFill>
                <a:latin typeface="Arial" charset="0"/>
                <a:ea typeface="宋体" pitchFamily="2" charset="-122"/>
              </a:defRPr>
            </a:lvl4pPr>
            <a:lvl5pPr marL="2057400" indent="-228600" eaLnBrk="0" hangingPunct="0">
              <a:defRPr>
                <a:solidFill>
                  <a:srgbClr val="000000"/>
                </a:solidFill>
                <a:latin typeface="Arial" charset="0"/>
                <a:ea typeface="宋体" pitchFamily="2" charset="-122"/>
              </a:defRPr>
            </a:lvl5pPr>
            <a:lvl6pPr marL="2514600" indent="-228600" algn="ctr" eaLnBrk="0" fontAlgn="base" hangingPunct="0">
              <a:spcBef>
                <a:spcPct val="0"/>
              </a:spcBef>
              <a:spcAft>
                <a:spcPct val="0"/>
              </a:spcAft>
              <a:defRPr>
                <a:solidFill>
                  <a:srgbClr val="000000"/>
                </a:solidFill>
                <a:latin typeface="Arial" charset="0"/>
                <a:ea typeface="宋体" pitchFamily="2" charset="-122"/>
              </a:defRPr>
            </a:lvl6pPr>
            <a:lvl7pPr marL="2971800" indent="-228600" algn="ctr" eaLnBrk="0" fontAlgn="base" hangingPunct="0">
              <a:spcBef>
                <a:spcPct val="0"/>
              </a:spcBef>
              <a:spcAft>
                <a:spcPct val="0"/>
              </a:spcAft>
              <a:defRPr>
                <a:solidFill>
                  <a:srgbClr val="000000"/>
                </a:solidFill>
                <a:latin typeface="Arial" charset="0"/>
                <a:ea typeface="宋体" pitchFamily="2" charset="-122"/>
              </a:defRPr>
            </a:lvl7pPr>
            <a:lvl8pPr marL="3429000" indent="-228600" algn="ctr" eaLnBrk="0" fontAlgn="base" hangingPunct="0">
              <a:spcBef>
                <a:spcPct val="0"/>
              </a:spcBef>
              <a:spcAft>
                <a:spcPct val="0"/>
              </a:spcAft>
              <a:defRPr>
                <a:solidFill>
                  <a:srgbClr val="000000"/>
                </a:solidFill>
                <a:latin typeface="Arial" charset="0"/>
                <a:ea typeface="宋体" pitchFamily="2" charset="-122"/>
              </a:defRPr>
            </a:lvl8pPr>
            <a:lvl9pPr marL="3886200" indent="-228600" algn="ctr" eaLnBrk="0" fontAlgn="base" hangingPunct="0">
              <a:spcBef>
                <a:spcPct val="0"/>
              </a:spcBef>
              <a:spcAft>
                <a:spcPct val="0"/>
              </a:spcAft>
              <a:defRPr>
                <a:solidFill>
                  <a:srgbClr val="000000"/>
                </a:solidFill>
                <a:latin typeface="Arial" charset="0"/>
                <a:ea typeface="宋体" pitchFamily="2" charset="-122"/>
              </a:defRPr>
            </a:lvl9pPr>
          </a:lstStyle>
          <a:p>
            <a:pPr eaLnBrk="1" hangingPunct="1">
              <a:spcBef>
                <a:spcPct val="50000"/>
              </a:spcBef>
            </a:pPr>
            <a:r>
              <a:rPr lang="en-US" altLang="zh-CN" b="1" dirty="0">
                <a:solidFill>
                  <a:srgbClr val="FF0000"/>
                </a:solidFill>
              </a:rPr>
              <a:t>P(</a:t>
            </a:r>
            <a:r>
              <a:rPr lang="en-US" altLang="zh-CN" b="1" dirty="0" err="1">
                <a:solidFill>
                  <a:srgbClr val="FF0000"/>
                </a:solidFill>
              </a:rPr>
              <a:t>Bufempty</a:t>
            </a:r>
            <a:r>
              <a:rPr lang="en-US" altLang="zh-CN" b="1" dirty="0">
                <a:solidFill>
                  <a:srgbClr val="FF0000"/>
                </a:solidFill>
              </a:rPr>
              <a:t>)</a:t>
            </a:r>
          </a:p>
        </p:txBody>
      </p:sp>
      <p:sp>
        <p:nvSpPr>
          <p:cNvPr id="16" name="Line 10"/>
          <p:cNvSpPr>
            <a:spLocks noChangeShapeType="1"/>
          </p:cNvSpPr>
          <p:nvPr/>
        </p:nvSpPr>
        <p:spPr bwMode="auto">
          <a:xfrm>
            <a:off x="1230827" y="4543657"/>
            <a:ext cx="179705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dirty="0">
              <a:solidFill>
                <a:srgbClr val="FF0000"/>
              </a:solidFill>
            </a:endParaRPr>
          </a:p>
        </p:txBody>
      </p:sp>
      <p:sp>
        <p:nvSpPr>
          <p:cNvPr id="17" name="Line 10"/>
          <p:cNvSpPr>
            <a:spLocks noChangeShapeType="1"/>
          </p:cNvSpPr>
          <p:nvPr/>
        </p:nvSpPr>
        <p:spPr bwMode="auto">
          <a:xfrm>
            <a:off x="1309651" y="5763038"/>
            <a:ext cx="179705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rgbClr val="FF0000"/>
              </a:solidFill>
            </a:endParaRPr>
          </a:p>
        </p:txBody>
      </p:sp>
      <p:sp>
        <p:nvSpPr>
          <p:cNvPr id="18" name="Line 10"/>
          <p:cNvSpPr>
            <a:spLocks noChangeShapeType="1"/>
          </p:cNvSpPr>
          <p:nvPr/>
        </p:nvSpPr>
        <p:spPr bwMode="auto">
          <a:xfrm>
            <a:off x="1230827" y="6195086"/>
            <a:ext cx="179705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rgbClr val="FF0000"/>
              </a:solidFill>
            </a:endParaRPr>
          </a:p>
        </p:txBody>
      </p:sp>
      <p:sp>
        <p:nvSpPr>
          <p:cNvPr id="19" name="Text Box 6"/>
          <p:cNvSpPr txBox="1">
            <a:spLocks noChangeArrowheads="1"/>
          </p:cNvSpPr>
          <p:nvPr/>
        </p:nvSpPr>
        <p:spPr bwMode="auto">
          <a:xfrm>
            <a:off x="3020554" y="6010420"/>
            <a:ext cx="1448482" cy="36933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rgbClr val="000000"/>
                </a:solidFill>
                <a:latin typeface="Arial" charset="0"/>
                <a:ea typeface="宋体" pitchFamily="2" charset="-122"/>
              </a:defRPr>
            </a:lvl1pPr>
            <a:lvl2pPr marL="742950" indent="-285750" eaLnBrk="0" hangingPunct="0">
              <a:defRPr>
                <a:solidFill>
                  <a:srgbClr val="000000"/>
                </a:solidFill>
                <a:latin typeface="Arial" charset="0"/>
                <a:ea typeface="宋体" pitchFamily="2" charset="-122"/>
              </a:defRPr>
            </a:lvl2pPr>
            <a:lvl3pPr marL="1143000" indent="-228600" eaLnBrk="0" hangingPunct="0">
              <a:defRPr>
                <a:solidFill>
                  <a:srgbClr val="000000"/>
                </a:solidFill>
                <a:latin typeface="Arial" charset="0"/>
                <a:ea typeface="宋体" pitchFamily="2" charset="-122"/>
              </a:defRPr>
            </a:lvl3pPr>
            <a:lvl4pPr marL="1600200" indent="-228600" eaLnBrk="0" hangingPunct="0">
              <a:defRPr>
                <a:solidFill>
                  <a:srgbClr val="000000"/>
                </a:solidFill>
                <a:latin typeface="Arial" charset="0"/>
                <a:ea typeface="宋体" pitchFamily="2" charset="-122"/>
              </a:defRPr>
            </a:lvl4pPr>
            <a:lvl5pPr marL="2057400" indent="-228600" eaLnBrk="0" hangingPunct="0">
              <a:defRPr>
                <a:solidFill>
                  <a:srgbClr val="000000"/>
                </a:solidFill>
                <a:latin typeface="Arial" charset="0"/>
                <a:ea typeface="宋体" pitchFamily="2" charset="-122"/>
              </a:defRPr>
            </a:lvl5pPr>
            <a:lvl6pPr marL="2514600" indent="-228600" algn="ctr" eaLnBrk="0" fontAlgn="base" hangingPunct="0">
              <a:spcBef>
                <a:spcPct val="0"/>
              </a:spcBef>
              <a:spcAft>
                <a:spcPct val="0"/>
              </a:spcAft>
              <a:defRPr>
                <a:solidFill>
                  <a:srgbClr val="000000"/>
                </a:solidFill>
                <a:latin typeface="Arial" charset="0"/>
                <a:ea typeface="宋体" pitchFamily="2" charset="-122"/>
              </a:defRPr>
            </a:lvl6pPr>
            <a:lvl7pPr marL="2971800" indent="-228600" algn="ctr" eaLnBrk="0" fontAlgn="base" hangingPunct="0">
              <a:spcBef>
                <a:spcPct val="0"/>
              </a:spcBef>
              <a:spcAft>
                <a:spcPct val="0"/>
              </a:spcAft>
              <a:defRPr>
                <a:solidFill>
                  <a:srgbClr val="000000"/>
                </a:solidFill>
                <a:latin typeface="Arial" charset="0"/>
                <a:ea typeface="宋体" pitchFamily="2" charset="-122"/>
              </a:defRPr>
            </a:lvl7pPr>
            <a:lvl8pPr marL="3429000" indent="-228600" algn="ctr" eaLnBrk="0" fontAlgn="base" hangingPunct="0">
              <a:spcBef>
                <a:spcPct val="0"/>
              </a:spcBef>
              <a:spcAft>
                <a:spcPct val="0"/>
              </a:spcAft>
              <a:defRPr>
                <a:solidFill>
                  <a:srgbClr val="000000"/>
                </a:solidFill>
                <a:latin typeface="Arial" charset="0"/>
                <a:ea typeface="宋体" pitchFamily="2" charset="-122"/>
              </a:defRPr>
            </a:lvl8pPr>
            <a:lvl9pPr marL="3886200" indent="-228600" algn="ctr" eaLnBrk="0" fontAlgn="base" hangingPunct="0">
              <a:spcBef>
                <a:spcPct val="0"/>
              </a:spcBef>
              <a:spcAft>
                <a:spcPct val="0"/>
              </a:spcAft>
              <a:defRPr>
                <a:solidFill>
                  <a:srgbClr val="000000"/>
                </a:solidFill>
                <a:latin typeface="Arial" charset="0"/>
                <a:ea typeface="宋体" pitchFamily="2" charset="-122"/>
              </a:defRPr>
            </a:lvl9pPr>
          </a:lstStyle>
          <a:p>
            <a:pPr eaLnBrk="1" hangingPunct="1">
              <a:spcBef>
                <a:spcPct val="50000"/>
              </a:spcBef>
            </a:pPr>
            <a:r>
              <a:rPr lang="en-US" altLang="zh-CN" b="1" dirty="0">
                <a:solidFill>
                  <a:srgbClr val="FF0000"/>
                </a:solidFill>
              </a:rPr>
              <a:t>V(</a:t>
            </a:r>
            <a:r>
              <a:rPr lang="en-US" altLang="zh-CN" b="1" dirty="0" err="1">
                <a:solidFill>
                  <a:srgbClr val="FF0000"/>
                </a:solidFill>
              </a:rPr>
              <a:t>Buffull</a:t>
            </a:r>
            <a:r>
              <a:rPr lang="en-US" altLang="zh-CN" b="1" dirty="0">
                <a:solidFill>
                  <a:srgbClr val="FF0000"/>
                </a:solidFill>
              </a:rPr>
              <a:t>)</a:t>
            </a:r>
          </a:p>
        </p:txBody>
      </p:sp>
      <p:sp>
        <p:nvSpPr>
          <p:cNvPr id="20" name="Line 10"/>
          <p:cNvSpPr>
            <a:spLocks noChangeShapeType="1"/>
          </p:cNvSpPr>
          <p:nvPr/>
        </p:nvSpPr>
        <p:spPr bwMode="auto">
          <a:xfrm>
            <a:off x="5270091" y="4556570"/>
            <a:ext cx="179705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dirty="0">
              <a:solidFill>
                <a:srgbClr val="FF0000"/>
              </a:solidFill>
            </a:endParaRPr>
          </a:p>
        </p:txBody>
      </p:sp>
      <p:sp>
        <p:nvSpPr>
          <p:cNvPr id="21" name="Text Box 6"/>
          <p:cNvSpPr txBox="1">
            <a:spLocks noChangeArrowheads="1"/>
          </p:cNvSpPr>
          <p:nvPr/>
        </p:nvSpPr>
        <p:spPr bwMode="auto">
          <a:xfrm>
            <a:off x="7275736" y="4353063"/>
            <a:ext cx="1873250" cy="36933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pitchFamily="2" charset="-122"/>
              </a:defRPr>
            </a:lvl1pPr>
            <a:lvl2pPr marL="742950" indent="-285750" eaLnBrk="0" hangingPunct="0">
              <a:defRPr>
                <a:solidFill>
                  <a:srgbClr val="000000"/>
                </a:solidFill>
                <a:latin typeface="Arial" charset="0"/>
                <a:ea typeface="宋体" pitchFamily="2" charset="-122"/>
              </a:defRPr>
            </a:lvl2pPr>
            <a:lvl3pPr marL="1143000" indent="-228600" eaLnBrk="0" hangingPunct="0">
              <a:defRPr>
                <a:solidFill>
                  <a:srgbClr val="000000"/>
                </a:solidFill>
                <a:latin typeface="Arial" charset="0"/>
                <a:ea typeface="宋体" pitchFamily="2" charset="-122"/>
              </a:defRPr>
            </a:lvl3pPr>
            <a:lvl4pPr marL="1600200" indent="-228600" eaLnBrk="0" hangingPunct="0">
              <a:defRPr>
                <a:solidFill>
                  <a:srgbClr val="000000"/>
                </a:solidFill>
                <a:latin typeface="Arial" charset="0"/>
                <a:ea typeface="宋体" pitchFamily="2" charset="-122"/>
              </a:defRPr>
            </a:lvl4pPr>
            <a:lvl5pPr marL="2057400" indent="-228600" eaLnBrk="0" hangingPunct="0">
              <a:defRPr>
                <a:solidFill>
                  <a:srgbClr val="000000"/>
                </a:solidFill>
                <a:latin typeface="Arial" charset="0"/>
                <a:ea typeface="宋体" pitchFamily="2" charset="-122"/>
              </a:defRPr>
            </a:lvl5pPr>
            <a:lvl6pPr marL="2514600" indent="-228600" algn="ctr" eaLnBrk="0" fontAlgn="base" hangingPunct="0">
              <a:spcBef>
                <a:spcPct val="0"/>
              </a:spcBef>
              <a:spcAft>
                <a:spcPct val="0"/>
              </a:spcAft>
              <a:defRPr>
                <a:solidFill>
                  <a:srgbClr val="000000"/>
                </a:solidFill>
                <a:latin typeface="Arial" charset="0"/>
                <a:ea typeface="宋体" pitchFamily="2" charset="-122"/>
              </a:defRPr>
            </a:lvl6pPr>
            <a:lvl7pPr marL="2971800" indent="-228600" algn="ctr" eaLnBrk="0" fontAlgn="base" hangingPunct="0">
              <a:spcBef>
                <a:spcPct val="0"/>
              </a:spcBef>
              <a:spcAft>
                <a:spcPct val="0"/>
              </a:spcAft>
              <a:defRPr>
                <a:solidFill>
                  <a:srgbClr val="000000"/>
                </a:solidFill>
                <a:latin typeface="Arial" charset="0"/>
                <a:ea typeface="宋体" pitchFamily="2" charset="-122"/>
              </a:defRPr>
            </a:lvl7pPr>
            <a:lvl8pPr marL="3429000" indent="-228600" algn="ctr" eaLnBrk="0" fontAlgn="base" hangingPunct="0">
              <a:spcBef>
                <a:spcPct val="0"/>
              </a:spcBef>
              <a:spcAft>
                <a:spcPct val="0"/>
              </a:spcAft>
              <a:defRPr>
                <a:solidFill>
                  <a:srgbClr val="000000"/>
                </a:solidFill>
                <a:latin typeface="Arial" charset="0"/>
                <a:ea typeface="宋体" pitchFamily="2" charset="-122"/>
              </a:defRPr>
            </a:lvl8pPr>
            <a:lvl9pPr marL="3886200" indent="-228600" algn="ctr" eaLnBrk="0" fontAlgn="base" hangingPunct="0">
              <a:spcBef>
                <a:spcPct val="0"/>
              </a:spcBef>
              <a:spcAft>
                <a:spcPct val="0"/>
              </a:spcAft>
              <a:defRPr>
                <a:solidFill>
                  <a:srgbClr val="000000"/>
                </a:solidFill>
                <a:latin typeface="Arial" charset="0"/>
                <a:ea typeface="宋体" pitchFamily="2" charset="-122"/>
              </a:defRPr>
            </a:lvl9pPr>
          </a:lstStyle>
          <a:p>
            <a:pPr eaLnBrk="1" hangingPunct="1">
              <a:spcBef>
                <a:spcPct val="50000"/>
              </a:spcBef>
            </a:pPr>
            <a:r>
              <a:rPr lang="en-US" altLang="zh-CN" b="1" dirty="0">
                <a:solidFill>
                  <a:srgbClr val="FF0000"/>
                </a:solidFill>
              </a:rPr>
              <a:t>P(</a:t>
            </a:r>
            <a:r>
              <a:rPr lang="en-US" altLang="zh-CN" b="1" dirty="0" err="1">
                <a:solidFill>
                  <a:srgbClr val="FF0000"/>
                </a:solidFill>
              </a:rPr>
              <a:t>Buffull</a:t>
            </a:r>
            <a:r>
              <a:rPr lang="en-US" altLang="zh-CN" b="1" dirty="0">
                <a:solidFill>
                  <a:srgbClr val="FF0000"/>
                </a:solidFill>
              </a:rPr>
              <a:t>)</a:t>
            </a:r>
          </a:p>
        </p:txBody>
      </p:sp>
      <p:sp>
        <p:nvSpPr>
          <p:cNvPr id="22" name="Line 10"/>
          <p:cNvSpPr>
            <a:spLocks noChangeShapeType="1"/>
          </p:cNvSpPr>
          <p:nvPr/>
        </p:nvSpPr>
        <p:spPr bwMode="auto">
          <a:xfrm>
            <a:off x="5251747" y="5763038"/>
            <a:ext cx="179705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rgbClr val="FF0000"/>
              </a:solidFill>
            </a:endParaRPr>
          </a:p>
        </p:txBody>
      </p:sp>
      <p:sp>
        <p:nvSpPr>
          <p:cNvPr id="23" name="Line 10"/>
          <p:cNvSpPr>
            <a:spLocks noChangeShapeType="1"/>
          </p:cNvSpPr>
          <p:nvPr/>
        </p:nvSpPr>
        <p:spPr bwMode="auto">
          <a:xfrm>
            <a:off x="5270091" y="6195086"/>
            <a:ext cx="2005645"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rgbClr val="FF0000"/>
              </a:solidFill>
            </a:endParaRPr>
          </a:p>
        </p:txBody>
      </p:sp>
      <p:sp>
        <p:nvSpPr>
          <p:cNvPr id="24" name="Text Box 6"/>
          <p:cNvSpPr txBox="1">
            <a:spLocks noChangeArrowheads="1"/>
          </p:cNvSpPr>
          <p:nvPr/>
        </p:nvSpPr>
        <p:spPr bwMode="auto">
          <a:xfrm>
            <a:off x="7268413" y="6010420"/>
            <a:ext cx="1565566" cy="36933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rgbClr val="000000"/>
                </a:solidFill>
                <a:latin typeface="Arial" charset="0"/>
                <a:ea typeface="宋体" pitchFamily="2" charset="-122"/>
              </a:defRPr>
            </a:lvl1pPr>
            <a:lvl2pPr marL="742950" indent="-285750" eaLnBrk="0" hangingPunct="0">
              <a:defRPr>
                <a:solidFill>
                  <a:srgbClr val="000000"/>
                </a:solidFill>
                <a:latin typeface="Arial" charset="0"/>
                <a:ea typeface="宋体" pitchFamily="2" charset="-122"/>
              </a:defRPr>
            </a:lvl2pPr>
            <a:lvl3pPr marL="1143000" indent="-228600" eaLnBrk="0" hangingPunct="0">
              <a:defRPr>
                <a:solidFill>
                  <a:srgbClr val="000000"/>
                </a:solidFill>
                <a:latin typeface="Arial" charset="0"/>
                <a:ea typeface="宋体" pitchFamily="2" charset="-122"/>
              </a:defRPr>
            </a:lvl3pPr>
            <a:lvl4pPr marL="1600200" indent="-228600" eaLnBrk="0" hangingPunct="0">
              <a:defRPr>
                <a:solidFill>
                  <a:srgbClr val="000000"/>
                </a:solidFill>
                <a:latin typeface="Arial" charset="0"/>
                <a:ea typeface="宋体" pitchFamily="2" charset="-122"/>
              </a:defRPr>
            </a:lvl4pPr>
            <a:lvl5pPr marL="2057400" indent="-228600" eaLnBrk="0" hangingPunct="0">
              <a:defRPr>
                <a:solidFill>
                  <a:srgbClr val="000000"/>
                </a:solidFill>
                <a:latin typeface="Arial" charset="0"/>
                <a:ea typeface="宋体" pitchFamily="2" charset="-122"/>
              </a:defRPr>
            </a:lvl5pPr>
            <a:lvl6pPr marL="2514600" indent="-228600" algn="ctr" eaLnBrk="0" fontAlgn="base" hangingPunct="0">
              <a:spcBef>
                <a:spcPct val="0"/>
              </a:spcBef>
              <a:spcAft>
                <a:spcPct val="0"/>
              </a:spcAft>
              <a:defRPr>
                <a:solidFill>
                  <a:srgbClr val="000000"/>
                </a:solidFill>
                <a:latin typeface="Arial" charset="0"/>
                <a:ea typeface="宋体" pitchFamily="2" charset="-122"/>
              </a:defRPr>
            </a:lvl6pPr>
            <a:lvl7pPr marL="2971800" indent="-228600" algn="ctr" eaLnBrk="0" fontAlgn="base" hangingPunct="0">
              <a:spcBef>
                <a:spcPct val="0"/>
              </a:spcBef>
              <a:spcAft>
                <a:spcPct val="0"/>
              </a:spcAft>
              <a:defRPr>
                <a:solidFill>
                  <a:srgbClr val="000000"/>
                </a:solidFill>
                <a:latin typeface="Arial" charset="0"/>
                <a:ea typeface="宋体" pitchFamily="2" charset="-122"/>
              </a:defRPr>
            </a:lvl7pPr>
            <a:lvl8pPr marL="3429000" indent="-228600" algn="ctr" eaLnBrk="0" fontAlgn="base" hangingPunct="0">
              <a:spcBef>
                <a:spcPct val="0"/>
              </a:spcBef>
              <a:spcAft>
                <a:spcPct val="0"/>
              </a:spcAft>
              <a:defRPr>
                <a:solidFill>
                  <a:srgbClr val="000000"/>
                </a:solidFill>
                <a:latin typeface="Arial" charset="0"/>
                <a:ea typeface="宋体" pitchFamily="2" charset="-122"/>
              </a:defRPr>
            </a:lvl8pPr>
            <a:lvl9pPr marL="3886200" indent="-228600" algn="ctr" eaLnBrk="0" fontAlgn="base" hangingPunct="0">
              <a:spcBef>
                <a:spcPct val="0"/>
              </a:spcBef>
              <a:spcAft>
                <a:spcPct val="0"/>
              </a:spcAft>
              <a:defRPr>
                <a:solidFill>
                  <a:srgbClr val="000000"/>
                </a:solidFill>
                <a:latin typeface="Arial" charset="0"/>
                <a:ea typeface="宋体" pitchFamily="2" charset="-122"/>
              </a:defRPr>
            </a:lvl9pPr>
          </a:lstStyle>
          <a:p>
            <a:pPr eaLnBrk="1" hangingPunct="1">
              <a:spcBef>
                <a:spcPct val="50000"/>
              </a:spcBef>
            </a:pPr>
            <a:r>
              <a:rPr lang="en-US" altLang="zh-CN" b="1" dirty="0">
                <a:solidFill>
                  <a:srgbClr val="FF0000"/>
                </a:solidFill>
              </a:rPr>
              <a:t>V(</a:t>
            </a:r>
            <a:r>
              <a:rPr lang="en-US" altLang="zh-CN" b="1" dirty="0" err="1">
                <a:solidFill>
                  <a:srgbClr val="FF0000"/>
                </a:solidFill>
              </a:rPr>
              <a:t>Bufempty</a:t>
            </a:r>
            <a:r>
              <a:rPr lang="en-US" altLang="zh-CN" b="1" dirty="0">
                <a:solidFill>
                  <a:srgbClr val="FF0000"/>
                </a:solidFill>
              </a:rPr>
              <a:t>)</a:t>
            </a:r>
          </a:p>
        </p:txBody>
      </p:sp>
      <p:cxnSp>
        <p:nvCxnSpPr>
          <p:cNvPr id="3" name="直接箭头连接符 2"/>
          <p:cNvCxnSpPr/>
          <p:nvPr/>
        </p:nvCxnSpPr>
        <p:spPr>
          <a:xfrm flipV="1">
            <a:off x="4261979" y="4722395"/>
            <a:ext cx="3006434" cy="1472691"/>
          </a:xfrm>
          <a:prstGeom prst="straightConnector1">
            <a:avLst/>
          </a:prstGeom>
          <a:ln w="254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cxnSpLocks/>
            <a:stCxn id="24" idx="1"/>
          </p:cNvCxnSpPr>
          <p:nvPr/>
        </p:nvCxnSpPr>
        <p:spPr>
          <a:xfrm flipH="1" flipV="1">
            <a:off x="4200973" y="4689152"/>
            <a:ext cx="3067440" cy="1505934"/>
          </a:xfrm>
          <a:prstGeom prst="straightConnector1">
            <a:avLst/>
          </a:prstGeom>
          <a:ln w="25400">
            <a:solidFill>
              <a:srgbClr val="00CC00"/>
            </a:solidFill>
            <a:tailEnd type="arrow"/>
          </a:ln>
        </p:spPr>
        <p:style>
          <a:lnRef idx="1">
            <a:schemeClr val="accent1"/>
          </a:lnRef>
          <a:fillRef idx="0">
            <a:schemeClr val="accent1"/>
          </a:fillRef>
          <a:effectRef idx="0">
            <a:schemeClr val="accent1"/>
          </a:effectRef>
          <a:fontRef idx="minor">
            <a:schemeClr val="tx1"/>
          </a:fontRef>
        </p:style>
      </p:cxnSp>
      <p:sp>
        <p:nvSpPr>
          <p:cNvPr id="2" name="对话气泡: 圆角矩形 1">
            <a:extLst>
              <a:ext uri="{FF2B5EF4-FFF2-40B4-BE49-F238E27FC236}">
                <a16:creationId xmlns:a16="http://schemas.microsoft.com/office/drawing/2014/main" id="{E60A319E-0016-41C1-BC09-3498B5751BF0}"/>
              </a:ext>
            </a:extLst>
          </p:cNvPr>
          <p:cNvSpPr/>
          <p:nvPr/>
        </p:nvSpPr>
        <p:spPr>
          <a:xfrm>
            <a:off x="7268413" y="1243558"/>
            <a:ext cx="1832768" cy="814124"/>
          </a:xfrm>
          <a:prstGeom prst="wedgeRoundRectCallout">
            <a:avLst>
              <a:gd name="adj1" fmla="val -43726"/>
              <a:gd name="adj2" fmla="val 330152"/>
              <a:gd name="adj3" fmla="val 16667"/>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717A7"/>
                </a:solidFill>
                <a:latin typeface="华文中宋" panose="02010600040101010101" pitchFamily="2" charset="-122"/>
                <a:ea typeface="华文中宋" panose="02010600040101010101" pitchFamily="2" charset="-122"/>
              </a:rPr>
              <a:t>与</a:t>
            </a:r>
            <a:r>
              <a:rPr lang="en-US" altLang="zh-CN" sz="1600" dirty="0">
                <a:solidFill>
                  <a:srgbClr val="1717A7"/>
                </a:solidFill>
                <a:latin typeface="华文中宋" panose="02010600040101010101" pitchFamily="2" charset="-122"/>
                <a:ea typeface="华文中宋" panose="02010600040101010101" pitchFamily="2" charset="-122"/>
              </a:rPr>
              <a:t>Wait</a:t>
            </a:r>
            <a:r>
              <a:rPr lang="zh-CN" altLang="en-US" sz="1600" dirty="0">
                <a:solidFill>
                  <a:srgbClr val="1717A7"/>
                </a:solidFill>
                <a:latin typeface="华文中宋" panose="02010600040101010101" pitchFamily="2" charset="-122"/>
                <a:ea typeface="华文中宋" panose="02010600040101010101" pitchFamily="2" charset="-122"/>
              </a:rPr>
              <a:t>、</a:t>
            </a:r>
            <a:r>
              <a:rPr lang="en-US" altLang="zh-CN" sz="1600" dirty="0">
                <a:solidFill>
                  <a:srgbClr val="1717A7"/>
                </a:solidFill>
                <a:latin typeface="华文中宋" panose="02010600040101010101" pitchFamily="2" charset="-122"/>
                <a:ea typeface="华文中宋" panose="02010600040101010101" pitchFamily="2" charset="-122"/>
              </a:rPr>
              <a:t>Signal</a:t>
            </a:r>
            <a:r>
              <a:rPr lang="zh-CN" altLang="en-US" sz="1600" dirty="0">
                <a:solidFill>
                  <a:srgbClr val="1717A7"/>
                </a:solidFill>
                <a:latin typeface="华文中宋" panose="02010600040101010101" pitchFamily="2" charset="-122"/>
                <a:ea typeface="华文中宋" panose="02010600040101010101" pitchFamily="2" charset="-122"/>
              </a:rPr>
              <a:t>差异？</a:t>
            </a:r>
          </a:p>
        </p:txBody>
      </p:sp>
      <p:sp>
        <p:nvSpPr>
          <p:cNvPr id="4" name="灯片编号占位符 3">
            <a:extLst>
              <a:ext uri="{FF2B5EF4-FFF2-40B4-BE49-F238E27FC236}">
                <a16:creationId xmlns:a16="http://schemas.microsoft.com/office/drawing/2014/main" id="{3257D49F-6C93-41A1-AA0F-4BA88389AB7B}"/>
              </a:ext>
            </a:extLst>
          </p:cNvPr>
          <p:cNvSpPr>
            <a:spLocks noGrp="1"/>
          </p:cNvSpPr>
          <p:nvPr>
            <p:ph type="sldNum" sz="quarter" idx="12"/>
          </p:nvPr>
        </p:nvSpPr>
        <p:spPr/>
        <p:txBody>
          <a:bodyPr/>
          <a:lstStyle/>
          <a:p>
            <a:fld id="{B10D5614-B734-4280-8F57-1D4947433C97}" type="slidenum">
              <a:rPr lang="en-US" smtClean="0"/>
              <a:t>115</a:t>
            </a:fld>
            <a:endParaRPr lang="en-US" dirty="0"/>
          </a:p>
        </p:txBody>
      </p:sp>
    </p:spTree>
    <p:extLst>
      <p:ext uri="{BB962C8B-B14F-4D97-AF65-F5344CB8AC3E}">
        <p14:creationId xmlns:p14="http://schemas.microsoft.com/office/powerpoint/2010/main" val="148585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80</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5" name="Rectangle 2"/>
          <p:cNvSpPr txBox="1">
            <a:spLocks noChangeArrowheads="1"/>
          </p:cNvSpPr>
          <p:nvPr/>
        </p:nvSpPr>
        <p:spPr>
          <a:xfrm>
            <a:off x="517887" y="1602417"/>
            <a:ext cx="8424862" cy="4957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前例引申就是生产者</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消费者问题的雏形</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例</a:t>
            </a: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假设有生产者进程</a:t>
            </a:r>
            <a:r>
              <a:rPr lang="en-US" altLang="zh-CN" sz="1800" b="1" dirty="0">
                <a:solidFill>
                  <a:srgbClr val="000000"/>
                </a:solidFill>
                <a:latin typeface="华文中宋" panose="02010600040101010101" pitchFamily="2" charset="-122"/>
                <a:ea typeface="华文中宋" panose="02010600040101010101" pitchFamily="2" charset="-122"/>
              </a:rPr>
              <a:t>T1</a:t>
            </a:r>
            <a:r>
              <a:rPr lang="zh-CN" altLang="en-US" sz="1800" b="1" dirty="0">
                <a:solidFill>
                  <a:srgbClr val="000000"/>
                </a:solidFill>
                <a:latin typeface="华文中宋" panose="02010600040101010101" pitchFamily="2" charset="-122"/>
                <a:ea typeface="华文中宋" panose="02010600040101010101" pitchFamily="2" charset="-122"/>
              </a:rPr>
              <a:t>和消费者进程</a:t>
            </a:r>
            <a:r>
              <a:rPr lang="en-US" altLang="zh-CN" sz="1800" b="1" dirty="0">
                <a:solidFill>
                  <a:srgbClr val="000000"/>
                </a:solidFill>
                <a:latin typeface="华文中宋" panose="02010600040101010101" pitchFamily="2" charset="-122"/>
                <a:ea typeface="华文中宋" panose="02010600040101010101" pitchFamily="2" charset="-122"/>
              </a:rPr>
              <a:t>T2</a:t>
            </a:r>
            <a:r>
              <a:rPr lang="zh-CN" altLang="en-US" sz="1800" b="1" dirty="0">
                <a:solidFill>
                  <a:srgbClr val="000000"/>
                </a:solidFill>
                <a:latin typeface="华文中宋" panose="02010600040101010101" pitchFamily="2" charset="-122"/>
                <a:ea typeface="华文中宋" panose="02010600040101010101" pitchFamily="2" charset="-122"/>
              </a:rPr>
              <a:t>，它们共享一个缓冲区（仓库）</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设置生产者进程和消费者进程的私用信号量为</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err="1">
                <a:solidFill>
                  <a:srgbClr val="000000"/>
                </a:solidFill>
                <a:latin typeface="华文中宋" panose="02010600040101010101" pitchFamily="2" charset="-122"/>
                <a:ea typeface="华文中宋" panose="02010600040101010101" pitchFamily="2" charset="-122"/>
              </a:rPr>
              <a:t>Buffull</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初始化</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Buffull</a:t>
            </a:r>
            <a:r>
              <a:rPr lang="en-US" altLang="zh-CN" sz="1800" b="1" dirty="0">
                <a:solidFill>
                  <a:srgbClr val="000000"/>
                </a:solidFill>
                <a:latin typeface="华文中宋" panose="02010600040101010101" pitchFamily="2" charset="-122"/>
                <a:ea typeface="华文中宋" panose="02010600040101010101" pitchFamily="2" charset="-122"/>
              </a:rPr>
              <a:t>=0</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规定：缓冲区“满”，生产者进程不能放产品；缓冲区“空”，消费者进程不能从中取产品</a:t>
            </a:r>
          </a:p>
        </p:txBody>
      </p:sp>
      <p:sp>
        <p:nvSpPr>
          <p:cNvPr id="31" name="AutoShape 4"/>
          <p:cNvSpPr>
            <a:spLocks noChangeArrowheads="1"/>
          </p:cNvSpPr>
          <p:nvPr/>
        </p:nvSpPr>
        <p:spPr bwMode="auto">
          <a:xfrm>
            <a:off x="3591648" y="5087654"/>
            <a:ext cx="1655763" cy="1223962"/>
          </a:xfrm>
          <a:prstGeom prst="cube">
            <a:avLst>
              <a:gd name="adj" fmla="val 25000"/>
            </a:avLst>
          </a:prstGeom>
          <a:solidFill>
            <a:srgbClr val="CCECFF"/>
          </a:solidFill>
          <a:ln w="9525">
            <a:solidFill>
              <a:schemeClr val="tx1"/>
            </a:solidFill>
            <a:miter lim="800000"/>
            <a:headEnd/>
            <a:tailEnd/>
          </a:ln>
          <a:effec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r>
              <a:rPr lang="en-US" altLang="zh-CN" b="1" dirty="0">
                <a:solidFill>
                  <a:srgbClr val="800000"/>
                </a:solidFill>
                <a:latin typeface="华文中宋" panose="02010600040101010101" pitchFamily="2" charset="-122"/>
                <a:ea typeface="华文中宋" panose="02010600040101010101" pitchFamily="2" charset="-122"/>
              </a:rPr>
              <a:t>Buffer</a:t>
            </a:r>
          </a:p>
          <a:p>
            <a:pPr algn="ctr" eaLnBrk="1" hangingPunct="1"/>
            <a:r>
              <a:rPr lang="zh-CN" altLang="en-US" b="1" dirty="0">
                <a:solidFill>
                  <a:srgbClr val="800000"/>
                </a:solidFill>
                <a:latin typeface="华文中宋" panose="02010600040101010101" pitchFamily="2" charset="-122"/>
                <a:ea typeface="华文中宋" panose="02010600040101010101" pitchFamily="2" charset="-122"/>
              </a:rPr>
              <a:t>仓库</a:t>
            </a:r>
          </a:p>
        </p:txBody>
      </p:sp>
      <p:sp>
        <p:nvSpPr>
          <p:cNvPr id="32" name="Rectangle 5"/>
          <p:cNvSpPr>
            <a:spLocks noChangeArrowheads="1"/>
          </p:cNvSpPr>
          <p:nvPr/>
        </p:nvSpPr>
        <p:spPr bwMode="auto">
          <a:xfrm>
            <a:off x="1115616" y="4422762"/>
            <a:ext cx="1624163" cy="369332"/>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r>
              <a:rPr lang="zh-CN" altLang="en-US" b="1" dirty="0">
                <a:solidFill>
                  <a:srgbClr val="0000CC"/>
                </a:solidFill>
                <a:latin typeface="华文中宋" panose="02010600040101010101" pitchFamily="2" charset="-122"/>
                <a:ea typeface="华文中宋" panose="02010600040101010101" pitchFamily="2" charset="-122"/>
              </a:rPr>
              <a:t>生产者进程</a:t>
            </a:r>
            <a:r>
              <a:rPr lang="en-US" altLang="zh-CN" b="1" dirty="0">
                <a:solidFill>
                  <a:srgbClr val="0000CC"/>
                </a:solidFill>
                <a:latin typeface="华文中宋" panose="02010600040101010101" pitchFamily="2" charset="-122"/>
                <a:ea typeface="华文中宋" panose="02010600040101010101" pitchFamily="2" charset="-122"/>
              </a:rPr>
              <a:t>T1</a:t>
            </a:r>
          </a:p>
        </p:txBody>
      </p:sp>
      <p:sp>
        <p:nvSpPr>
          <p:cNvPr id="33" name="Line 6"/>
          <p:cNvSpPr>
            <a:spLocks noChangeShapeType="1"/>
          </p:cNvSpPr>
          <p:nvPr/>
        </p:nvSpPr>
        <p:spPr bwMode="auto">
          <a:xfrm>
            <a:off x="2051720" y="4792095"/>
            <a:ext cx="1539928" cy="871822"/>
          </a:xfrm>
          <a:prstGeom prst="line">
            <a:avLst/>
          </a:prstGeom>
          <a:noFill/>
          <a:ln w="9525">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7"/>
          <p:cNvSpPr>
            <a:spLocks noChangeArrowheads="1"/>
          </p:cNvSpPr>
          <p:nvPr/>
        </p:nvSpPr>
        <p:spPr bwMode="auto">
          <a:xfrm>
            <a:off x="5946629" y="4422762"/>
            <a:ext cx="1624163" cy="369332"/>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r>
              <a:rPr lang="zh-CN" altLang="en-US" b="1">
                <a:solidFill>
                  <a:srgbClr val="0000CC"/>
                </a:solidFill>
                <a:latin typeface="华文中宋" panose="02010600040101010101" pitchFamily="2" charset="-122"/>
                <a:ea typeface="华文中宋" panose="02010600040101010101" pitchFamily="2" charset="-122"/>
              </a:rPr>
              <a:t>消费者进程</a:t>
            </a:r>
            <a:r>
              <a:rPr lang="en-US" altLang="zh-CN" b="1">
                <a:solidFill>
                  <a:srgbClr val="0000CC"/>
                </a:solidFill>
                <a:latin typeface="华文中宋" panose="02010600040101010101" pitchFamily="2" charset="-122"/>
                <a:ea typeface="华文中宋" panose="02010600040101010101" pitchFamily="2" charset="-122"/>
              </a:rPr>
              <a:t>T2</a:t>
            </a:r>
          </a:p>
        </p:txBody>
      </p:sp>
      <p:sp>
        <p:nvSpPr>
          <p:cNvPr id="35" name="Line 8"/>
          <p:cNvSpPr>
            <a:spLocks noChangeShapeType="1"/>
          </p:cNvSpPr>
          <p:nvPr/>
        </p:nvSpPr>
        <p:spPr bwMode="auto">
          <a:xfrm flipV="1">
            <a:off x="5102948" y="4798729"/>
            <a:ext cx="1655763" cy="792162"/>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Text Box 9"/>
          <p:cNvSpPr txBox="1">
            <a:spLocks noChangeArrowheads="1"/>
          </p:cNvSpPr>
          <p:nvPr/>
        </p:nvSpPr>
        <p:spPr bwMode="auto">
          <a:xfrm>
            <a:off x="5607773" y="5735354"/>
            <a:ext cx="2951163" cy="369332"/>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spcBef>
                <a:spcPct val="50000"/>
              </a:spcBef>
            </a:pPr>
            <a:r>
              <a:rPr lang="zh-CN" altLang="en-US" b="1" dirty="0">
                <a:solidFill>
                  <a:srgbClr val="0000CC"/>
                </a:solidFill>
                <a:latin typeface="华文中宋" panose="02010600040101010101" pitchFamily="2" charset="-122"/>
                <a:ea typeface="华文中宋" panose="02010600040101010101" pitchFamily="2" charset="-122"/>
              </a:rPr>
              <a:t>一次只能存取一个产品</a:t>
            </a:r>
          </a:p>
        </p:txBody>
      </p:sp>
      <p:sp>
        <p:nvSpPr>
          <p:cNvPr id="2" name="灯片编号占位符 1">
            <a:extLst>
              <a:ext uri="{FF2B5EF4-FFF2-40B4-BE49-F238E27FC236}">
                <a16:creationId xmlns:a16="http://schemas.microsoft.com/office/drawing/2014/main" id="{84EB4B4E-09CE-4025-A9B3-4F2BE08678EF}"/>
              </a:ext>
            </a:extLst>
          </p:cNvPr>
          <p:cNvSpPr>
            <a:spLocks noGrp="1"/>
          </p:cNvSpPr>
          <p:nvPr>
            <p:ph type="sldNum" sz="quarter" idx="12"/>
          </p:nvPr>
        </p:nvSpPr>
        <p:spPr/>
        <p:txBody>
          <a:bodyPr/>
          <a:lstStyle/>
          <a:p>
            <a:fld id="{B10D5614-B734-4280-8F57-1D4947433C97}" type="slidenum">
              <a:rPr lang="en-US" smtClean="0"/>
              <a:t>116</a:t>
            </a:fld>
            <a:endParaRPr lang="en-US" dirty="0"/>
          </a:p>
        </p:txBody>
      </p:sp>
    </p:spTree>
    <p:extLst>
      <p:ext uri="{BB962C8B-B14F-4D97-AF65-F5344CB8AC3E}">
        <p14:creationId xmlns:p14="http://schemas.microsoft.com/office/powerpoint/2010/main" val="280718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534976" y="1759677"/>
            <a:ext cx="3575050" cy="3037475"/>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生产者进程</a:t>
            </a:r>
            <a:r>
              <a:rPr lang="en-US" altLang="zh-CN" sz="1800" b="1" dirty="0">
                <a:solidFill>
                  <a:srgbClr val="0000CC"/>
                </a:solidFill>
                <a:latin typeface="华文中宋" panose="02010600040101010101" pitchFamily="2" charset="-122"/>
                <a:ea typeface="华文中宋" panose="02010600040101010101" pitchFamily="2" charset="-122"/>
              </a:rPr>
              <a:t>T1</a:t>
            </a:r>
            <a:r>
              <a:rPr lang="zh-CN" altLang="en-US"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while(true){</a:t>
            </a: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生产一件产品；</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P(</a:t>
            </a:r>
            <a:r>
              <a:rPr lang="en-US" altLang="zh-CN" sz="1800" b="1" dirty="0" err="1">
                <a:solidFill>
                  <a:srgbClr val="0000CC"/>
                </a:solidFill>
                <a:latin typeface="华文中宋" panose="02010600040101010101" pitchFamily="2" charset="-122"/>
                <a:ea typeface="华文中宋" panose="02010600040101010101" pitchFamily="2" charset="-122"/>
              </a:rPr>
              <a:t>Bufempty</a:t>
            </a:r>
            <a:r>
              <a:rPr lang="en-US" altLang="zh-CN" sz="1800" b="1" dirty="0">
                <a:solidFill>
                  <a:srgbClr val="0000CC"/>
                </a:solidFill>
                <a:latin typeface="华文中宋" panose="02010600040101010101" pitchFamily="2" charset="-122"/>
                <a:ea typeface="华文中宋" panose="02010600040101010101" pitchFamily="2" charset="-122"/>
              </a:rPr>
              <a:t>)</a:t>
            </a:r>
            <a:r>
              <a:rPr lang="zh-CN" altLang="en-US"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放入一件产品；</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V(</a:t>
            </a:r>
            <a:r>
              <a:rPr lang="en-US" altLang="zh-CN" sz="1800" b="1" dirty="0" err="1">
                <a:solidFill>
                  <a:srgbClr val="0000CC"/>
                </a:solidFill>
                <a:latin typeface="华文中宋" panose="02010600040101010101" pitchFamily="2" charset="-122"/>
                <a:ea typeface="华文中宋" panose="02010600040101010101" pitchFamily="2" charset="-122"/>
              </a:rPr>
              <a:t>Buffull</a:t>
            </a:r>
            <a:r>
              <a:rPr lang="en-US" altLang="zh-CN" sz="1800" b="1" dirty="0">
                <a:solidFill>
                  <a:srgbClr val="0000CC"/>
                </a:solidFill>
                <a:latin typeface="华文中宋" panose="02010600040101010101" pitchFamily="2" charset="-122"/>
                <a:ea typeface="华文中宋" panose="02010600040101010101" pitchFamily="2" charset="-122"/>
              </a:rPr>
              <a:t>)</a:t>
            </a:r>
            <a:r>
              <a:rPr lang="zh-CN" altLang="en-US"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a:t>
            </a:r>
            <a:endParaRPr lang="zh-CN" altLang="en-US" sz="1800" b="1" dirty="0">
              <a:solidFill>
                <a:srgbClr val="0000CC"/>
              </a:solidFill>
              <a:latin typeface="华文中宋" panose="02010600040101010101" pitchFamily="2" charset="-122"/>
              <a:ea typeface="华文中宋" panose="02010600040101010101" pitchFamily="2" charset="-122"/>
            </a:endParaRPr>
          </a:p>
        </p:txBody>
      </p:sp>
      <p:sp>
        <p:nvSpPr>
          <p:cNvPr id="14" name="Rectangle 4"/>
          <p:cNvSpPr>
            <a:spLocks noChangeArrowheads="1"/>
          </p:cNvSpPr>
          <p:nvPr/>
        </p:nvSpPr>
        <p:spPr bwMode="auto">
          <a:xfrm>
            <a:off x="4663713" y="1759677"/>
            <a:ext cx="3574800" cy="3038400"/>
          </a:xfrm>
          <a:prstGeom prst="rect">
            <a:avLst/>
          </a:prstGeom>
          <a:solidFill>
            <a:srgbClr val="CCECFF"/>
          </a:solidFill>
          <a:ln w="9525">
            <a:solidFill>
              <a:schemeClr val="accent6">
                <a:lumMod val="75000"/>
              </a:schemeClr>
            </a:solidFill>
            <a:miter lim="800000"/>
            <a:headEnd/>
            <a:tailEnd/>
          </a:ln>
          <a:effectLst/>
        </p:spPr>
        <p:txBody>
          <a:bodyPr>
            <a:spAutoFit/>
          </a:bodyPr>
          <a:lstStyle>
            <a:lvl1pPr marL="342900" indent="-342900" eaLnBrk="0" hangingPunct="0">
              <a:spcBef>
                <a:spcPct val="20000"/>
              </a:spcBef>
              <a:buClr>
                <a:schemeClr val="hlink"/>
              </a:buClr>
              <a:buFont typeface="Wingdings" pitchFamily="2" charset="2"/>
              <a:buChar char="v"/>
              <a:defRPr sz="3600" b="1">
                <a:solidFill>
                  <a:srgbClr val="000099"/>
                </a:solidFill>
                <a:latin typeface="Times New Roman" pitchFamily="18" charset="0"/>
                <a:ea typeface="仿宋_GB2312" pitchFamily="49" charset="-122"/>
              </a:defRPr>
            </a:lvl1pPr>
            <a:lvl2pPr marL="742950" indent="-285750" eaLnBrk="0" hangingPunct="0">
              <a:spcBef>
                <a:spcPct val="20000"/>
              </a:spcBef>
              <a:buClr>
                <a:schemeClr val="accent1"/>
              </a:buClr>
              <a:buFont typeface="Wingdings" pitchFamily="2" charset="2"/>
              <a:buChar char="§"/>
              <a:defRPr sz="3200" b="1">
                <a:solidFill>
                  <a:srgbClr val="800000"/>
                </a:solidFill>
                <a:latin typeface="Arial" charset="0"/>
                <a:ea typeface="仿宋_GB2312" pitchFamily="49" charset="-122"/>
              </a:defRPr>
            </a:lvl2pPr>
            <a:lvl3pPr marL="1143000" indent="-228600" eaLnBrk="0" hangingPunct="0">
              <a:spcBef>
                <a:spcPct val="20000"/>
              </a:spcBef>
              <a:buClr>
                <a:schemeClr val="tx1"/>
              </a:buClr>
              <a:buChar char="•"/>
              <a:defRPr sz="2800" b="1">
                <a:solidFill>
                  <a:schemeClr val="tx1"/>
                </a:solidFill>
                <a:latin typeface="Arial" charset="0"/>
                <a:ea typeface="仿宋_GB2312" pitchFamily="49" charset="-122"/>
              </a:defRPr>
            </a:lvl3pPr>
            <a:lvl4pPr marL="1600200" indent="-228600" eaLnBrk="0" hangingPunct="0">
              <a:spcBef>
                <a:spcPct val="20000"/>
              </a:spcBef>
              <a:buChar char="–"/>
              <a:defRPr sz="2400" b="1">
                <a:solidFill>
                  <a:schemeClr val="tx1"/>
                </a:solidFill>
                <a:latin typeface="Arial" charset="0"/>
                <a:ea typeface="仿宋_GB2312" pitchFamily="49" charset="-122"/>
              </a:defRPr>
            </a:lvl4pPr>
            <a:lvl5pPr marL="2057400" indent="-228600" eaLnBrk="0" hangingPunct="0">
              <a:spcBef>
                <a:spcPct val="20000"/>
              </a:spcBef>
              <a:buChar char="»"/>
              <a:defRPr sz="2000" b="1">
                <a:solidFill>
                  <a:schemeClr val="tx1"/>
                </a:solidFill>
                <a:latin typeface="Arial" charset="0"/>
                <a:ea typeface="仿宋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仿宋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仿宋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仿宋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仿宋_GB2312" pitchFamily="49" charset="-122"/>
              </a:defRPr>
            </a:lvl9pPr>
          </a:lstStyle>
          <a:p>
            <a:pPr marL="0" algn="just" eaLnBrk="1" hangingPunct="1">
              <a:lnSpc>
                <a:spcPct val="150000"/>
              </a:lnSpc>
              <a:spcBef>
                <a:spcPts val="0"/>
              </a:spcBef>
              <a:buClrTx/>
              <a:buFontTx/>
              <a:buNone/>
            </a:pPr>
            <a:r>
              <a:rPr lang="zh-CN" altLang="en-US" sz="1800" dirty="0">
                <a:solidFill>
                  <a:srgbClr val="800000"/>
                </a:solidFill>
                <a:latin typeface="华文中宋" panose="02010600040101010101" pitchFamily="2" charset="-122"/>
                <a:ea typeface="华文中宋" panose="02010600040101010101" pitchFamily="2" charset="-122"/>
              </a:rPr>
              <a:t>消费者进程</a:t>
            </a:r>
            <a:r>
              <a:rPr lang="en-US" altLang="zh-CN" sz="1800" dirty="0">
                <a:solidFill>
                  <a:srgbClr val="800000"/>
                </a:solidFill>
                <a:latin typeface="华文中宋" panose="02010600040101010101" pitchFamily="2" charset="-122"/>
                <a:ea typeface="华文中宋" panose="02010600040101010101" pitchFamily="2" charset="-122"/>
              </a:rPr>
              <a:t>T2</a:t>
            </a:r>
            <a:r>
              <a:rPr lang="zh-CN" altLang="en-US" sz="1800" dirty="0">
                <a:solidFill>
                  <a:srgbClr val="800000"/>
                </a:solidFill>
                <a:latin typeface="华文中宋" panose="02010600040101010101" pitchFamily="2" charset="-122"/>
                <a:ea typeface="华文中宋" panose="02010600040101010101" pitchFamily="2" charset="-122"/>
              </a:rPr>
              <a:t>：</a:t>
            </a:r>
          </a:p>
          <a:p>
            <a:pPr marL="0" algn="just" eaLnBrk="1" hangingPunct="1">
              <a:lnSpc>
                <a:spcPct val="150000"/>
              </a:lnSpc>
              <a:spcBef>
                <a:spcPts val="0"/>
              </a:spcBef>
              <a:buClrTx/>
              <a:buFontTx/>
              <a:buNone/>
            </a:pPr>
            <a:r>
              <a:rPr lang="en-US" altLang="zh-CN" sz="1800" dirty="0">
                <a:solidFill>
                  <a:srgbClr val="800000"/>
                </a:solidFill>
                <a:latin typeface="华文中宋" panose="02010600040101010101" pitchFamily="2" charset="-122"/>
                <a:ea typeface="华文中宋" panose="02010600040101010101" pitchFamily="2" charset="-122"/>
              </a:rPr>
              <a:t>while(true){</a:t>
            </a:r>
          </a:p>
          <a:p>
            <a:pPr marL="0" algn="just" eaLnBrk="1" hangingPunct="1">
              <a:lnSpc>
                <a:spcPct val="150000"/>
              </a:lnSpc>
              <a:spcBef>
                <a:spcPts val="0"/>
              </a:spcBef>
              <a:buClrTx/>
              <a:buFontTx/>
              <a:buNone/>
            </a:pPr>
            <a:r>
              <a:rPr lang="en-US" altLang="zh-CN" sz="1800" dirty="0">
                <a:solidFill>
                  <a:srgbClr val="800000"/>
                </a:solidFill>
                <a:latin typeface="华文中宋" panose="02010600040101010101" pitchFamily="2" charset="-122"/>
                <a:ea typeface="华文中宋" panose="02010600040101010101" pitchFamily="2" charset="-122"/>
              </a:rPr>
              <a:t>    P(</a:t>
            </a:r>
            <a:r>
              <a:rPr lang="en-US" altLang="zh-CN" sz="1800" dirty="0" err="1">
                <a:solidFill>
                  <a:srgbClr val="800000"/>
                </a:solidFill>
                <a:latin typeface="华文中宋" panose="02010600040101010101" pitchFamily="2" charset="-122"/>
                <a:ea typeface="华文中宋" panose="02010600040101010101" pitchFamily="2" charset="-122"/>
              </a:rPr>
              <a:t>Buffull</a:t>
            </a:r>
            <a:r>
              <a:rPr lang="en-US" altLang="zh-CN" sz="1800" dirty="0">
                <a:solidFill>
                  <a:srgbClr val="800000"/>
                </a:solidFill>
                <a:latin typeface="华文中宋" panose="02010600040101010101" pitchFamily="2" charset="-122"/>
                <a:ea typeface="华文中宋" panose="02010600040101010101" pitchFamily="2" charset="-122"/>
              </a:rPr>
              <a:t>)</a:t>
            </a:r>
            <a:r>
              <a:rPr lang="zh-CN" altLang="en-US" sz="1800" dirty="0">
                <a:solidFill>
                  <a:srgbClr val="800000"/>
                </a:solidFill>
                <a:latin typeface="华文中宋" panose="02010600040101010101" pitchFamily="2" charset="-122"/>
                <a:ea typeface="华文中宋" panose="02010600040101010101" pitchFamily="2" charset="-122"/>
              </a:rPr>
              <a:t>；</a:t>
            </a:r>
          </a:p>
          <a:p>
            <a:pPr marL="0" algn="just" eaLnBrk="1" hangingPunct="1">
              <a:lnSpc>
                <a:spcPct val="150000"/>
              </a:lnSpc>
              <a:spcBef>
                <a:spcPts val="0"/>
              </a:spcBef>
              <a:buClrTx/>
              <a:buFontTx/>
              <a:buNone/>
            </a:pPr>
            <a:r>
              <a:rPr lang="zh-CN" altLang="en-US" sz="1800" dirty="0">
                <a:solidFill>
                  <a:srgbClr val="800000"/>
                </a:solidFill>
                <a:latin typeface="华文中宋" panose="02010600040101010101" pitchFamily="2" charset="-122"/>
                <a:ea typeface="华文中宋" panose="02010600040101010101" pitchFamily="2" charset="-122"/>
              </a:rPr>
              <a:t>    拿出一件产品；</a:t>
            </a:r>
          </a:p>
          <a:p>
            <a:pPr marL="0" algn="just" eaLnBrk="1" hangingPunct="1">
              <a:lnSpc>
                <a:spcPct val="150000"/>
              </a:lnSpc>
              <a:spcBef>
                <a:spcPts val="0"/>
              </a:spcBef>
              <a:buClrTx/>
              <a:buFontTx/>
              <a:buNone/>
            </a:pPr>
            <a:r>
              <a:rPr lang="en-US" altLang="zh-CN" sz="1800" dirty="0">
                <a:solidFill>
                  <a:srgbClr val="800000"/>
                </a:solidFill>
                <a:latin typeface="华文中宋" panose="02010600040101010101" pitchFamily="2" charset="-122"/>
                <a:ea typeface="华文中宋" panose="02010600040101010101" pitchFamily="2" charset="-122"/>
              </a:rPr>
              <a:t>    V(</a:t>
            </a:r>
            <a:r>
              <a:rPr lang="en-US" altLang="zh-CN" sz="1800" dirty="0" err="1">
                <a:solidFill>
                  <a:srgbClr val="800000"/>
                </a:solidFill>
                <a:latin typeface="华文中宋" panose="02010600040101010101" pitchFamily="2" charset="-122"/>
                <a:ea typeface="华文中宋" panose="02010600040101010101" pitchFamily="2" charset="-122"/>
              </a:rPr>
              <a:t>Bufempty</a:t>
            </a:r>
            <a:r>
              <a:rPr lang="en-US" altLang="zh-CN" sz="1800" dirty="0">
                <a:solidFill>
                  <a:srgbClr val="800000"/>
                </a:solidFill>
                <a:latin typeface="华文中宋" panose="02010600040101010101" pitchFamily="2" charset="-122"/>
                <a:ea typeface="华文中宋" panose="02010600040101010101" pitchFamily="2" charset="-122"/>
              </a:rPr>
              <a:t>)</a:t>
            </a:r>
            <a:r>
              <a:rPr lang="zh-CN" altLang="en-US" sz="1800" dirty="0">
                <a:solidFill>
                  <a:srgbClr val="800000"/>
                </a:solidFill>
                <a:latin typeface="华文中宋" panose="02010600040101010101" pitchFamily="2" charset="-122"/>
                <a:ea typeface="华文中宋" panose="02010600040101010101" pitchFamily="2" charset="-122"/>
              </a:rPr>
              <a:t>；</a:t>
            </a:r>
          </a:p>
          <a:p>
            <a:pPr marL="0" algn="just" eaLnBrk="1" hangingPunct="1">
              <a:lnSpc>
                <a:spcPct val="150000"/>
              </a:lnSpc>
              <a:spcBef>
                <a:spcPts val="0"/>
              </a:spcBef>
              <a:buClrTx/>
              <a:buFontTx/>
              <a:buNone/>
            </a:pPr>
            <a:r>
              <a:rPr lang="zh-CN" altLang="en-US" sz="1800" dirty="0">
                <a:solidFill>
                  <a:srgbClr val="800000"/>
                </a:solidFill>
                <a:latin typeface="华文中宋" panose="02010600040101010101" pitchFamily="2" charset="-122"/>
                <a:ea typeface="华文中宋" panose="02010600040101010101" pitchFamily="2" charset="-122"/>
              </a:rPr>
              <a:t>    消费产品；</a:t>
            </a:r>
          </a:p>
          <a:p>
            <a:pPr marL="0" algn="just" eaLnBrk="1" hangingPunct="1">
              <a:lnSpc>
                <a:spcPct val="150000"/>
              </a:lnSpc>
              <a:spcBef>
                <a:spcPts val="0"/>
              </a:spcBef>
              <a:buClrTx/>
              <a:buFontTx/>
              <a:buNone/>
            </a:pPr>
            <a:r>
              <a:rPr lang="en-US" altLang="zh-CN" sz="1800" dirty="0">
                <a:solidFill>
                  <a:srgbClr val="800000"/>
                </a:solidFill>
                <a:latin typeface="华文中宋" panose="02010600040101010101" pitchFamily="2" charset="-122"/>
                <a:ea typeface="华文中宋" panose="02010600040101010101" pitchFamily="2" charset="-122"/>
              </a:rPr>
              <a:t>}</a:t>
            </a:r>
          </a:p>
        </p:txBody>
      </p:sp>
      <p:sp>
        <p:nvSpPr>
          <p:cNvPr id="15" name="Line 5"/>
          <p:cNvSpPr>
            <a:spLocks noChangeShapeType="1"/>
          </p:cNvSpPr>
          <p:nvPr/>
        </p:nvSpPr>
        <p:spPr bwMode="auto">
          <a:xfrm flipV="1">
            <a:off x="2123728" y="2852934"/>
            <a:ext cx="2880319" cy="1224137"/>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6"/>
          <p:cNvSpPr>
            <a:spLocks noChangeShapeType="1"/>
          </p:cNvSpPr>
          <p:nvPr/>
        </p:nvSpPr>
        <p:spPr bwMode="auto">
          <a:xfrm flipH="1" flipV="1">
            <a:off x="2483767" y="3356991"/>
            <a:ext cx="2520279" cy="36004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a:extLst>
              <a:ext uri="{FF2B5EF4-FFF2-40B4-BE49-F238E27FC236}">
                <a16:creationId xmlns:a16="http://schemas.microsoft.com/office/drawing/2014/main" id="{FB1E277B-8022-47E0-B398-83B9C99689D7}"/>
              </a:ext>
            </a:extLst>
          </p:cNvPr>
          <p:cNvSpPr>
            <a:spLocks noGrp="1"/>
          </p:cNvSpPr>
          <p:nvPr>
            <p:ph type="sldNum" sz="quarter" idx="12"/>
          </p:nvPr>
        </p:nvSpPr>
        <p:spPr/>
        <p:txBody>
          <a:bodyPr/>
          <a:lstStyle/>
          <a:p>
            <a:fld id="{B10D5614-B734-4280-8F57-1D4947433C97}" type="slidenum">
              <a:rPr lang="en-US" smtClean="0"/>
              <a:t>117</a:t>
            </a:fld>
            <a:endParaRPr lang="en-US" dirty="0"/>
          </a:p>
        </p:txBody>
      </p:sp>
    </p:spTree>
    <p:extLst>
      <p:ext uri="{BB962C8B-B14F-4D97-AF65-F5344CB8AC3E}">
        <p14:creationId xmlns:p14="http://schemas.microsoft.com/office/powerpoint/2010/main" val="374067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to="" calcmode="lin" valueType="num">
                                      <p:cBhvr>
                                        <p:cTn id="10" dur="1" fill="hold"/>
                                        <p:tgtEl>
                                          <p:spTgt spid="1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to="" calcmode="lin" valueType="num">
                                      <p:cBhvr>
                                        <p:cTn id="15"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82</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0" name="Rectangle 2"/>
          <p:cNvSpPr txBox="1">
            <a:spLocks noChangeArrowheads="1"/>
          </p:cNvSpPr>
          <p:nvPr/>
        </p:nvSpPr>
        <p:spPr>
          <a:xfrm>
            <a:off x="413620" y="1610799"/>
            <a:ext cx="8532812" cy="32583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例：设进程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通过缓冲区队列传递数据。</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为发送进程，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为接收进程。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发送数据调用发送过程</a:t>
            </a:r>
            <a:r>
              <a:rPr lang="en-US" altLang="zh-CN" sz="1800" b="1" dirty="0">
                <a:solidFill>
                  <a:srgbClr val="000000"/>
                </a:solidFill>
                <a:latin typeface="华文中宋" panose="02010600040101010101" pitchFamily="2" charset="-122"/>
                <a:ea typeface="华文中宋" panose="02010600040101010101" pitchFamily="2" charset="-122"/>
              </a:rPr>
              <a:t>deposit(data),P</a:t>
            </a:r>
            <a:r>
              <a:rPr lang="en-US" altLang="zh-CN" sz="1800" b="1" baseline="-18000"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接收数据调用过程</a:t>
            </a:r>
            <a:r>
              <a:rPr lang="en-US" altLang="zh-CN" sz="1800" b="1" dirty="0">
                <a:solidFill>
                  <a:srgbClr val="000000"/>
                </a:solidFill>
                <a:latin typeface="华文中宋" panose="02010600040101010101" pitchFamily="2" charset="-122"/>
                <a:ea typeface="华文中宋" panose="02010600040101010101" pitchFamily="2" charset="-122"/>
              </a:rPr>
              <a:t>remove(data)</a:t>
            </a:r>
            <a:r>
              <a:rPr lang="zh-CN" altLang="en-US" sz="1800" b="1" dirty="0">
                <a:solidFill>
                  <a:srgbClr val="000000"/>
                </a:solidFill>
                <a:latin typeface="华文中宋" panose="02010600040101010101" pitchFamily="2" charset="-122"/>
                <a:ea typeface="华文中宋" panose="02010600040101010101" pitchFamily="2" charset="-122"/>
              </a:rPr>
              <a:t>。且数据发送和接收满足如下条件：</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在</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至少送一块数据入一个缓冲区之前， </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不可能从缓冲区中取出数据（假定数据块长等于缓冲区长度）</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往缓冲队列发送数据时，至少有一个缓冲区是空的</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由</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发送的数据块在缓冲队列中按先进先出</a:t>
            </a:r>
            <a:r>
              <a:rPr lang="en-US" altLang="zh-CN" sz="1800" b="1" dirty="0">
                <a:solidFill>
                  <a:srgbClr val="000000"/>
                </a:solidFill>
                <a:latin typeface="华文中宋" panose="02010600040101010101" pitchFamily="2" charset="-122"/>
                <a:ea typeface="华文中宋" panose="02010600040101010101" pitchFamily="2" charset="-122"/>
              </a:rPr>
              <a:t>(FIFO)</a:t>
            </a:r>
            <a:r>
              <a:rPr lang="zh-CN" altLang="en-US" sz="1800" b="1" dirty="0">
                <a:solidFill>
                  <a:srgbClr val="000000"/>
                </a:solidFill>
                <a:latin typeface="华文中宋" panose="02010600040101010101" pitchFamily="2" charset="-122"/>
                <a:ea typeface="华文中宋" panose="02010600040101010101" pitchFamily="2" charset="-122"/>
              </a:rPr>
              <a:t>方式排列</a:t>
            </a:r>
          </a:p>
        </p:txBody>
      </p:sp>
      <p:pic>
        <p:nvPicPr>
          <p:cNvPr id="17" name="Picture 4" descr="c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037" y="4777458"/>
            <a:ext cx="72739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p:cNvSpPr txBox="1">
            <a:spLocks noChangeArrowheads="1"/>
          </p:cNvSpPr>
          <p:nvPr/>
        </p:nvSpPr>
        <p:spPr>
          <a:xfrm>
            <a:off x="935037" y="5370393"/>
            <a:ext cx="8117342" cy="12241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ü"/>
            </a:pPr>
            <a:r>
              <a:rPr lang="zh-CN" altLang="en-US" sz="1800" b="1" dirty="0">
                <a:solidFill>
                  <a:srgbClr val="000000"/>
                </a:solidFill>
                <a:latin typeface="华文中宋" panose="02010600040101010101" pitchFamily="2" charset="-122"/>
                <a:ea typeface="华文中宋" panose="02010600040101010101" pitchFamily="2" charset="-122"/>
              </a:rPr>
              <a:t>设</a:t>
            </a:r>
            <a:r>
              <a:rPr lang="en-US" altLang="zh-CN" sz="1800" b="1" dirty="0" err="1">
                <a:solidFill>
                  <a:srgbClr val="FF0000"/>
                </a:solidFill>
                <a:latin typeface="华文中宋" panose="02010600040101010101" pitchFamily="2" charset="-122"/>
                <a:ea typeface="华文中宋" panose="02010600040101010101" pitchFamily="2" charset="-122"/>
              </a:rPr>
              <a:t>Bufempty</a:t>
            </a:r>
            <a:r>
              <a:rPr lang="zh-CN" altLang="en-US" sz="1800" b="1" dirty="0">
                <a:solidFill>
                  <a:srgbClr val="000000"/>
                </a:solidFill>
                <a:latin typeface="华文中宋" panose="02010600040101010101" pitchFamily="2" charset="-122"/>
                <a:ea typeface="华文中宋" panose="02010600040101010101" pitchFamily="2" charset="-122"/>
              </a:rPr>
              <a:t>为进程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的私有信号量，</a:t>
            </a:r>
            <a:r>
              <a:rPr lang="en-US" altLang="zh-CN" sz="1800" b="1" dirty="0" err="1">
                <a:solidFill>
                  <a:srgbClr val="FF0000"/>
                </a:solidFill>
                <a:latin typeface="华文中宋" panose="02010600040101010101" pitchFamily="2" charset="-122"/>
                <a:ea typeface="华文中宋" panose="02010600040101010101" pitchFamily="2" charset="-122"/>
              </a:rPr>
              <a:t>Buffull</a:t>
            </a:r>
            <a:r>
              <a:rPr lang="zh-CN" altLang="en-US" sz="1800" b="1" dirty="0">
                <a:solidFill>
                  <a:srgbClr val="000000"/>
                </a:solidFill>
                <a:latin typeface="华文中宋" panose="02010600040101010101" pitchFamily="2" charset="-122"/>
                <a:ea typeface="华文中宋" panose="02010600040101010101" pitchFamily="2" charset="-122"/>
              </a:rPr>
              <a:t>为进程</a:t>
            </a:r>
            <a:r>
              <a:rPr lang="en-US" altLang="zh-CN" sz="1800" b="1" dirty="0">
                <a:solidFill>
                  <a:srgbClr val="000000"/>
                </a:solidFill>
                <a:latin typeface="华文中宋" panose="02010600040101010101" pitchFamily="2" charset="-122"/>
                <a:ea typeface="华文中宋" panose="02010600040101010101" pitchFamily="2" charset="-122"/>
              </a:rPr>
              <a:t>P</a:t>
            </a:r>
            <a:r>
              <a:rPr lang="en-US" altLang="zh-CN" sz="1800" b="1" baseline="-18000"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的私有信号量</a:t>
            </a:r>
            <a:endParaRPr lang="en-US" altLang="en-US"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ü"/>
            </a:pPr>
            <a:r>
              <a:rPr lang="zh-CN" altLang="en-US" sz="1800" b="1" dirty="0">
                <a:solidFill>
                  <a:srgbClr val="000000"/>
                </a:solidFill>
                <a:latin typeface="华文中宋" panose="02010600040101010101" pitchFamily="2" charset="-122"/>
                <a:ea typeface="华文中宋" panose="02010600040101010101" pitchFamily="2" charset="-122"/>
              </a:rPr>
              <a:t>初始化：</a:t>
            </a:r>
            <a:r>
              <a:rPr lang="en-US" altLang="zh-CN" sz="1800" b="1" dirty="0" err="1">
                <a:solidFill>
                  <a:srgbClr val="000000"/>
                </a:solidFill>
                <a:latin typeface="华文中宋" panose="02010600040101010101" pitchFamily="2" charset="-122"/>
                <a:ea typeface="华文中宋" panose="02010600040101010101" pitchFamily="2" charset="-122"/>
              </a:rPr>
              <a:t>Bufempty</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n</a:t>
            </a:r>
            <a:r>
              <a:rPr lang="en-US" altLang="en-US" sz="1800" b="1" dirty="0" err="1">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Buffull</a:t>
            </a:r>
            <a:r>
              <a:rPr lang="en-US" altLang="zh-CN" sz="1800" b="1" dirty="0">
                <a:solidFill>
                  <a:srgbClr val="000000"/>
                </a:solidFill>
                <a:latin typeface="华文中宋" panose="02010600040101010101" pitchFamily="2" charset="-122"/>
                <a:ea typeface="华文中宋" panose="02010600040101010101" pitchFamily="2" charset="-122"/>
              </a:rPr>
              <a:t>=0</a:t>
            </a: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BA44B0EB-9E20-4D5F-84CD-CEE45B28F3BE}"/>
              </a:ext>
            </a:extLst>
          </p:cNvPr>
          <p:cNvSpPr>
            <a:spLocks noGrp="1"/>
          </p:cNvSpPr>
          <p:nvPr>
            <p:ph type="sldNum" sz="quarter" idx="12"/>
          </p:nvPr>
        </p:nvSpPr>
        <p:spPr/>
        <p:txBody>
          <a:bodyPr/>
          <a:lstStyle/>
          <a:p>
            <a:fld id="{B10D5614-B734-4280-8F57-1D4947433C97}" type="slidenum">
              <a:rPr lang="en-US" smtClean="0"/>
              <a:t>118</a:t>
            </a:fld>
            <a:endParaRPr lang="en-US" dirty="0"/>
          </a:p>
        </p:txBody>
      </p:sp>
    </p:spTree>
    <p:extLst>
      <p:ext uri="{BB962C8B-B14F-4D97-AF65-F5344CB8AC3E}">
        <p14:creationId xmlns:p14="http://schemas.microsoft.com/office/powerpoint/2010/main" val="195136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83</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grpSp>
        <p:nvGrpSpPr>
          <p:cNvPr id="2" name="组合 1"/>
          <p:cNvGrpSpPr/>
          <p:nvPr/>
        </p:nvGrpSpPr>
        <p:grpSpPr>
          <a:xfrm>
            <a:off x="179512" y="1759677"/>
            <a:ext cx="8784977" cy="3181491"/>
            <a:chOff x="18409" y="1776946"/>
            <a:chExt cx="9125591" cy="3996444"/>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409" y="1776946"/>
              <a:ext cx="4239371" cy="3996444"/>
            </a:xfrm>
            <a:prstGeom prst="rect">
              <a:avLst/>
            </a:prstGeom>
            <a:solidFill>
              <a:srgbClr val="CCECFF"/>
            </a:solidFill>
          </p:spPr>
        </p:pic>
        <p:pic>
          <p:nvPicPr>
            <p:cNvPr id="13"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159" y="1776946"/>
              <a:ext cx="4874841" cy="399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Line 6"/>
          <p:cNvSpPr>
            <a:spLocks noChangeShapeType="1"/>
          </p:cNvSpPr>
          <p:nvPr/>
        </p:nvSpPr>
        <p:spPr bwMode="auto">
          <a:xfrm flipV="1">
            <a:off x="1907704" y="2735971"/>
            <a:ext cx="3168352" cy="1629131"/>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7"/>
          <p:cNvSpPr>
            <a:spLocks noChangeShapeType="1"/>
          </p:cNvSpPr>
          <p:nvPr/>
        </p:nvSpPr>
        <p:spPr bwMode="auto">
          <a:xfrm flipH="1" flipV="1">
            <a:off x="2224451" y="2735972"/>
            <a:ext cx="2851605" cy="1629131"/>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灯片编号占位符 2">
            <a:extLst>
              <a:ext uri="{FF2B5EF4-FFF2-40B4-BE49-F238E27FC236}">
                <a16:creationId xmlns:a16="http://schemas.microsoft.com/office/drawing/2014/main" id="{817EC9E5-36A8-43DB-9B10-CC17A9A45C7B}"/>
              </a:ext>
            </a:extLst>
          </p:cNvPr>
          <p:cNvSpPr>
            <a:spLocks noGrp="1"/>
          </p:cNvSpPr>
          <p:nvPr>
            <p:ph type="sldNum" sz="quarter" idx="12"/>
          </p:nvPr>
        </p:nvSpPr>
        <p:spPr/>
        <p:txBody>
          <a:bodyPr/>
          <a:lstStyle/>
          <a:p>
            <a:fld id="{B10D5614-B734-4280-8F57-1D4947433C97}" type="slidenum">
              <a:rPr lang="en-US" smtClean="0"/>
              <a:t>119</a:t>
            </a:fld>
            <a:endParaRPr lang="en-US" dirty="0"/>
          </a:p>
        </p:txBody>
      </p:sp>
    </p:spTree>
    <p:extLst>
      <p:ext uri="{BB962C8B-B14F-4D97-AF65-F5344CB8AC3E}">
        <p14:creationId xmlns:p14="http://schemas.microsoft.com/office/powerpoint/2010/main" val="267321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ppt_x</p:attrName>
                                        </p:attrNameLst>
                                      </p:cBhvr>
                                      <p:tavLst>
                                        <p:tav tm="0">
                                          <p:val>
                                            <p:strVal val="#ppt_x+#ppt_w/2"/>
                                          </p:val>
                                        </p:tav>
                                        <p:tav tm="100000">
                                          <p:val>
                                            <p:strVal val="#ppt_x"/>
                                          </p:val>
                                        </p:tav>
                                      </p:tavLst>
                                    </p:anim>
                                    <p:anim calcmode="lin" valueType="num">
                                      <p:cBhvr>
                                        <p:cTn id="16" dur="500" fill="hold"/>
                                        <p:tgtEl>
                                          <p:spTgt spid="15"/>
                                        </p:tgtEl>
                                        <p:attrNameLst>
                                          <p:attrName>ppt_y</p:attrName>
                                        </p:attrNameLst>
                                      </p:cBhvr>
                                      <p:tavLst>
                                        <p:tav tm="0">
                                          <p:val>
                                            <p:strVal val="#ppt_y"/>
                                          </p:val>
                                        </p:tav>
                                        <p:tav tm="100000">
                                          <p:val>
                                            <p:strVal val="#ppt_y"/>
                                          </p:val>
                                        </p:tav>
                                      </p:tavLst>
                                    </p:anim>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程序的并发执行带来的影响</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57200" y="1752601"/>
            <a:ext cx="8180016" cy="232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优点：充分利用资源，提高系统的处理能力</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问题：导致资源共享和竞争 </a:t>
            </a:r>
            <a:endParaRPr lang="en-US" altLang="zh-CN" sz="1800" b="1" dirty="0">
              <a:solidFill>
                <a:srgbClr val="000000"/>
              </a:solidFill>
              <a:latin typeface="华文中宋" panose="02010600040101010101" pitchFamily="2" charset="-122"/>
              <a:ea typeface="华文中宋" panose="02010600040101010101" pitchFamily="2" charset="-122"/>
              <a:sym typeface="Wingdings" pitchFamily="2" charset="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sym typeface="Wingdings" pitchFamily="2" charset="2"/>
              </a:rPr>
              <a:t>直观的结果，改变了程序执行的速度</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如果并发执行的程序段不按照特定的规则和方法进行资源共享和竞争，则其执行结果将不可避免地失去封闭性和可再现性</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矩形 1"/>
          <p:cNvSpPr/>
          <p:nvPr/>
        </p:nvSpPr>
        <p:spPr>
          <a:xfrm>
            <a:off x="611560" y="4077073"/>
            <a:ext cx="8206093" cy="874278"/>
          </a:xfrm>
          <a:prstGeom prst="rect">
            <a:avLst/>
          </a:prstGeom>
        </p:spPr>
        <p:txBody>
          <a:bodyPr wrap="none">
            <a:spAutoFit/>
          </a:bodyPr>
          <a:lstStyle/>
          <a:p>
            <a:pPr>
              <a:lnSpc>
                <a:spcPct val="150000"/>
              </a:lnSpc>
              <a:spcBef>
                <a:spcPts val="0"/>
              </a:spcBef>
              <a:buFont typeface="Wingdings" pitchFamily="2" charset="2"/>
              <a:buNone/>
            </a:pPr>
            <a:r>
              <a:rPr lang="zh-CN" altLang="en-US" b="1" dirty="0">
                <a:solidFill>
                  <a:srgbClr val="FF0000"/>
                </a:solidFill>
                <a:latin typeface="华文中宋" panose="02010600040101010101" pitchFamily="2" charset="-122"/>
                <a:ea typeface="华文中宋" panose="02010600040101010101" pitchFamily="2" charset="-122"/>
              </a:rPr>
              <a:t>实际上，系统要判断并发执行的程序段是否满足</a:t>
            </a:r>
            <a:r>
              <a:rPr lang="en-US" altLang="zh-CN" b="1" dirty="0">
                <a:solidFill>
                  <a:srgbClr val="FF0000"/>
                </a:solidFill>
                <a:latin typeface="华文中宋" panose="02010600040101010101" pitchFamily="2" charset="-122"/>
                <a:ea typeface="华文中宋" panose="02010600040101010101" pitchFamily="2" charset="-122"/>
              </a:rPr>
              <a:t>Bernstein</a:t>
            </a:r>
            <a:r>
              <a:rPr lang="zh-CN" altLang="en-US" b="1" dirty="0">
                <a:solidFill>
                  <a:srgbClr val="FF0000"/>
                </a:solidFill>
                <a:latin typeface="华文中宋" panose="02010600040101010101" pitchFamily="2" charset="-122"/>
                <a:ea typeface="华文中宋" panose="02010600040101010101" pitchFamily="2" charset="-122"/>
              </a:rPr>
              <a:t>条件是相当困难的！</a:t>
            </a:r>
            <a:endParaRPr lang="en-US" altLang="zh-CN" b="1"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itchFamily="2" charset="2"/>
              <a:buNone/>
            </a:pPr>
            <a:r>
              <a:rPr lang="zh-CN" altLang="en-US" b="1" dirty="0">
                <a:solidFill>
                  <a:srgbClr val="FF0000"/>
                </a:solidFill>
                <a:latin typeface="华文中宋" panose="02010600040101010101" pitchFamily="2" charset="-122"/>
                <a:ea typeface="华文中宋" panose="02010600040101010101" pitchFamily="2" charset="-122"/>
              </a:rPr>
              <a:t>并行化改造是一个极度困难的工作</a:t>
            </a:r>
          </a:p>
        </p:txBody>
      </p:sp>
      <p:sp>
        <p:nvSpPr>
          <p:cNvPr id="3" name="灯片编号占位符 2">
            <a:extLst>
              <a:ext uri="{FF2B5EF4-FFF2-40B4-BE49-F238E27FC236}">
                <a16:creationId xmlns:a16="http://schemas.microsoft.com/office/drawing/2014/main" id="{E7231C2C-4B4D-47D9-ABD3-3AA9667201E4}"/>
              </a:ext>
            </a:extLst>
          </p:cNvPr>
          <p:cNvSpPr>
            <a:spLocks noGrp="1"/>
          </p:cNvSpPr>
          <p:nvPr>
            <p:ph type="sldNum" sz="quarter" idx="12"/>
          </p:nvPr>
        </p:nvSpPr>
        <p:spPr/>
        <p:txBody>
          <a:bodyPr/>
          <a:lstStyle/>
          <a:p>
            <a:fld id="{B10D5614-B734-4280-8F57-1D4947433C97}" type="slidenum">
              <a:rPr lang="en-US" smtClean="0"/>
              <a:t>12</a:t>
            </a:fld>
            <a:endParaRPr lang="en-US" dirty="0"/>
          </a:p>
        </p:txBody>
      </p:sp>
    </p:spTree>
    <p:extLst>
      <p:ext uri="{BB962C8B-B14F-4D97-AF65-F5344CB8AC3E}">
        <p14:creationId xmlns:p14="http://schemas.microsoft.com/office/powerpoint/2010/main" val="342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84</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6" name="Rectangle 3"/>
          <p:cNvSpPr txBox="1">
            <a:spLocks noChangeArrowheads="1"/>
          </p:cNvSpPr>
          <p:nvPr/>
        </p:nvSpPr>
        <p:spPr>
          <a:xfrm>
            <a:off x="624186" y="1610799"/>
            <a:ext cx="8062614" cy="23517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800" b="1" dirty="0">
                <a:solidFill>
                  <a:srgbClr val="FF0000"/>
                </a:solidFill>
                <a:latin typeface="华文中宋" panose="02010600040101010101" pitchFamily="2" charset="-122"/>
                <a:ea typeface="华文中宋" panose="02010600040101010101" pitchFamily="2" charset="-122"/>
              </a:rPr>
              <a:t>OS</a:t>
            </a:r>
            <a:r>
              <a:rPr lang="zh-CN" altLang="en-US" sz="1800" b="1" dirty="0">
                <a:solidFill>
                  <a:srgbClr val="FF0000"/>
                </a:solidFill>
                <a:latin typeface="华文中宋" panose="02010600040101010101" pitchFamily="2" charset="-122"/>
                <a:ea typeface="华文中宋" panose="02010600040101010101" pitchFamily="2" charset="-122"/>
              </a:rPr>
              <a:t>经典问题：生产者</a:t>
            </a:r>
            <a:r>
              <a:rPr lang="en-US" altLang="zh-CN"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消费者问题</a:t>
            </a:r>
            <a:endParaRPr lang="en-US" altLang="zh-CN" sz="1800" b="1" dirty="0">
              <a:solidFill>
                <a:srgbClr val="FF0000"/>
              </a:solidFill>
              <a:latin typeface="华文中宋" panose="02010600040101010101" pitchFamily="2" charset="-122"/>
              <a:ea typeface="华文中宋" panose="02010600040101010101" pitchFamily="2" charset="-122"/>
            </a:endParaRPr>
          </a:p>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    有</a:t>
            </a:r>
            <a:r>
              <a:rPr lang="zh-CN" altLang="en-US" sz="1800" b="1" dirty="0">
                <a:solidFill>
                  <a:srgbClr val="FF0000"/>
                </a:solidFill>
                <a:latin typeface="华文中宋" panose="02010600040101010101" pitchFamily="2" charset="-122"/>
                <a:ea typeface="华文中宋" panose="02010600040101010101" pitchFamily="2" charset="-122"/>
              </a:rPr>
              <a:t>一批</a:t>
            </a:r>
            <a:r>
              <a:rPr lang="zh-CN" altLang="en-US" sz="1800" b="1" dirty="0">
                <a:solidFill>
                  <a:srgbClr val="000000"/>
                </a:solidFill>
                <a:latin typeface="华文中宋" panose="02010600040101010101" pitchFamily="2" charset="-122"/>
                <a:ea typeface="华文中宋" panose="02010600040101010101" pitchFamily="2" charset="-122"/>
              </a:rPr>
              <a:t>生产者进程在生产产品，并将这些产品提供给</a:t>
            </a:r>
            <a:r>
              <a:rPr lang="zh-CN" altLang="en-US" sz="1800" b="1" dirty="0">
                <a:solidFill>
                  <a:srgbClr val="FF0000"/>
                </a:solidFill>
                <a:latin typeface="华文中宋" panose="02010600040101010101" pitchFamily="2" charset="-122"/>
                <a:ea typeface="华文中宋" panose="02010600040101010101" pitchFamily="2" charset="-122"/>
              </a:rPr>
              <a:t>一批</a:t>
            </a:r>
            <a:r>
              <a:rPr lang="zh-CN" altLang="en-US" sz="1800" b="1" dirty="0">
                <a:solidFill>
                  <a:srgbClr val="000000"/>
                </a:solidFill>
                <a:latin typeface="华文中宋" panose="02010600040101010101" pitchFamily="2" charset="-122"/>
                <a:ea typeface="华文中宋" panose="02010600040101010101" pitchFamily="2" charset="-122"/>
              </a:rPr>
              <a:t>消费者进程去消费。为方便生产者进程与消费者进程能并发执行，在两者之间设置了一个长度为</a:t>
            </a:r>
            <a:r>
              <a:rPr lang="en-US" altLang="zh-CN" sz="1800" b="1" dirty="0">
                <a:solidFill>
                  <a:srgbClr val="000000"/>
                </a:solidFill>
                <a:latin typeface="华文中宋" panose="02010600040101010101" pitchFamily="2" charset="-122"/>
                <a:ea typeface="华文中宋" panose="02010600040101010101" pitchFamily="2" charset="-122"/>
              </a:rPr>
              <a:t>n</a:t>
            </a:r>
            <a:r>
              <a:rPr lang="zh-CN" altLang="en-US" sz="1800" b="1" dirty="0">
                <a:solidFill>
                  <a:srgbClr val="000000"/>
                </a:solidFill>
                <a:latin typeface="华文中宋" panose="02010600040101010101" pitchFamily="2" charset="-122"/>
                <a:ea typeface="华文中宋" panose="02010600040101010101" pitchFamily="2" charset="-122"/>
              </a:rPr>
              <a:t>的缓冲区，生产者进程将它所生产的产品放入一个缓冲区中；消费者进程可从一个缓冲区中取走产品去消费。</a:t>
            </a:r>
          </a:p>
        </p:txBody>
      </p:sp>
      <p:sp>
        <p:nvSpPr>
          <p:cNvPr id="17" name="Text Box 5"/>
          <p:cNvSpPr txBox="1">
            <a:spLocks noChangeArrowheads="1"/>
          </p:cNvSpPr>
          <p:nvPr/>
        </p:nvSpPr>
        <p:spPr bwMode="auto">
          <a:xfrm>
            <a:off x="1103276" y="5124630"/>
            <a:ext cx="763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endParaRPr lang="zh-CN" altLang="en-US">
              <a:latin typeface="Times New Roman" pitchFamily="18" charset="0"/>
              <a:ea typeface="宋体" pitchFamily="2" charset="-122"/>
            </a:endParaRPr>
          </a:p>
        </p:txBody>
      </p:sp>
      <p:graphicFrame>
        <p:nvGraphicFramePr>
          <p:cNvPr id="18" name="Group 6"/>
          <p:cNvGraphicFramePr>
            <a:graphicFrameLocks noGrp="1"/>
          </p:cNvGraphicFramePr>
          <p:nvPr>
            <p:ph sz="half" idx="4294967295"/>
            <p:extLst>
              <p:ext uri="{D42A27DB-BD31-4B8C-83A1-F6EECF244321}">
                <p14:modId xmlns:p14="http://schemas.microsoft.com/office/powerpoint/2010/main" val="290845520"/>
              </p:ext>
            </p:extLst>
          </p:nvPr>
        </p:nvGraphicFramePr>
        <p:xfrm>
          <a:off x="2298663" y="5010330"/>
          <a:ext cx="4235450" cy="579437"/>
        </p:xfrm>
        <a:graphic>
          <a:graphicData uri="http://schemas.openxmlformats.org/drawingml/2006/table">
            <a:tbl>
              <a:tblPr/>
              <a:tblGrid>
                <a:gridCol w="352425">
                  <a:extLst>
                    <a:ext uri="{9D8B030D-6E8A-4147-A177-3AD203B41FA5}">
                      <a16:colId xmlns:a16="http://schemas.microsoft.com/office/drawing/2014/main" val="20000"/>
                    </a:ext>
                  </a:extLst>
                </a:gridCol>
                <a:gridCol w="354013">
                  <a:extLst>
                    <a:ext uri="{9D8B030D-6E8A-4147-A177-3AD203B41FA5}">
                      <a16:colId xmlns:a16="http://schemas.microsoft.com/office/drawing/2014/main" val="20001"/>
                    </a:ext>
                  </a:extLst>
                </a:gridCol>
                <a:gridCol w="352425">
                  <a:extLst>
                    <a:ext uri="{9D8B030D-6E8A-4147-A177-3AD203B41FA5}">
                      <a16:colId xmlns:a16="http://schemas.microsoft.com/office/drawing/2014/main" val="20002"/>
                    </a:ext>
                  </a:extLst>
                </a:gridCol>
                <a:gridCol w="352425">
                  <a:extLst>
                    <a:ext uri="{9D8B030D-6E8A-4147-A177-3AD203B41FA5}">
                      <a16:colId xmlns:a16="http://schemas.microsoft.com/office/drawing/2014/main" val="20003"/>
                    </a:ext>
                  </a:extLst>
                </a:gridCol>
                <a:gridCol w="1058862">
                  <a:extLst>
                    <a:ext uri="{9D8B030D-6E8A-4147-A177-3AD203B41FA5}">
                      <a16:colId xmlns:a16="http://schemas.microsoft.com/office/drawing/2014/main" val="20004"/>
                    </a:ext>
                  </a:extLst>
                </a:gridCol>
                <a:gridCol w="1058863">
                  <a:extLst>
                    <a:ext uri="{9D8B030D-6E8A-4147-A177-3AD203B41FA5}">
                      <a16:colId xmlns:a16="http://schemas.microsoft.com/office/drawing/2014/main" val="20005"/>
                    </a:ext>
                  </a:extLst>
                </a:gridCol>
                <a:gridCol w="354012">
                  <a:extLst>
                    <a:ext uri="{9D8B030D-6E8A-4147-A177-3AD203B41FA5}">
                      <a16:colId xmlns:a16="http://schemas.microsoft.com/office/drawing/2014/main" val="20006"/>
                    </a:ext>
                  </a:extLst>
                </a:gridCol>
                <a:gridCol w="352425">
                  <a:extLst>
                    <a:ext uri="{9D8B030D-6E8A-4147-A177-3AD203B41FA5}">
                      <a16:colId xmlns:a16="http://schemas.microsoft.com/office/drawing/2014/main" val="20007"/>
                    </a:ext>
                  </a:extLst>
                </a:gridCol>
              </a:tblGrid>
              <a:tr h="579437">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dirty="0">
                          <a:ln>
                            <a:noFill/>
                          </a:ln>
                          <a:solidFill>
                            <a:srgbClr val="000099"/>
                          </a:solidFill>
                          <a:effectLst/>
                          <a:latin typeface="Times New Roman" pitchFamily="18" charset="0"/>
                          <a:ea typeface="宋体" charset="-122"/>
                        </a:rPr>
                        <a:t>1</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rgbClr val="000099"/>
                          </a:solidFill>
                          <a:effectLst/>
                          <a:latin typeface="Times New Roman" pitchFamily="18" charset="0"/>
                          <a:ea typeface="宋体" charset="-122"/>
                        </a:rPr>
                        <a:t>2</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rgbClr val="000099"/>
                          </a:solidFill>
                          <a:effectLst/>
                          <a:latin typeface="Times New Roman" pitchFamily="18" charset="0"/>
                          <a:ea typeface="宋体" charset="-122"/>
                        </a:rPr>
                        <a:t>3</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3200" b="1" i="0" u="none" strike="noStrike" cap="none" normalizeH="0" baseline="0" dirty="0">
                        <a:ln>
                          <a:noFill/>
                        </a:ln>
                        <a:solidFill>
                          <a:srgbClr val="000099"/>
                        </a:solidFill>
                        <a:effectLst/>
                        <a:latin typeface="Times New Roman" pitchFamily="18" charset="0"/>
                        <a:ea typeface="宋体"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rgbClr val="000099"/>
                          </a:solidFill>
                          <a:effectLst/>
                          <a:latin typeface="Verdana"/>
                          <a:ea typeface="宋体" charset="-122"/>
                        </a:rPr>
                        <a:t>……</a:t>
                      </a:r>
                      <a:endParaRPr kumimoji="0" lang="en-US" altLang="zh-CN" sz="3200" b="1" i="0" u="none" strike="noStrike" cap="none" normalizeH="0" baseline="0">
                        <a:ln>
                          <a:noFill/>
                        </a:ln>
                        <a:solidFill>
                          <a:srgbClr val="000099"/>
                        </a:solidFill>
                        <a:effectLst/>
                        <a:latin typeface="Times New Roman" pitchFamily="18" charset="0"/>
                        <a:ea typeface="宋体"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rgbClr val="000099"/>
                          </a:solidFill>
                          <a:effectLst/>
                          <a:latin typeface="Verdana"/>
                          <a:ea typeface="宋体" charset="-122"/>
                        </a:rPr>
                        <a:t>……</a:t>
                      </a:r>
                      <a:endParaRPr kumimoji="0" lang="en-US" altLang="zh-CN" sz="3200" b="1" i="0" u="none" strike="noStrike" cap="none" normalizeH="0" baseline="0">
                        <a:ln>
                          <a:noFill/>
                        </a:ln>
                        <a:solidFill>
                          <a:srgbClr val="000099"/>
                        </a:solidFill>
                        <a:effectLst/>
                        <a:latin typeface="Times New Roman" pitchFamily="18" charset="0"/>
                        <a:ea typeface="宋体"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3200" b="1" i="0" u="none" strike="noStrike" cap="none" normalizeH="0" baseline="0">
                        <a:ln>
                          <a:noFill/>
                        </a:ln>
                        <a:solidFill>
                          <a:srgbClr val="000099"/>
                        </a:solidFill>
                        <a:effectLst/>
                        <a:latin typeface="Times New Roman" pitchFamily="18" charset="0"/>
                        <a:ea typeface="宋体"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dirty="0">
                          <a:ln>
                            <a:noFill/>
                          </a:ln>
                          <a:solidFill>
                            <a:srgbClr val="000099"/>
                          </a:solidFill>
                          <a:effectLst/>
                          <a:latin typeface="Times New Roman" pitchFamily="18" charset="0"/>
                          <a:ea typeface="宋体" charset="-122"/>
                        </a:rPr>
                        <a:t>n</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26"/>
          <p:cNvSpPr txBox="1">
            <a:spLocks noChangeArrowheads="1"/>
          </p:cNvSpPr>
          <p:nvPr/>
        </p:nvSpPr>
        <p:spPr bwMode="auto">
          <a:xfrm>
            <a:off x="3347864" y="4419085"/>
            <a:ext cx="1944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b="1" dirty="0">
                <a:solidFill>
                  <a:srgbClr val="000099"/>
                </a:solidFill>
                <a:latin typeface="华文中宋" panose="02010600040101010101" pitchFamily="2" charset="-122"/>
                <a:ea typeface="华文中宋" panose="02010600040101010101" pitchFamily="2" charset="-122"/>
              </a:rPr>
              <a:t>有界缓冲区</a:t>
            </a:r>
          </a:p>
        </p:txBody>
      </p:sp>
      <p:grpSp>
        <p:nvGrpSpPr>
          <p:cNvPr id="20" name="Group 27"/>
          <p:cNvGrpSpPr>
            <a:grpSpLocks/>
          </p:cNvGrpSpPr>
          <p:nvPr/>
        </p:nvGrpSpPr>
        <p:grpSpPr bwMode="auto">
          <a:xfrm>
            <a:off x="1564028" y="4405492"/>
            <a:ext cx="287338" cy="1800225"/>
            <a:chOff x="1338" y="3022"/>
            <a:chExt cx="181" cy="726"/>
          </a:xfrm>
        </p:grpSpPr>
        <p:sp>
          <p:nvSpPr>
            <p:cNvPr id="21" name="Line 28"/>
            <p:cNvSpPr>
              <a:spLocks noChangeShapeType="1"/>
            </p:cNvSpPr>
            <p:nvPr/>
          </p:nvSpPr>
          <p:spPr bwMode="auto">
            <a:xfrm>
              <a:off x="1338" y="3022"/>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9"/>
            <p:cNvSpPr>
              <a:spLocks noChangeShapeType="1"/>
            </p:cNvSpPr>
            <p:nvPr/>
          </p:nvSpPr>
          <p:spPr bwMode="auto">
            <a:xfrm>
              <a:off x="1338" y="3158"/>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30"/>
            <p:cNvSpPr>
              <a:spLocks noChangeShapeType="1"/>
            </p:cNvSpPr>
            <p:nvPr/>
          </p:nvSpPr>
          <p:spPr bwMode="auto">
            <a:xfrm>
              <a:off x="1338" y="3748"/>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31"/>
            <p:cNvSpPr>
              <a:spLocks noChangeShapeType="1"/>
            </p:cNvSpPr>
            <p:nvPr/>
          </p:nvSpPr>
          <p:spPr bwMode="auto">
            <a:xfrm>
              <a:off x="1519" y="3022"/>
              <a:ext cx="0" cy="726"/>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Line 32"/>
          <p:cNvSpPr>
            <a:spLocks noChangeShapeType="1"/>
          </p:cNvSpPr>
          <p:nvPr/>
        </p:nvSpPr>
        <p:spPr bwMode="auto">
          <a:xfrm>
            <a:off x="1564028" y="5197655"/>
            <a:ext cx="70371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33"/>
          <p:cNvSpPr txBox="1">
            <a:spLocks noChangeArrowheads="1"/>
          </p:cNvSpPr>
          <p:nvPr/>
        </p:nvSpPr>
        <p:spPr bwMode="auto">
          <a:xfrm>
            <a:off x="1054101" y="4189592"/>
            <a:ext cx="509927"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b="1" dirty="0">
                <a:solidFill>
                  <a:srgbClr val="000099"/>
                </a:solidFill>
                <a:latin typeface="Times New Roman" pitchFamily="18" charset="0"/>
                <a:ea typeface="宋体" pitchFamily="2" charset="-122"/>
              </a:rPr>
              <a:t>P</a:t>
            </a:r>
            <a:r>
              <a:rPr lang="en-US" altLang="zh-CN" b="1" baseline="-18000" dirty="0">
                <a:solidFill>
                  <a:srgbClr val="000099"/>
                </a:solidFill>
                <a:latin typeface="Times New Roman" pitchFamily="18" charset="0"/>
                <a:ea typeface="宋体" pitchFamily="2" charset="-122"/>
              </a:rPr>
              <a:t>1</a:t>
            </a:r>
          </a:p>
          <a:p>
            <a:pPr algn="ctr" eaLnBrk="1" hangingPunct="1">
              <a:spcBef>
                <a:spcPct val="50000"/>
              </a:spcBef>
            </a:pPr>
            <a:r>
              <a:rPr lang="en-US" altLang="zh-CN" b="1" dirty="0">
                <a:solidFill>
                  <a:srgbClr val="000099"/>
                </a:solidFill>
                <a:latin typeface="Times New Roman" pitchFamily="18" charset="0"/>
                <a:ea typeface="宋体" pitchFamily="2" charset="-122"/>
              </a:rPr>
              <a:t>P</a:t>
            </a:r>
            <a:r>
              <a:rPr lang="en-US" altLang="zh-CN" b="1" baseline="-18000" dirty="0">
                <a:solidFill>
                  <a:srgbClr val="000099"/>
                </a:solidFill>
                <a:latin typeface="Times New Roman" pitchFamily="18" charset="0"/>
                <a:ea typeface="宋体" pitchFamily="2" charset="-122"/>
              </a:rPr>
              <a:t>2</a:t>
            </a:r>
          </a:p>
          <a:p>
            <a:pPr algn="ctr" eaLnBrk="1" hangingPunct="1">
              <a:spcBef>
                <a:spcPct val="50000"/>
              </a:spcBef>
            </a:pPr>
            <a:r>
              <a:rPr lang="en-US" altLang="zh-CN" b="1" dirty="0">
                <a:solidFill>
                  <a:srgbClr val="000099"/>
                </a:solidFill>
                <a:latin typeface="Times New Roman" pitchFamily="18" charset="0"/>
                <a:ea typeface="宋体" pitchFamily="2" charset="-122"/>
              </a:rPr>
              <a:t>P</a:t>
            </a:r>
            <a:r>
              <a:rPr lang="en-US" altLang="zh-CN" b="1" baseline="-18000" dirty="0">
                <a:solidFill>
                  <a:srgbClr val="000099"/>
                </a:solidFill>
                <a:latin typeface="Times New Roman" pitchFamily="18" charset="0"/>
                <a:ea typeface="宋体" pitchFamily="2" charset="-122"/>
              </a:rPr>
              <a:t>i    </a:t>
            </a:r>
          </a:p>
          <a:p>
            <a:pPr algn="ctr" eaLnBrk="1" hangingPunct="1">
              <a:spcBef>
                <a:spcPct val="50000"/>
              </a:spcBef>
            </a:pPr>
            <a:endParaRPr lang="en-US" altLang="zh-CN" b="1" baseline="-18000" dirty="0">
              <a:solidFill>
                <a:srgbClr val="000099"/>
              </a:solidFill>
              <a:latin typeface="Times New Roman" pitchFamily="18" charset="0"/>
              <a:ea typeface="宋体" pitchFamily="2" charset="-122"/>
            </a:endParaRPr>
          </a:p>
          <a:p>
            <a:pPr algn="ctr" eaLnBrk="1" hangingPunct="1">
              <a:spcBef>
                <a:spcPct val="50000"/>
              </a:spcBef>
            </a:pPr>
            <a:endParaRPr lang="en-US" altLang="zh-CN" b="1" baseline="-18000" dirty="0">
              <a:solidFill>
                <a:srgbClr val="000099"/>
              </a:solidFill>
              <a:latin typeface="Times New Roman" pitchFamily="18" charset="0"/>
              <a:ea typeface="宋体" pitchFamily="2" charset="-122"/>
            </a:endParaRPr>
          </a:p>
          <a:p>
            <a:pPr algn="ctr" eaLnBrk="1" hangingPunct="1">
              <a:spcBef>
                <a:spcPct val="50000"/>
              </a:spcBef>
            </a:pPr>
            <a:r>
              <a:rPr lang="en-US" altLang="zh-CN" b="1" dirty="0">
                <a:solidFill>
                  <a:srgbClr val="000099"/>
                </a:solidFill>
                <a:latin typeface="Times New Roman" pitchFamily="18" charset="0"/>
                <a:ea typeface="宋体" pitchFamily="2" charset="-122"/>
              </a:rPr>
              <a:t>P</a:t>
            </a:r>
            <a:r>
              <a:rPr lang="en-US" altLang="zh-CN" b="1" baseline="-18000" dirty="0">
                <a:solidFill>
                  <a:srgbClr val="000099"/>
                </a:solidFill>
                <a:latin typeface="Times New Roman" pitchFamily="18" charset="0"/>
                <a:ea typeface="宋体" pitchFamily="2" charset="-122"/>
              </a:rPr>
              <a:t>m</a:t>
            </a:r>
          </a:p>
        </p:txBody>
      </p:sp>
      <p:sp>
        <p:nvSpPr>
          <p:cNvPr id="27" name="Text Box 34"/>
          <p:cNvSpPr txBox="1">
            <a:spLocks noChangeArrowheads="1"/>
          </p:cNvSpPr>
          <p:nvPr/>
        </p:nvSpPr>
        <p:spPr bwMode="auto">
          <a:xfrm>
            <a:off x="1205253" y="5484992"/>
            <a:ext cx="458788"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a:ea typeface="宋体" pitchFamily="2" charset="-122"/>
              </a:rPr>
              <a:t>…</a:t>
            </a:r>
            <a:endParaRPr lang="en-US" altLang="zh-CN">
              <a:latin typeface="Times New Roman" pitchFamily="18" charset="0"/>
              <a:ea typeface="宋体" pitchFamily="2" charset="-122"/>
            </a:endParaRPr>
          </a:p>
        </p:txBody>
      </p:sp>
      <p:grpSp>
        <p:nvGrpSpPr>
          <p:cNvPr id="28" name="Group 35"/>
          <p:cNvGrpSpPr>
            <a:grpSpLocks/>
          </p:cNvGrpSpPr>
          <p:nvPr/>
        </p:nvGrpSpPr>
        <p:grpSpPr bwMode="auto">
          <a:xfrm>
            <a:off x="6984987" y="4403111"/>
            <a:ext cx="287338" cy="1800225"/>
            <a:chOff x="4377" y="2931"/>
            <a:chExt cx="181" cy="953"/>
          </a:xfrm>
        </p:grpSpPr>
        <p:sp>
          <p:nvSpPr>
            <p:cNvPr id="29" name="Line 36"/>
            <p:cNvSpPr>
              <a:spLocks noChangeShapeType="1"/>
            </p:cNvSpPr>
            <p:nvPr/>
          </p:nvSpPr>
          <p:spPr bwMode="auto">
            <a:xfrm>
              <a:off x="4377" y="2931"/>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7"/>
            <p:cNvSpPr>
              <a:spLocks noChangeShapeType="1"/>
            </p:cNvSpPr>
            <p:nvPr/>
          </p:nvSpPr>
          <p:spPr bwMode="auto">
            <a:xfrm>
              <a:off x="4377" y="3158"/>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8"/>
            <p:cNvSpPr>
              <a:spLocks noChangeShapeType="1"/>
            </p:cNvSpPr>
            <p:nvPr/>
          </p:nvSpPr>
          <p:spPr bwMode="auto">
            <a:xfrm>
              <a:off x="4377" y="3884"/>
              <a:ext cx="181"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9"/>
            <p:cNvSpPr>
              <a:spLocks noChangeShapeType="1"/>
            </p:cNvSpPr>
            <p:nvPr/>
          </p:nvSpPr>
          <p:spPr bwMode="auto">
            <a:xfrm>
              <a:off x="4377" y="2931"/>
              <a:ext cx="0" cy="953"/>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Text Box 40"/>
          <p:cNvSpPr txBox="1">
            <a:spLocks noChangeArrowheads="1"/>
          </p:cNvSpPr>
          <p:nvPr/>
        </p:nvSpPr>
        <p:spPr bwMode="auto">
          <a:xfrm>
            <a:off x="7345349" y="4187211"/>
            <a:ext cx="530223"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b="1" dirty="0">
                <a:solidFill>
                  <a:srgbClr val="000099"/>
                </a:solidFill>
                <a:latin typeface="仿宋_GB2312" pitchFamily="49" charset="-122"/>
              </a:rPr>
              <a:t>C</a:t>
            </a:r>
            <a:r>
              <a:rPr lang="en-US" altLang="zh-CN" b="1" baseline="-18000" dirty="0">
                <a:solidFill>
                  <a:srgbClr val="000099"/>
                </a:solidFill>
                <a:latin typeface="仿宋_GB2312" pitchFamily="49" charset="-122"/>
              </a:rPr>
              <a:t>1</a:t>
            </a:r>
          </a:p>
          <a:p>
            <a:pPr algn="ctr" eaLnBrk="1" hangingPunct="1">
              <a:spcBef>
                <a:spcPct val="50000"/>
              </a:spcBef>
            </a:pPr>
            <a:r>
              <a:rPr lang="en-US" altLang="zh-CN" b="1" dirty="0">
                <a:solidFill>
                  <a:srgbClr val="000099"/>
                </a:solidFill>
                <a:latin typeface="仿宋_GB2312" pitchFamily="49" charset="-122"/>
              </a:rPr>
              <a:t>C</a:t>
            </a:r>
            <a:r>
              <a:rPr lang="en-US" altLang="zh-CN" b="1" baseline="-18000" dirty="0">
                <a:solidFill>
                  <a:srgbClr val="000099"/>
                </a:solidFill>
                <a:latin typeface="仿宋_GB2312" pitchFamily="49" charset="-122"/>
              </a:rPr>
              <a:t>2</a:t>
            </a:r>
          </a:p>
          <a:p>
            <a:pPr algn="ctr" eaLnBrk="1" hangingPunct="1">
              <a:spcBef>
                <a:spcPct val="50000"/>
              </a:spcBef>
            </a:pPr>
            <a:r>
              <a:rPr lang="en-US" altLang="zh-CN" b="1" dirty="0" err="1">
                <a:solidFill>
                  <a:srgbClr val="000099"/>
                </a:solidFill>
                <a:latin typeface="仿宋_GB2312" pitchFamily="49" charset="-122"/>
              </a:rPr>
              <a:t>C</a:t>
            </a:r>
            <a:r>
              <a:rPr lang="en-US" altLang="zh-CN" b="1" baseline="-18000" dirty="0" err="1">
                <a:solidFill>
                  <a:srgbClr val="000099"/>
                </a:solidFill>
                <a:latin typeface="仿宋_GB2312" pitchFamily="49" charset="-122"/>
              </a:rPr>
              <a:t>j</a:t>
            </a:r>
            <a:r>
              <a:rPr lang="en-US" altLang="zh-CN" b="1" baseline="-18000" dirty="0">
                <a:solidFill>
                  <a:srgbClr val="000099"/>
                </a:solidFill>
                <a:latin typeface="仿宋_GB2312" pitchFamily="49" charset="-122"/>
              </a:rPr>
              <a:t>    </a:t>
            </a:r>
          </a:p>
          <a:p>
            <a:pPr algn="ctr" eaLnBrk="1" hangingPunct="1">
              <a:spcBef>
                <a:spcPct val="50000"/>
              </a:spcBef>
            </a:pPr>
            <a:endParaRPr lang="en-US" altLang="zh-CN" b="1" baseline="-18000" dirty="0">
              <a:solidFill>
                <a:srgbClr val="000099"/>
              </a:solidFill>
              <a:latin typeface="仿宋_GB2312" pitchFamily="49" charset="-122"/>
            </a:endParaRPr>
          </a:p>
          <a:p>
            <a:pPr algn="ctr" eaLnBrk="1" hangingPunct="1">
              <a:spcBef>
                <a:spcPct val="50000"/>
              </a:spcBef>
            </a:pPr>
            <a:endParaRPr lang="en-US" altLang="zh-CN" b="1" baseline="-18000" dirty="0">
              <a:solidFill>
                <a:srgbClr val="000099"/>
              </a:solidFill>
              <a:latin typeface="仿宋_GB2312" pitchFamily="49" charset="-122"/>
            </a:endParaRPr>
          </a:p>
          <a:p>
            <a:pPr algn="ctr" eaLnBrk="1" hangingPunct="1">
              <a:spcBef>
                <a:spcPct val="50000"/>
              </a:spcBef>
            </a:pPr>
            <a:r>
              <a:rPr lang="en-US" altLang="zh-CN" b="1" dirty="0">
                <a:solidFill>
                  <a:srgbClr val="000099"/>
                </a:solidFill>
                <a:latin typeface="仿宋_GB2312" pitchFamily="49" charset="-122"/>
              </a:rPr>
              <a:t>C</a:t>
            </a:r>
            <a:r>
              <a:rPr lang="en-US" altLang="zh-CN" b="1" baseline="-18000" dirty="0">
                <a:solidFill>
                  <a:srgbClr val="000099"/>
                </a:solidFill>
                <a:latin typeface="仿宋_GB2312" pitchFamily="49" charset="-122"/>
              </a:rPr>
              <a:t>K</a:t>
            </a:r>
          </a:p>
        </p:txBody>
      </p:sp>
      <p:sp>
        <p:nvSpPr>
          <p:cNvPr id="34" name="Line 41"/>
          <p:cNvSpPr>
            <a:spLocks noChangeShapeType="1"/>
          </p:cNvSpPr>
          <p:nvPr/>
        </p:nvSpPr>
        <p:spPr bwMode="auto">
          <a:xfrm flipH="1" flipV="1">
            <a:off x="6984986" y="5264330"/>
            <a:ext cx="360363" cy="2381"/>
          </a:xfrm>
          <a:prstGeom prst="line">
            <a:avLst/>
          </a:prstGeom>
          <a:noFill/>
          <a:ln w="9525">
            <a:solidFill>
              <a:srgbClr val="000099"/>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42"/>
          <p:cNvSpPr txBox="1">
            <a:spLocks noChangeArrowheads="1"/>
          </p:cNvSpPr>
          <p:nvPr/>
        </p:nvSpPr>
        <p:spPr bwMode="auto">
          <a:xfrm>
            <a:off x="7416787" y="5482611"/>
            <a:ext cx="458788"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a:ea typeface="宋体" pitchFamily="2" charset="-122"/>
              </a:rPr>
              <a:t>…</a:t>
            </a:r>
            <a:endParaRPr lang="en-US" altLang="zh-CN">
              <a:latin typeface="Times New Roman" pitchFamily="18" charset="0"/>
              <a:ea typeface="宋体" pitchFamily="2" charset="-122"/>
            </a:endParaRPr>
          </a:p>
        </p:txBody>
      </p:sp>
      <p:cxnSp>
        <p:nvCxnSpPr>
          <p:cNvPr id="6" name="直接箭头连接符 5"/>
          <p:cNvCxnSpPr/>
          <p:nvPr/>
        </p:nvCxnSpPr>
        <p:spPr>
          <a:xfrm>
            <a:off x="6516216" y="5266711"/>
            <a:ext cx="468770"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95C7CB6D-2692-437A-8303-BA130F29F5BB}"/>
              </a:ext>
            </a:extLst>
          </p:cNvPr>
          <p:cNvSpPr>
            <a:spLocks noGrp="1"/>
          </p:cNvSpPr>
          <p:nvPr>
            <p:ph type="sldNum" sz="quarter" idx="12"/>
          </p:nvPr>
        </p:nvSpPr>
        <p:spPr/>
        <p:txBody>
          <a:bodyPr/>
          <a:lstStyle/>
          <a:p>
            <a:fld id="{B10D5614-B734-4280-8F57-1D4947433C97}" type="slidenum">
              <a:rPr lang="en-US" smtClean="0"/>
              <a:t>120</a:t>
            </a:fld>
            <a:endParaRPr lang="en-US" dirty="0"/>
          </a:p>
        </p:txBody>
      </p:sp>
    </p:spTree>
    <p:extLst>
      <p:ext uri="{BB962C8B-B14F-4D97-AF65-F5344CB8AC3E}">
        <p14:creationId xmlns:p14="http://schemas.microsoft.com/office/powerpoint/2010/main" val="3511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85</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48529" y="1759677"/>
            <a:ext cx="8088687" cy="3109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问题分析</a:t>
            </a:r>
          </a:p>
          <a:p>
            <a:pPr lvl="1">
              <a:lnSpc>
                <a:spcPct val="150000"/>
              </a:lnSpc>
              <a:spcBef>
                <a:spcPts val="0"/>
              </a:spcBef>
              <a:buFont typeface="Wingdings" panose="05000000000000000000" pitchFamily="2" charset="2"/>
              <a:buChar char="p"/>
            </a:pPr>
            <a:r>
              <a:rPr lang="zh-CN" altLang="en-US" sz="1800" b="1" dirty="0">
                <a:solidFill>
                  <a:srgbClr val="FF0000"/>
                </a:solidFill>
                <a:latin typeface="华文中宋" panose="02010600040101010101" pitchFamily="2" charset="-122"/>
                <a:ea typeface="华文中宋" panose="02010600040101010101" pitchFamily="2" charset="-122"/>
              </a:rPr>
              <a:t>同步问题</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生产者－消费者问题是一个同步问题，即生产者和消费者之间满足如下条件：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消费者想接收数据时，有界缓冲区中至少有一个单元是满的</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生产者想发送数据时，有界缓冲区中至少有一个单元是空的</a:t>
            </a:r>
          </a:p>
          <a:p>
            <a:pPr lvl="1">
              <a:lnSpc>
                <a:spcPct val="150000"/>
              </a:lnSpc>
              <a:spcBef>
                <a:spcPts val="0"/>
              </a:spcBef>
              <a:buFont typeface="Wingdings" panose="05000000000000000000" pitchFamily="2" charset="2"/>
              <a:buChar char="p"/>
            </a:pPr>
            <a:r>
              <a:rPr lang="zh-CN" altLang="en-US" sz="1800" b="1" dirty="0">
                <a:solidFill>
                  <a:srgbClr val="FF0000"/>
                </a:solidFill>
                <a:latin typeface="华文中宋" panose="02010600040101010101" pitchFamily="2" charset="-122"/>
                <a:ea typeface="华文中宋" panose="02010600040101010101" pitchFamily="2" charset="-122"/>
              </a:rPr>
              <a:t>互斥问题</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由于有界缓冲区是临界资源，因此</a:t>
            </a:r>
            <a:r>
              <a:rPr lang="zh-CN" altLang="en-US" sz="1800" b="1" dirty="0">
                <a:solidFill>
                  <a:srgbClr val="FF0000"/>
                </a:solidFill>
                <a:latin typeface="华文中宋" panose="02010600040101010101" pitchFamily="2" charset="-122"/>
                <a:ea typeface="华文中宋" panose="02010600040101010101" pitchFamily="2" charset="-122"/>
              </a:rPr>
              <a:t>各</a:t>
            </a:r>
            <a:r>
              <a:rPr lang="zh-CN" altLang="en-US" sz="1800" b="1" dirty="0">
                <a:solidFill>
                  <a:srgbClr val="000000"/>
                </a:solidFill>
                <a:latin typeface="华文中宋" panose="02010600040101010101" pitchFamily="2" charset="-122"/>
                <a:ea typeface="华文中宋" panose="02010600040101010101" pitchFamily="2" charset="-122"/>
              </a:rPr>
              <a:t>生产者进程和</a:t>
            </a:r>
            <a:r>
              <a:rPr lang="zh-CN" altLang="en-US" sz="1800" b="1" dirty="0">
                <a:solidFill>
                  <a:srgbClr val="FF0000"/>
                </a:solidFill>
                <a:latin typeface="华文中宋" panose="02010600040101010101" pitchFamily="2" charset="-122"/>
                <a:ea typeface="华文中宋" panose="02010600040101010101" pitchFamily="2" charset="-122"/>
              </a:rPr>
              <a:t>各</a:t>
            </a:r>
            <a:r>
              <a:rPr lang="zh-CN" altLang="en-US" sz="1800" b="1" dirty="0">
                <a:solidFill>
                  <a:srgbClr val="000000"/>
                </a:solidFill>
                <a:latin typeface="华文中宋" panose="02010600040101010101" pitchFamily="2" charset="-122"/>
                <a:ea typeface="华文中宋" panose="02010600040101010101" pitchFamily="2" charset="-122"/>
              </a:rPr>
              <a:t>消费者进程之间必须互斥执行</a:t>
            </a:r>
          </a:p>
        </p:txBody>
      </p:sp>
      <p:sp>
        <p:nvSpPr>
          <p:cNvPr id="2" name="灯片编号占位符 1">
            <a:extLst>
              <a:ext uri="{FF2B5EF4-FFF2-40B4-BE49-F238E27FC236}">
                <a16:creationId xmlns:a16="http://schemas.microsoft.com/office/drawing/2014/main" id="{362F2130-C69D-431B-BDCF-B27F536F02BA}"/>
              </a:ext>
            </a:extLst>
          </p:cNvPr>
          <p:cNvSpPr>
            <a:spLocks noGrp="1"/>
          </p:cNvSpPr>
          <p:nvPr>
            <p:ph type="sldNum" sz="quarter" idx="12"/>
          </p:nvPr>
        </p:nvSpPr>
        <p:spPr/>
        <p:txBody>
          <a:bodyPr/>
          <a:lstStyle/>
          <a:p>
            <a:fld id="{B10D5614-B734-4280-8F57-1D4947433C97}" type="slidenum">
              <a:rPr lang="en-US" smtClean="0"/>
              <a:t>121</a:t>
            </a:fld>
            <a:endParaRPr lang="en-US" dirty="0"/>
          </a:p>
        </p:txBody>
      </p:sp>
    </p:spTree>
    <p:extLst>
      <p:ext uri="{BB962C8B-B14F-4D97-AF65-F5344CB8AC3E}">
        <p14:creationId xmlns:p14="http://schemas.microsoft.com/office/powerpoint/2010/main" val="16250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86</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83567" y="1759677"/>
            <a:ext cx="7761591"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信号量设置</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设信号量</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en-US" b="1" dirty="0">
                <a:solidFill>
                  <a:srgbClr val="000000"/>
                </a:solidFill>
                <a:latin typeface="华文中宋" panose="02010600040101010101" pitchFamily="2" charset="-122"/>
                <a:ea typeface="华文中宋" panose="02010600040101010101" pitchFamily="2" charset="-122"/>
              </a:rPr>
              <a:t>为生产者进程和消费者进程公用信号量</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设信号量</a:t>
            </a:r>
            <a:r>
              <a:rPr lang="en-US" altLang="zh-CN" b="1" dirty="0">
                <a:solidFill>
                  <a:srgbClr val="000000"/>
                </a:solidFill>
                <a:latin typeface="华文中宋" panose="02010600040101010101" pitchFamily="2" charset="-122"/>
                <a:ea typeface="华文中宋" panose="02010600040101010101" pitchFamily="2" charset="-122"/>
              </a:rPr>
              <a:t>avail</a:t>
            </a:r>
            <a:r>
              <a:rPr lang="zh-CN" altLang="en-US" b="1" dirty="0">
                <a:solidFill>
                  <a:srgbClr val="000000"/>
                </a:solidFill>
                <a:latin typeface="华文中宋" panose="02010600040101010101" pitchFamily="2" charset="-122"/>
                <a:ea typeface="华文中宋" panose="02010600040101010101" pitchFamily="2" charset="-122"/>
              </a:rPr>
              <a:t>为生产者进程的私有信号量</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信号量</a:t>
            </a:r>
            <a:r>
              <a:rPr lang="en-US" altLang="zh-CN" b="1" dirty="0">
                <a:solidFill>
                  <a:srgbClr val="000000"/>
                </a:solidFill>
                <a:latin typeface="华文中宋" panose="02010600040101010101" pitchFamily="2" charset="-122"/>
                <a:ea typeface="华文中宋" panose="02010600040101010101" pitchFamily="2" charset="-122"/>
              </a:rPr>
              <a:t>full</a:t>
            </a:r>
            <a:r>
              <a:rPr lang="zh-CN" altLang="en-US" b="1" dirty="0">
                <a:solidFill>
                  <a:srgbClr val="000000"/>
                </a:solidFill>
                <a:latin typeface="华文中宋" panose="02010600040101010101" pitchFamily="2" charset="-122"/>
                <a:ea typeface="华文中宋" panose="02010600040101010101" pitchFamily="2" charset="-122"/>
              </a:rPr>
              <a:t>为消费者进程的私有信号量</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初始化</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信号量</a:t>
            </a:r>
            <a:r>
              <a:rPr lang="en-US" altLang="zh-CN" b="1" dirty="0">
                <a:solidFill>
                  <a:srgbClr val="000000"/>
                </a:solidFill>
                <a:latin typeface="华文中宋" panose="02010600040101010101" pitchFamily="2" charset="-122"/>
                <a:ea typeface="华文中宋" panose="02010600040101010101" pitchFamily="2" charset="-122"/>
              </a:rPr>
              <a:t>avail</a:t>
            </a:r>
            <a:r>
              <a:rPr lang="zh-CN" altLang="en-US" b="1" dirty="0">
                <a:solidFill>
                  <a:srgbClr val="000000"/>
                </a:solidFill>
                <a:latin typeface="华文中宋" panose="02010600040101010101" pitchFamily="2" charset="-122"/>
                <a:ea typeface="华文中宋" panose="02010600040101010101" pitchFamily="2" charset="-122"/>
              </a:rPr>
              <a:t>表示有界缓冲区中的空单元数</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初值为</a:t>
            </a:r>
            <a:r>
              <a:rPr lang="en-US" altLang="zh-CN" b="1" dirty="0">
                <a:solidFill>
                  <a:srgbClr val="000000"/>
                </a:solidFill>
                <a:latin typeface="华文中宋" panose="02010600040101010101" pitchFamily="2" charset="-122"/>
                <a:ea typeface="华文中宋" panose="02010600040101010101" pitchFamily="2" charset="-122"/>
              </a:rPr>
              <a:t>n</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信号量</a:t>
            </a:r>
            <a:r>
              <a:rPr lang="en-US" altLang="zh-CN" b="1" dirty="0">
                <a:solidFill>
                  <a:srgbClr val="000000"/>
                </a:solidFill>
                <a:latin typeface="华文中宋" panose="02010600040101010101" pitchFamily="2" charset="-122"/>
                <a:ea typeface="华文中宋" panose="02010600040101010101" pitchFamily="2" charset="-122"/>
              </a:rPr>
              <a:t>full</a:t>
            </a:r>
            <a:r>
              <a:rPr lang="zh-CN" altLang="en-US" b="1" dirty="0">
                <a:solidFill>
                  <a:srgbClr val="000000"/>
                </a:solidFill>
                <a:latin typeface="华文中宋" panose="02010600040101010101" pitchFamily="2" charset="-122"/>
                <a:ea typeface="华文中宋" panose="02010600040101010101" pitchFamily="2" charset="-122"/>
              </a:rPr>
              <a:t>表示有界缓冲区中非空单元数，初值为</a:t>
            </a:r>
            <a:r>
              <a:rPr lang="en-US" altLang="zh-CN" b="1" dirty="0">
                <a:solidFill>
                  <a:srgbClr val="000000"/>
                </a:solidFill>
                <a:latin typeface="华文中宋" panose="02010600040101010101" pitchFamily="2" charset="-122"/>
                <a:ea typeface="华文中宋" panose="02010600040101010101" pitchFamily="2" charset="-122"/>
              </a:rPr>
              <a:t>0</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信号量</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en-US" b="1" dirty="0">
                <a:solidFill>
                  <a:srgbClr val="000000"/>
                </a:solidFill>
                <a:latin typeface="华文中宋" panose="02010600040101010101" pitchFamily="2" charset="-122"/>
                <a:ea typeface="华文中宋" panose="02010600040101010101" pitchFamily="2" charset="-122"/>
              </a:rPr>
              <a:t>表示可用有界缓冲区的个数</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初值为</a:t>
            </a:r>
            <a:r>
              <a:rPr lang="en-US" altLang="zh-CN" b="1" dirty="0">
                <a:solidFill>
                  <a:srgbClr val="000000"/>
                </a:solidFill>
                <a:latin typeface="华文中宋" panose="02010600040101010101" pitchFamily="2" charset="-122"/>
                <a:ea typeface="华文中宋" panose="02010600040101010101" pitchFamily="2" charset="-122"/>
              </a:rPr>
              <a:t>1</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F36F3F03-337D-46CF-A33F-EA2FC639515C}"/>
              </a:ext>
            </a:extLst>
          </p:cNvPr>
          <p:cNvSpPr>
            <a:spLocks noGrp="1"/>
          </p:cNvSpPr>
          <p:nvPr>
            <p:ph type="sldNum" sz="quarter" idx="12"/>
          </p:nvPr>
        </p:nvSpPr>
        <p:spPr/>
        <p:txBody>
          <a:bodyPr/>
          <a:lstStyle/>
          <a:p>
            <a:fld id="{B10D5614-B734-4280-8F57-1D4947433C97}" type="slidenum">
              <a:rPr lang="en-US" smtClean="0"/>
              <a:t>122</a:t>
            </a:fld>
            <a:endParaRPr lang="en-US" dirty="0"/>
          </a:p>
        </p:txBody>
      </p:sp>
    </p:spTree>
    <p:extLst>
      <p:ext uri="{BB962C8B-B14F-4D97-AF65-F5344CB8AC3E}">
        <p14:creationId xmlns:p14="http://schemas.microsoft.com/office/powerpoint/2010/main" val="36223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159" y="1895473"/>
            <a:ext cx="3726000" cy="41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87</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30263" y="1826044"/>
            <a:ext cx="3724275" cy="4333875"/>
          </a:xfrm>
          <a:prstGeom prst="rect">
            <a:avLst/>
          </a:prstGeom>
          <a:noFill/>
        </p:spPr>
      </p:pic>
      <p:sp>
        <p:nvSpPr>
          <p:cNvPr id="13" name="Line 7"/>
          <p:cNvSpPr>
            <a:spLocks noChangeShapeType="1"/>
          </p:cNvSpPr>
          <p:nvPr/>
        </p:nvSpPr>
        <p:spPr bwMode="auto">
          <a:xfrm flipH="1" flipV="1">
            <a:off x="2959863" y="3165101"/>
            <a:ext cx="2736850" cy="156004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8"/>
          <p:cNvSpPr>
            <a:spLocks noChangeShapeType="1"/>
          </p:cNvSpPr>
          <p:nvPr/>
        </p:nvSpPr>
        <p:spPr bwMode="auto">
          <a:xfrm flipV="1">
            <a:off x="2888425" y="3165101"/>
            <a:ext cx="2808288" cy="1560043"/>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双括号 4"/>
          <p:cNvSpPr/>
          <p:nvPr/>
        </p:nvSpPr>
        <p:spPr>
          <a:xfrm>
            <a:off x="5580112" y="3501008"/>
            <a:ext cx="1440160" cy="201622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双括号 15"/>
          <p:cNvSpPr/>
          <p:nvPr/>
        </p:nvSpPr>
        <p:spPr>
          <a:xfrm>
            <a:off x="1619672" y="3429000"/>
            <a:ext cx="1512168" cy="216024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DB04C30-BECD-43DC-8D33-5D42EF4F2EAB}"/>
              </a:ext>
            </a:extLst>
          </p:cNvPr>
          <p:cNvSpPr/>
          <p:nvPr/>
        </p:nvSpPr>
        <p:spPr>
          <a:xfrm>
            <a:off x="4932039" y="283513"/>
            <a:ext cx="3427487" cy="898083"/>
          </a:xfrm>
          <a:prstGeom prst="wedgeRoundRectCallout">
            <a:avLst>
              <a:gd name="adj1" fmla="val -86069"/>
              <a:gd name="adj2" fmla="val 169385"/>
              <a:gd name="adj3" fmla="val 16667"/>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717A7"/>
                </a:solidFill>
                <a:latin typeface="华文中宋" panose="02010600040101010101" pitchFamily="2" charset="-122"/>
                <a:ea typeface="华文中宋" panose="02010600040101010101" pitchFamily="2" charset="-122"/>
              </a:rPr>
              <a:t>与之前仅有两个进程的例子不同，多个读写进程需要互斥访问缓冲区，</a:t>
            </a:r>
            <a:r>
              <a:rPr lang="zh-CN" altLang="en-US" sz="1600" dirty="0">
                <a:solidFill>
                  <a:srgbClr val="FF0000"/>
                </a:solidFill>
                <a:latin typeface="华文中宋" panose="02010600040101010101" pitchFamily="2" charset="-122"/>
                <a:ea typeface="华文中宋" panose="02010600040101010101" pitchFamily="2" charset="-122"/>
              </a:rPr>
              <a:t>操作时锁住整个缓冲区</a:t>
            </a:r>
            <a:r>
              <a:rPr lang="en-US" altLang="zh-CN" sz="1600" dirty="0">
                <a:solidFill>
                  <a:srgbClr val="1717A7"/>
                </a:solidFill>
                <a:latin typeface="华文中宋" panose="02010600040101010101" pitchFamily="2" charset="-122"/>
                <a:ea typeface="华文中宋" panose="02010600040101010101" pitchFamily="2" charset="-122"/>
              </a:rPr>
              <a:t>……</a:t>
            </a:r>
            <a:endParaRPr lang="zh-CN" altLang="en-US" sz="1600" dirty="0">
              <a:solidFill>
                <a:srgbClr val="1717A7"/>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BF25749A-C7F9-4A66-805E-B314574F5850}"/>
              </a:ext>
            </a:extLst>
          </p:cNvPr>
          <p:cNvSpPr>
            <a:spLocks noGrp="1"/>
          </p:cNvSpPr>
          <p:nvPr>
            <p:ph type="sldNum" sz="quarter" idx="12"/>
          </p:nvPr>
        </p:nvSpPr>
        <p:spPr/>
        <p:txBody>
          <a:bodyPr/>
          <a:lstStyle/>
          <a:p>
            <a:fld id="{B10D5614-B734-4280-8F57-1D4947433C97}" type="slidenum">
              <a:rPr lang="en-US" smtClean="0"/>
              <a:t>123</a:t>
            </a:fld>
            <a:endParaRPr lang="en-US" dirty="0"/>
          </a:p>
        </p:txBody>
      </p:sp>
    </p:spTree>
    <p:extLst>
      <p:ext uri="{BB962C8B-B14F-4D97-AF65-F5344CB8AC3E}">
        <p14:creationId xmlns:p14="http://schemas.microsoft.com/office/powerpoint/2010/main" val="389716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操作实现进程同步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841050" y="2560639"/>
            <a:ext cx="3575050" cy="4198265"/>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deposit(data)</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begin</a:t>
            </a: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a:t>
            </a:r>
            <a:r>
              <a:rPr lang="en-US" altLang="zh-CN" sz="1800" b="1" dirty="0">
                <a:solidFill>
                  <a:srgbClr val="0000CC"/>
                </a:solidFill>
                <a:latin typeface="华文中宋" panose="02010600040101010101" pitchFamily="2" charset="-122"/>
                <a:ea typeface="华文中宋" panose="02010600040101010101" pitchFamily="2" charset="-122"/>
              </a:rPr>
              <a:t>P(avail)</a:t>
            </a:r>
            <a:r>
              <a:rPr lang="zh-CN" altLang="en-US"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选择一个空的缓冲区</a:t>
            </a:r>
            <a:r>
              <a:rPr lang="en-US" altLang="zh-CN" sz="1800" b="1" dirty="0" err="1">
                <a:solidFill>
                  <a:srgbClr val="0000CC"/>
                </a:solidFill>
                <a:latin typeface="华文中宋" panose="02010600040101010101" pitchFamily="2" charset="-122"/>
                <a:ea typeface="华文中宋" panose="02010600040101010101" pitchFamily="2" charset="-122"/>
              </a:rPr>
              <a:t>i</a:t>
            </a:r>
            <a:endParaRPr lang="zh-CN" altLang="en-US" sz="1800" b="1"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a:t>
            </a:r>
            <a:r>
              <a:rPr lang="en-US" altLang="zh-CN" sz="1800" b="1" dirty="0">
                <a:solidFill>
                  <a:srgbClr val="0000CC"/>
                </a:solidFill>
                <a:latin typeface="华文中宋" panose="02010600040101010101" pitchFamily="2" charset="-122"/>
                <a:ea typeface="华文中宋" panose="02010600040101010101" pitchFamily="2" charset="-122"/>
              </a:rPr>
              <a:t>P(mutex[</a:t>
            </a:r>
            <a:r>
              <a:rPr lang="en-US" altLang="zh-CN" sz="1800" b="1" dirty="0" err="1">
                <a:solidFill>
                  <a:srgbClr val="0000CC"/>
                </a:solidFill>
                <a:latin typeface="华文中宋" panose="02010600040101010101" pitchFamily="2" charset="-122"/>
                <a:ea typeface="华文中宋" panose="02010600040101010101" pitchFamily="2" charset="-122"/>
              </a:rPr>
              <a:t>i</a:t>
            </a:r>
            <a:r>
              <a:rPr lang="en-US" altLang="zh-CN"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zh-CN" altLang="en-US" sz="1800" b="1" dirty="0">
                <a:solidFill>
                  <a:srgbClr val="0000CC"/>
                </a:solidFill>
                <a:latin typeface="华文中宋" panose="02010600040101010101" pitchFamily="2" charset="-122"/>
                <a:ea typeface="华文中宋" panose="02010600040101010101" pitchFamily="2" charset="-122"/>
              </a:rPr>
              <a:t>        送数据进入缓冲区</a:t>
            </a:r>
            <a:r>
              <a:rPr lang="en-US" altLang="zh-CN" sz="1800" b="1" dirty="0" err="1">
                <a:solidFill>
                  <a:srgbClr val="0000CC"/>
                </a:solidFill>
                <a:latin typeface="华文中宋" panose="02010600040101010101" pitchFamily="2" charset="-122"/>
                <a:ea typeface="华文中宋" panose="02010600040101010101" pitchFamily="2" charset="-122"/>
              </a:rPr>
              <a:t>i</a:t>
            </a:r>
            <a:endParaRPr lang="en-US" altLang="zh-CN" sz="1800" b="1"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V(full)</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V(mutex[</a:t>
            </a:r>
            <a:r>
              <a:rPr lang="en-US" altLang="zh-CN" sz="1800" b="1" dirty="0" err="1">
                <a:solidFill>
                  <a:srgbClr val="0000CC"/>
                </a:solidFill>
                <a:latin typeface="华文中宋" panose="02010600040101010101" pitchFamily="2" charset="-122"/>
                <a:ea typeface="华文中宋" panose="02010600040101010101" pitchFamily="2" charset="-122"/>
              </a:rPr>
              <a:t>i</a:t>
            </a:r>
            <a:r>
              <a:rPr lang="en-US" altLang="zh-CN" sz="1800" b="1"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    end</a:t>
            </a:r>
            <a:endParaRPr lang="zh-CN" altLang="en-US" sz="1800" b="1"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Font typeface="Wingdings" pitchFamily="2" charset="2"/>
              <a:buNone/>
            </a:pPr>
            <a:r>
              <a:rPr lang="en-US" altLang="zh-CN" sz="1800" b="1" dirty="0">
                <a:solidFill>
                  <a:srgbClr val="0000CC"/>
                </a:solidFill>
                <a:latin typeface="华文中宋" panose="02010600040101010101" pitchFamily="2" charset="-122"/>
                <a:ea typeface="华文中宋" panose="02010600040101010101" pitchFamily="2" charset="-122"/>
              </a:rPr>
              <a:t>}</a:t>
            </a:r>
            <a:endParaRPr lang="zh-CN" altLang="en-US" sz="1800" b="1" dirty="0">
              <a:solidFill>
                <a:srgbClr val="0000CC"/>
              </a:solidFill>
              <a:latin typeface="华文中宋" panose="02010600040101010101" pitchFamily="2" charset="-122"/>
              <a:ea typeface="华文中宋" panose="02010600040101010101" pitchFamily="2" charset="-122"/>
            </a:endParaRPr>
          </a:p>
        </p:txBody>
      </p:sp>
      <p:sp>
        <p:nvSpPr>
          <p:cNvPr id="14" name="Rectangle 4"/>
          <p:cNvSpPr>
            <a:spLocks noChangeArrowheads="1"/>
          </p:cNvSpPr>
          <p:nvPr/>
        </p:nvSpPr>
        <p:spPr bwMode="auto">
          <a:xfrm>
            <a:off x="4969787" y="2560639"/>
            <a:ext cx="3574800" cy="4198265"/>
          </a:xfrm>
          <a:prstGeom prst="rect">
            <a:avLst/>
          </a:prstGeom>
          <a:solidFill>
            <a:srgbClr val="CCECFF"/>
          </a:solidFill>
          <a:ln w="9525">
            <a:solidFill>
              <a:schemeClr val="accent6">
                <a:lumMod val="75000"/>
              </a:schemeClr>
            </a:solidFill>
            <a:miter lim="800000"/>
            <a:headEnd/>
            <a:tailEnd/>
          </a:ln>
          <a:effectLst/>
        </p:spPr>
        <p:txBody>
          <a:bodyPr>
            <a:spAutoFit/>
          </a:bodyPr>
          <a:lstStyle>
            <a:lvl1pPr marL="342900" indent="-342900" eaLnBrk="0" hangingPunct="0">
              <a:spcBef>
                <a:spcPct val="20000"/>
              </a:spcBef>
              <a:buClr>
                <a:schemeClr val="hlink"/>
              </a:buClr>
              <a:buFont typeface="Wingdings" pitchFamily="2" charset="2"/>
              <a:buChar char="v"/>
              <a:defRPr sz="3600" b="1">
                <a:solidFill>
                  <a:srgbClr val="000099"/>
                </a:solidFill>
                <a:latin typeface="Times New Roman" pitchFamily="18" charset="0"/>
                <a:ea typeface="仿宋_GB2312" pitchFamily="49" charset="-122"/>
              </a:defRPr>
            </a:lvl1pPr>
            <a:lvl2pPr marL="742950" indent="-285750" eaLnBrk="0" hangingPunct="0">
              <a:spcBef>
                <a:spcPct val="20000"/>
              </a:spcBef>
              <a:buClr>
                <a:schemeClr val="accent1"/>
              </a:buClr>
              <a:buFont typeface="Wingdings" pitchFamily="2" charset="2"/>
              <a:buChar char="§"/>
              <a:defRPr sz="3200" b="1">
                <a:solidFill>
                  <a:srgbClr val="800000"/>
                </a:solidFill>
                <a:latin typeface="Arial" charset="0"/>
                <a:ea typeface="仿宋_GB2312" pitchFamily="49" charset="-122"/>
              </a:defRPr>
            </a:lvl2pPr>
            <a:lvl3pPr marL="1143000" indent="-228600" eaLnBrk="0" hangingPunct="0">
              <a:spcBef>
                <a:spcPct val="20000"/>
              </a:spcBef>
              <a:buClr>
                <a:schemeClr val="tx1"/>
              </a:buClr>
              <a:buChar char="•"/>
              <a:defRPr sz="2800" b="1">
                <a:solidFill>
                  <a:schemeClr val="tx1"/>
                </a:solidFill>
                <a:latin typeface="Arial" charset="0"/>
                <a:ea typeface="仿宋_GB2312" pitchFamily="49" charset="-122"/>
              </a:defRPr>
            </a:lvl3pPr>
            <a:lvl4pPr marL="1600200" indent="-228600" eaLnBrk="0" hangingPunct="0">
              <a:spcBef>
                <a:spcPct val="20000"/>
              </a:spcBef>
              <a:buChar char="–"/>
              <a:defRPr sz="2400" b="1">
                <a:solidFill>
                  <a:schemeClr val="tx1"/>
                </a:solidFill>
                <a:latin typeface="Arial" charset="0"/>
                <a:ea typeface="仿宋_GB2312" pitchFamily="49" charset="-122"/>
              </a:defRPr>
            </a:lvl4pPr>
            <a:lvl5pPr marL="2057400" indent="-228600" eaLnBrk="0" hangingPunct="0">
              <a:spcBef>
                <a:spcPct val="20000"/>
              </a:spcBef>
              <a:buChar char="»"/>
              <a:defRPr sz="2000" b="1">
                <a:solidFill>
                  <a:schemeClr val="tx1"/>
                </a:solidFill>
                <a:latin typeface="Arial" charset="0"/>
                <a:ea typeface="仿宋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仿宋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仿宋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仿宋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仿宋_GB2312" pitchFamily="49" charset="-122"/>
              </a:defRPr>
            </a:lvl9pPr>
          </a:lstStyle>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remove(data)</a:t>
            </a:r>
          </a:p>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    begin</a:t>
            </a:r>
          </a:p>
          <a:p>
            <a:pPr marL="0" algn="just">
              <a:lnSpc>
                <a:spcPct val="150000"/>
              </a:lnSpc>
              <a:spcBef>
                <a:spcPts val="0"/>
              </a:spcBef>
              <a:buNone/>
            </a:pPr>
            <a:r>
              <a:rPr lang="zh-CN" altLang="en-US" sz="1800" dirty="0">
                <a:solidFill>
                  <a:srgbClr val="0000CC"/>
                </a:solidFill>
                <a:latin typeface="华文中宋" panose="02010600040101010101" pitchFamily="2" charset="-122"/>
                <a:ea typeface="华文中宋" panose="02010600040101010101" pitchFamily="2" charset="-122"/>
              </a:rPr>
              <a:t>        </a:t>
            </a:r>
            <a:r>
              <a:rPr lang="en-US" altLang="zh-CN" sz="1800" dirty="0">
                <a:solidFill>
                  <a:srgbClr val="0000CC"/>
                </a:solidFill>
                <a:latin typeface="华文中宋" panose="02010600040101010101" pitchFamily="2" charset="-122"/>
                <a:ea typeface="华文中宋" panose="02010600040101010101" pitchFamily="2" charset="-122"/>
              </a:rPr>
              <a:t>P(full)</a:t>
            </a:r>
            <a:r>
              <a:rPr lang="zh-CN" altLang="en-US" sz="1800"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None/>
            </a:pPr>
            <a:r>
              <a:rPr lang="zh-CN" altLang="en-US" sz="1800" dirty="0">
                <a:solidFill>
                  <a:srgbClr val="0000CC"/>
                </a:solidFill>
                <a:latin typeface="华文中宋" panose="02010600040101010101" pitchFamily="2" charset="-122"/>
                <a:ea typeface="华文中宋" panose="02010600040101010101" pitchFamily="2" charset="-122"/>
              </a:rPr>
              <a:t>        选择一个满的缓冲区</a:t>
            </a:r>
            <a:r>
              <a:rPr lang="en-US" altLang="zh-CN" sz="1800" dirty="0" err="1">
                <a:solidFill>
                  <a:srgbClr val="0000CC"/>
                </a:solidFill>
                <a:latin typeface="华文中宋" panose="02010600040101010101" pitchFamily="2" charset="-122"/>
                <a:ea typeface="华文中宋" panose="02010600040101010101" pitchFamily="2" charset="-122"/>
              </a:rPr>
              <a:t>i</a:t>
            </a:r>
            <a:endParaRPr lang="zh-CN" altLang="en-US" sz="1800"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None/>
            </a:pPr>
            <a:r>
              <a:rPr lang="zh-CN" altLang="en-US" sz="1800" dirty="0">
                <a:solidFill>
                  <a:srgbClr val="0000CC"/>
                </a:solidFill>
                <a:latin typeface="华文中宋" panose="02010600040101010101" pitchFamily="2" charset="-122"/>
                <a:ea typeface="华文中宋" panose="02010600040101010101" pitchFamily="2" charset="-122"/>
              </a:rPr>
              <a:t>        </a:t>
            </a:r>
            <a:r>
              <a:rPr lang="en-US" altLang="zh-CN" sz="1800" dirty="0">
                <a:solidFill>
                  <a:srgbClr val="0000CC"/>
                </a:solidFill>
                <a:latin typeface="华文中宋" panose="02010600040101010101" pitchFamily="2" charset="-122"/>
                <a:ea typeface="华文中宋" panose="02010600040101010101" pitchFamily="2" charset="-122"/>
              </a:rPr>
              <a:t>P(mutex[</a:t>
            </a:r>
            <a:r>
              <a:rPr lang="en-US" altLang="zh-CN" sz="1800" dirty="0" err="1">
                <a:solidFill>
                  <a:srgbClr val="0000CC"/>
                </a:solidFill>
                <a:latin typeface="华文中宋" panose="02010600040101010101" pitchFamily="2" charset="-122"/>
                <a:ea typeface="华文中宋" panose="02010600040101010101" pitchFamily="2" charset="-122"/>
              </a:rPr>
              <a:t>i</a:t>
            </a:r>
            <a:r>
              <a:rPr lang="en-US" altLang="zh-CN" sz="1800"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None/>
            </a:pPr>
            <a:r>
              <a:rPr lang="zh-CN" altLang="en-US" sz="1800" dirty="0">
                <a:solidFill>
                  <a:srgbClr val="0000CC"/>
                </a:solidFill>
                <a:latin typeface="华文中宋" panose="02010600040101010101" pitchFamily="2" charset="-122"/>
                <a:ea typeface="华文中宋" panose="02010600040101010101" pitchFamily="2" charset="-122"/>
              </a:rPr>
              <a:t>        取缓冲区</a:t>
            </a:r>
            <a:r>
              <a:rPr lang="en-US" altLang="zh-CN" sz="1800" dirty="0" err="1">
                <a:solidFill>
                  <a:srgbClr val="0000CC"/>
                </a:solidFill>
                <a:latin typeface="华文中宋" panose="02010600040101010101" pitchFamily="2" charset="-122"/>
                <a:ea typeface="华文中宋" panose="02010600040101010101" pitchFamily="2" charset="-122"/>
              </a:rPr>
              <a:t>i</a:t>
            </a:r>
            <a:r>
              <a:rPr lang="zh-CN" altLang="en-US" sz="1800" dirty="0">
                <a:solidFill>
                  <a:srgbClr val="0000CC"/>
                </a:solidFill>
                <a:latin typeface="华文中宋" panose="02010600040101010101" pitchFamily="2" charset="-122"/>
                <a:ea typeface="华文中宋" panose="02010600040101010101" pitchFamily="2" charset="-122"/>
              </a:rPr>
              <a:t>中的数据</a:t>
            </a:r>
            <a:endParaRPr lang="en-US" altLang="zh-CN" sz="1800"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        V(avail)</a:t>
            </a:r>
          </a:p>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        V(mutex[</a:t>
            </a:r>
            <a:r>
              <a:rPr lang="en-US" altLang="zh-CN" sz="1800" dirty="0" err="1">
                <a:solidFill>
                  <a:srgbClr val="0000CC"/>
                </a:solidFill>
                <a:latin typeface="华文中宋" panose="02010600040101010101" pitchFamily="2" charset="-122"/>
                <a:ea typeface="华文中宋" panose="02010600040101010101" pitchFamily="2" charset="-122"/>
              </a:rPr>
              <a:t>i</a:t>
            </a:r>
            <a:r>
              <a:rPr lang="en-US" altLang="zh-CN" sz="1800" dirty="0">
                <a:solidFill>
                  <a:srgbClr val="0000CC"/>
                </a:solidFill>
                <a:latin typeface="华文中宋" panose="02010600040101010101" pitchFamily="2" charset="-122"/>
                <a:ea typeface="华文中宋" panose="02010600040101010101" pitchFamily="2" charset="-122"/>
              </a:rPr>
              <a:t>])</a:t>
            </a:r>
          </a:p>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    end</a:t>
            </a:r>
            <a:endParaRPr lang="zh-CN" altLang="en-US" sz="1800" dirty="0">
              <a:solidFill>
                <a:srgbClr val="0000CC"/>
              </a:solidFill>
              <a:latin typeface="华文中宋" panose="02010600040101010101" pitchFamily="2" charset="-122"/>
              <a:ea typeface="华文中宋" panose="02010600040101010101" pitchFamily="2" charset="-122"/>
            </a:endParaRPr>
          </a:p>
          <a:p>
            <a:pPr marL="0" algn="just">
              <a:lnSpc>
                <a:spcPct val="150000"/>
              </a:lnSpc>
              <a:spcBef>
                <a:spcPts val="0"/>
              </a:spcBef>
              <a:buNone/>
            </a:pPr>
            <a:r>
              <a:rPr lang="en-US" altLang="zh-CN" sz="1800" dirty="0">
                <a:solidFill>
                  <a:srgbClr val="0000CC"/>
                </a:solidFill>
                <a:latin typeface="华文中宋" panose="02010600040101010101" pitchFamily="2" charset="-122"/>
                <a:ea typeface="华文中宋" panose="02010600040101010101" pitchFamily="2" charset="-122"/>
              </a:rPr>
              <a:t>}</a:t>
            </a:r>
            <a:endParaRPr lang="en-US" altLang="zh-CN" sz="1800" dirty="0">
              <a:solidFill>
                <a:srgbClr val="800000"/>
              </a:solidFill>
              <a:latin typeface="华文中宋" panose="02010600040101010101" pitchFamily="2" charset="-122"/>
              <a:ea typeface="华文中宋" panose="02010600040101010101" pitchFamily="2" charset="-122"/>
            </a:endParaRPr>
          </a:p>
        </p:txBody>
      </p:sp>
      <p:sp>
        <p:nvSpPr>
          <p:cNvPr id="15" name="Line 5"/>
          <p:cNvSpPr>
            <a:spLocks noChangeShapeType="1"/>
          </p:cNvSpPr>
          <p:nvPr/>
        </p:nvSpPr>
        <p:spPr bwMode="auto">
          <a:xfrm flipV="1">
            <a:off x="2483768" y="3639373"/>
            <a:ext cx="3024336" cy="172819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6"/>
          <p:cNvSpPr>
            <a:spLocks noChangeShapeType="1"/>
          </p:cNvSpPr>
          <p:nvPr/>
        </p:nvSpPr>
        <p:spPr bwMode="auto">
          <a:xfrm flipH="1" flipV="1">
            <a:off x="2483768" y="3722388"/>
            <a:ext cx="3096344" cy="1562163"/>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文本框 16">
            <a:extLst>
              <a:ext uri="{FF2B5EF4-FFF2-40B4-BE49-F238E27FC236}">
                <a16:creationId xmlns:a16="http://schemas.microsoft.com/office/drawing/2014/main" id="{04F336BA-F7D2-4315-A88B-1D8B37F0CFF9}"/>
              </a:ext>
            </a:extLst>
          </p:cNvPr>
          <p:cNvSpPr txBox="1"/>
          <p:nvPr/>
        </p:nvSpPr>
        <p:spPr>
          <a:xfrm>
            <a:off x="698841" y="1573449"/>
            <a:ext cx="7896630" cy="879087"/>
          </a:xfrm>
          <a:prstGeom prst="rect">
            <a:avLst/>
          </a:prstGeom>
          <a:noFill/>
        </p:spPr>
        <p:txBody>
          <a:bodyPr wrap="square">
            <a:spAutoFit/>
          </a:bodyPr>
          <a:lstStyle/>
          <a:p>
            <a:pPr>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      更进一步，</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为提高并发能力，允许生产者、消费者可同时操作缓冲区不同单元，需要设立</a:t>
            </a:r>
            <a:r>
              <a:rPr lang="en-US" altLang="zh-CN" sz="1800" b="1" dirty="0" err="1">
                <a:solidFill>
                  <a:schemeClr val="bg2">
                    <a:lumMod val="10000"/>
                  </a:schemeClr>
                </a:solidFill>
                <a:latin typeface="华文中宋" panose="02010600040101010101" pitchFamily="2" charset="-122"/>
                <a:ea typeface="华文中宋" panose="02010600040101010101" pitchFamily="2" charset="-122"/>
              </a:rPr>
              <a:t>i</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个公用信号量</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mutex[</a:t>
            </a:r>
            <a:r>
              <a:rPr lang="en-US" altLang="zh-CN" sz="1800" b="1" dirty="0" err="1">
                <a:solidFill>
                  <a:schemeClr val="bg2">
                    <a:lumMod val="10000"/>
                  </a:schemeClr>
                </a:solidFill>
                <a:latin typeface="华文中宋" panose="02010600040101010101" pitchFamily="2" charset="-122"/>
                <a:ea typeface="华文中宋" panose="02010600040101010101" pitchFamily="2" charset="-122"/>
              </a:rPr>
              <a:t>i</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800" b="1" dirty="0">
                <a:solidFill>
                  <a:schemeClr val="bg2">
                    <a:lumMod val="10000"/>
                  </a:schemeClr>
                </a:solidFill>
                <a:latin typeface="华文中宋" panose="02010600040101010101" pitchFamily="2" charset="-122"/>
                <a:ea typeface="华文中宋" panose="02010600040101010101" pitchFamily="2" charset="-122"/>
              </a:rPr>
              <a:t>，</a:t>
            </a:r>
            <a:r>
              <a:rPr lang="en-US" altLang="zh-CN" sz="1800" b="1" dirty="0" err="1">
                <a:solidFill>
                  <a:schemeClr val="bg2">
                    <a:lumMod val="10000"/>
                  </a:schemeClr>
                </a:solidFill>
                <a:latin typeface="华文中宋" panose="02010600040101010101" pitchFamily="2" charset="-122"/>
                <a:ea typeface="华文中宋" panose="02010600040101010101" pitchFamily="2" charset="-122"/>
              </a:rPr>
              <a:t>i</a:t>
            </a:r>
            <a:r>
              <a:rPr lang="en-US" altLang="zh-CN" sz="1800" b="1" dirty="0">
                <a:solidFill>
                  <a:schemeClr val="bg2">
                    <a:lumMod val="10000"/>
                  </a:schemeClr>
                </a:solidFill>
                <a:latin typeface="华文中宋" panose="02010600040101010101" pitchFamily="2" charset="-122"/>
                <a:ea typeface="华文中宋" panose="02010600040101010101" pitchFamily="2" charset="-122"/>
              </a:rPr>
              <a:t>=1…n</a:t>
            </a:r>
            <a:endParaRPr lang="zh-CN" altLang="en-US" dirty="0">
              <a:solidFill>
                <a:schemeClr val="bg2">
                  <a:lumMod val="10000"/>
                </a:schemeClr>
              </a:solidFill>
            </a:endParaRPr>
          </a:p>
        </p:txBody>
      </p:sp>
      <p:sp>
        <p:nvSpPr>
          <p:cNvPr id="2" name="灯片编号占位符 1">
            <a:extLst>
              <a:ext uri="{FF2B5EF4-FFF2-40B4-BE49-F238E27FC236}">
                <a16:creationId xmlns:a16="http://schemas.microsoft.com/office/drawing/2014/main" id="{47CF9FEB-4330-4F84-919D-E27233816C64}"/>
              </a:ext>
            </a:extLst>
          </p:cNvPr>
          <p:cNvSpPr>
            <a:spLocks noGrp="1"/>
          </p:cNvSpPr>
          <p:nvPr>
            <p:ph type="sldNum" sz="quarter" idx="12"/>
          </p:nvPr>
        </p:nvSpPr>
        <p:spPr/>
        <p:txBody>
          <a:bodyPr/>
          <a:lstStyle/>
          <a:p>
            <a:fld id="{B10D5614-B734-4280-8F57-1D4947433C97}" type="slidenum">
              <a:rPr lang="en-US" smtClean="0"/>
              <a:t>124</a:t>
            </a:fld>
            <a:endParaRPr lang="en-US" dirty="0"/>
          </a:p>
        </p:txBody>
      </p:sp>
    </p:spTree>
    <p:extLst>
      <p:ext uri="{BB962C8B-B14F-4D97-AF65-F5344CB8AC3E}">
        <p14:creationId xmlns:p14="http://schemas.microsoft.com/office/powerpoint/2010/main" val="211259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to="" calcmode="lin" valueType="num">
                                      <p:cBhvr>
                                        <p:cTn id="10" dur="1" fill="hold"/>
                                        <p:tgtEl>
                                          <p:spTgt spid="1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to="" calcmode="lin" valueType="num">
                                      <p:cBhvr>
                                        <p:cTn id="15"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1325" y="146052"/>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81</a:t>
            </a:r>
            <a:endParaRPr lang="en-US" sz="1100" b="1" dirty="0">
              <a:solidFill>
                <a:prstClr val="white"/>
              </a:solidFill>
            </a:endParaRPr>
          </a:p>
        </p:txBody>
      </p:sp>
      <p:sp>
        <p:nvSpPr>
          <p:cNvPr id="9" name="Content Placeholder 2"/>
          <p:cNvSpPr txBox="1">
            <a:spLocks/>
          </p:cNvSpPr>
          <p:nvPr/>
        </p:nvSpPr>
        <p:spPr>
          <a:xfrm>
            <a:off x="463075" y="936868"/>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利用管程解决生产者－消费者问题</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971600" y="1464746"/>
            <a:ext cx="7344816" cy="5247202"/>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monitor pc {</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int </a:t>
            </a:r>
            <a:r>
              <a:rPr lang="en-US" altLang="zh-CN"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in,out,count</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char buffer;</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condition </a:t>
            </a:r>
            <a:r>
              <a:rPr lang="en-US" altLang="zh-CN"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full,empty</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//full</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empty</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等待队列</a:t>
            </a:r>
            <a:endPar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void put(char x) {  //</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放置产品的过程描述</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if (count&gt;=n)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full.wait</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buffer(in)=x;</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in=(in+1)%n;</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count++;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en-US" altLang="zh-CN" b="1" i="0" u="none" strike="noStrike" baseline="0" dirty="0">
                <a:solidFill>
                  <a:srgbClr val="FF0000"/>
                </a:solidFill>
                <a:latin typeface="华文中宋" panose="02010600040101010101" pitchFamily="2" charset="-122"/>
                <a:ea typeface="华文中宋" panose="02010600040101010101" pitchFamily="2" charset="-122"/>
              </a:rPr>
              <a:t>if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notempty.queue</a:t>
            </a:r>
            <a:r>
              <a:rPr lang="en-US" altLang="zh-CN" b="1" i="0" u="none" strike="noStrike" baseline="0" dirty="0">
                <a:solidFill>
                  <a:srgbClr val="FF0000"/>
                </a:solidFill>
                <a:latin typeface="华文中宋" panose="02010600040101010101" pitchFamily="2" charset="-122"/>
                <a:ea typeface="华文中宋" panose="02010600040101010101" pitchFamily="2" charset="-122"/>
              </a:rPr>
              <a:t>&lt;&gt;NULL)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empty.signal</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void get(char x) {  //</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取出产品的过程描述</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if (count&lt;=0) then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empty.wait</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en-US" altLang="zh-CN"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nextc</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=buffer(out);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out=(out+1)%n;</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count--;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en-US" altLang="zh-CN" b="1" i="0" u="none" strike="noStrike" baseline="0" dirty="0">
                <a:solidFill>
                  <a:srgbClr val="FF0000"/>
                </a:solidFill>
                <a:latin typeface="华文中宋" panose="02010600040101010101" pitchFamily="2" charset="-122"/>
                <a:ea typeface="华文中宋" panose="02010600040101010101" pitchFamily="2" charset="-122"/>
              </a:rPr>
              <a:t>if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notfull.queue</a:t>
            </a:r>
            <a:r>
              <a:rPr lang="en-US" altLang="zh-CN" b="1" i="0" u="none" strike="noStrike" baseline="0" dirty="0">
                <a:solidFill>
                  <a:srgbClr val="FF0000"/>
                </a:solidFill>
                <a:latin typeface="华文中宋" panose="02010600040101010101" pitchFamily="2" charset="-122"/>
                <a:ea typeface="华文中宋" panose="02010600040101010101" pitchFamily="2" charset="-122"/>
              </a:rPr>
              <a:t>&lt;&gt;NULL) </a:t>
            </a:r>
            <a:r>
              <a:rPr lang="en-US" altLang="zh-CN" b="1" i="0" u="none" strike="noStrike" baseline="0" dirty="0" err="1">
                <a:solidFill>
                  <a:srgbClr val="FF0000"/>
                </a:solidFill>
                <a:latin typeface="华文中宋" panose="02010600040101010101" pitchFamily="2" charset="-122"/>
                <a:ea typeface="华文中宋" panose="02010600040101010101" pitchFamily="2" charset="-122"/>
              </a:rPr>
              <a:t>notfull.signal</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void </a:t>
            </a:r>
            <a:r>
              <a:rPr lang="en-US" altLang="zh-CN"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init</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lnSpc>
                <a:spcPts val="1300"/>
              </a:lnSpc>
              <a:buNone/>
            </a:pPr>
            <a:r>
              <a:rPr lang="en-US" altLang="zh-CN" b="1" dirty="0">
                <a:solidFill>
                  <a:schemeClr val="tx2">
                    <a:lumMod val="50000"/>
                  </a:schemeClr>
                </a:solidFill>
                <a:latin typeface="华文中宋" panose="02010600040101010101" pitchFamily="2" charset="-122"/>
                <a:ea typeface="华文中宋" panose="02010600040101010101" pitchFamily="2" charset="-122"/>
              </a:rPr>
              <a:t>    </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lnSpc>
                <a:spcPts val="1300"/>
              </a:lnSpc>
              <a:buNone/>
            </a:pPr>
            <a:r>
              <a:rPr lang="en-US" altLang="zh-CN" b="1" dirty="0">
                <a:solidFill>
                  <a:schemeClr val="tx2">
                    <a:lumMod val="50000"/>
                  </a:schemeClr>
                </a:solidFill>
                <a:latin typeface="华文中宋" panose="02010600040101010101" pitchFamily="2" charset="-122"/>
                <a:ea typeface="华文中宋" panose="02010600040101010101" pitchFamily="2" charset="-122"/>
              </a:rPr>
              <a:t>   </a:t>
            </a: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in=0; //in </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指向可放置产品的空缓冲区</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out=0; //out </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指向可取出产品的满缓冲区</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    count=0; //count </a:t>
            </a:r>
            <a:r>
              <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rPr>
              <a:t>存放产品的数量，亦即满缓冲区的数量</a:t>
            </a:r>
            <a:endPar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marL="0" indent="0" algn="l">
              <a:lnSpc>
                <a:spcPts val="1300"/>
              </a:lnSpc>
              <a:buNone/>
            </a:pPr>
            <a:r>
              <a:rPr lang="en-US" altLang="zh-CN" b="1" dirty="0">
                <a:solidFill>
                  <a:schemeClr val="tx2">
                    <a:lumMod val="50000"/>
                  </a:schemeClr>
                </a:solidFill>
                <a:latin typeface="华文中宋" panose="02010600040101010101" pitchFamily="2" charset="-122"/>
                <a:ea typeface="华文中宋" panose="02010600040101010101" pitchFamily="2" charset="-122"/>
              </a:rPr>
              <a:t>    }</a:t>
            </a:r>
          </a:p>
          <a:p>
            <a:pPr marL="0" indent="0" algn="l">
              <a:lnSpc>
                <a:spcPts val="1300"/>
              </a:lnSpc>
              <a:buNone/>
            </a:pPr>
            <a:r>
              <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endParaRPr lang="zh-CN" altLang="en-US"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C2D25FFF-C56A-4B84-A764-4B57A449908D}"/>
              </a:ext>
            </a:extLst>
          </p:cNvPr>
          <p:cNvSpPr>
            <a:spLocks noGrp="1"/>
          </p:cNvSpPr>
          <p:nvPr>
            <p:ph type="sldNum" sz="quarter" idx="12"/>
          </p:nvPr>
        </p:nvSpPr>
        <p:spPr/>
        <p:txBody>
          <a:bodyPr/>
          <a:lstStyle/>
          <a:p>
            <a:fld id="{B10D5614-B734-4280-8F57-1D4947433C97}" type="slidenum">
              <a:rPr lang="en-US" smtClean="0"/>
              <a:t>125</a:t>
            </a:fld>
            <a:endParaRPr lang="en-US" dirty="0"/>
          </a:p>
        </p:txBody>
      </p:sp>
    </p:spTree>
    <p:extLst>
      <p:ext uri="{BB962C8B-B14F-4D97-AF65-F5344CB8AC3E}">
        <p14:creationId xmlns:p14="http://schemas.microsoft.com/office/powerpoint/2010/main" val="305418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1325" y="146052"/>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81</a:t>
            </a:r>
            <a:endParaRPr lang="en-US" sz="1100" b="1" dirty="0">
              <a:solidFill>
                <a:prstClr val="white"/>
              </a:solidFill>
            </a:endParaRPr>
          </a:p>
        </p:txBody>
      </p:sp>
      <p:sp>
        <p:nvSpPr>
          <p:cNvPr id="9" name="Content Placeholder 2"/>
          <p:cNvSpPr txBox="1">
            <a:spLocks/>
          </p:cNvSpPr>
          <p:nvPr/>
        </p:nvSpPr>
        <p:spPr>
          <a:xfrm>
            <a:off x="463075" y="936868"/>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利用管程解决生产者－消费者问题</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1014887" y="1464746"/>
            <a:ext cx="7453145" cy="5247202"/>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altLang="zh-CN" sz="1800" b="1" dirty="0">
                <a:solidFill>
                  <a:schemeClr val="tx2">
                    <a:lumMod val="50000"/>
                  </a:schemeClr>
                </a:solidFill>
                <a:latin typeface="华文中宋" panose="02010600040101010101" pitchFamily="2" charset="-122"/>
                <a:ea typeface="华文中宋" panose="02010600040101010101" pitchFamily="2" charset="-122"/>
              </a:rPr>
              <a:t>void producer( ) {</a:t>
            </a:r>
          </a:p>
          <a:p>
            <a:pPr marL="0" indent="0" algn="l">
              <a:buNone/>
            </a:pPr>
            <a:r>
              <a:rPr lang="en-US" altLang="zh-CN" sz="1800" b="1" dirty="0">
                <a:solidFill>
                  <a:schemeClr val="tx2">
                    <a:lumMod val="50000"/>
                  </a:schemeClr>
                </a:solidFill>
                <a:latin typeface="华文中宋" panose="02010600040101010101" pitchFamily="2" charset="-122"/>
                <a:ea typeface="华文中宋" panose="02010600040101010101" pitchFamily="2" charset="-122"/>
              </a:rPr>
              <a:t>    char x;</a:t>
            </a:r>
          </a:p>
          <a:p>
            <a:pPr marL="0" indent="0" algn="l">
              <a:buNone/>
            </a:pPr>
            <a:r>
              <a:rPr lang="en-US" altLang="zh-CN" sz="1800" b="1" dirty="0">
                <a:solidFill>
                  <a:schemeClr val="tx2">
                    <a:lumMod val="50000"/>
                  </a:schemeClr>
                </a:solidFill>
                <a:latin typeface="华文中宋" panose="02010600040101010101" pitchFamily="2" charset="-122"/>
                <a:ea typeface="华文中宋" panose="02010600040101010101" pitchFamily="2" charset="-122"/>
              </a:rPr>
              <a:t>    while(true)</a:t>
            </a:r>
            <a:endPar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buNone/>
            </a:pPr>
            <a:r>
              <a:rPr lang="en-US" altLang="zh-CN" sz="1800" b="1" dirty="0">
                <a:solidFill>
                  <a:schemeClr val="tx2">
                    <a:lumMod val="50000"/>
                  </a:schemeClr>
                </a:solidFill>
                <a:latin typeface="华文中宋" panose="02010600040101010101" pitchFamily="2" charset="-122"/>
                <a:ea typeface="华文中宋" panose="02010600040101010101" pitchFamily="2" charset="-122"/>
              </a:rPr>
              <a:t>        </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produce(x);</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en-US" altLang="zh-CN" sz="1800"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pc.put</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(x);</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void consumer( ) {</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char x;</a:t>
            </a:r>
          </a:p>
          <a:p>
            <a:pPr marL="0" indent="0" algn="l">
              <a:buNone/>
            </a:pPr>
            <a:r>
              <a:rPr lang="en-US" altLang="zh-CN" sz="1800" b="1" dirty="0">
                <a:solidFill>
                  <a:schemeClr val="tx2">
                    <a:lumMod val="50000"/>
                  </a:schemeClr>
                </a:solidFill>
                <a:latin typeface="华文中宋" panose="02010600040101010101" pitchFamily="2" charset="-122"/>
                <a:ea typeface="华文中宋" panose="02010600040101010101" pitchFamily="2" charset="-122"/>
              </a:rPr>
              <a:t>        while(true)</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r>
              <a:rPr lang="en-US" altLang="zh-CN" sz="1800" b="1" i="0" u="none" strike="noStrike" baseline="0" dirty="0" err="1">
                <a:solidFill>
                  <a:schemeClr val="tx2">
                    <a:lumMod val="50000"/>
                  </a:schemeClr>
                </a:solidFill>
                <a:latin typeface="华文中宋" panose="02010600040101010101" pitchFamily="2" charset="-122"/>
                <a:ea typeface="华文中宋" panose="02010600040101010101" pitchFamily="2" charset="-122"/>
              </a:rPr>
              <a:t>pc.get</a:t>
            </a: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(item);</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consume(</a:t>
            </a:r>
            <a:r>
              <a:rPr lang="en-US" altLang="zh-CN" sz="1800" b="1" dirty="0">
                <a:solidFill>
                  <a:schemeClr val="tx2">
                    <a:lumMod val="50000"/>
                  </a:schemeClr>
                </a:solidFill>
                <a:latin typeface="华文中宋" panose="02010600040101010101" pitchFamily="2" charset="-122"/>
                <a:ea typeface="华文中宋" panose="02010600040101010101" pitchFamily="2" charset="-122"/>
              </a:rPr>
              <a:t>x);</a:t>
            </a:r>
            <a:endPar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        }</a:t>
            </a:r>
          </a:p>
          <a:p>
            <a:pPr marL="0" indent="0" algn="l">
              <a:buNone/>
            </a:pPr>
            <a:r>
              <a:rPr lang="en-US" altLang="zh-CN" sz="1800" b="1" i="0" u="none" strike="noStrike" baseline="0" dirty="0">
                <a:solidFill>
                  <a:schemeClr val="tx2">
                    <a:lumMod val="50000"/>
                  </a:schemeClr>
                </a:solidFill>
                <a:latin typeface="华文中宋" panose="02010600040101010101" pitchFamily="2" charset="-122"/>
                <a:ea typeface="华文中宋" panose="02010600040101010101" pitchFamily="2" charset="-122"/>
              </a:rPr>
              <a:t>}</a:t>
            </a:r>
            <a:endParaRPr lang="en-US" altLang="zh-CN" b="1" i="0" u="none" strike="noStrike" baseline="0" dirty="0">
              <a:solidFill>
                <a:schemeClr val="tx2">
                  <a:lumMod val="50000"/>
                </a:schemeClr>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9E00BE7D-1AFE-4117-BFF7-6C8E1C7BF7ED}"/>
              </a:ext>
            </a:extLst>
          </p:cNvPr>
          <p:cNvSpPr>
            <a:spLocks noGrp="1"/>
          </p:cNvSpPr>
          <p:nvPr>
            <p:ph type="sldNum" sz="quarter" idx="12"/>
          </p:nvPr>
        </p:nvSpPr>
        <p:spPr/>
        <p:txBody>
          <a:bodyPr/>
          <a:lstStyle/>
          <a:p>
            <a:fld id="{B10D5614-B734-4280-8F57-1D4947433C97}" type="slidenum">
              <a:rPr lang="en-US" smtClean="0"/>
              <a:t>126</a:t>
            </a:fld>
            <a:endParaRPr lang="en-US" dirty="0"/>
          </a:p>
        </p:txBody>
      </p:sp>
    </p:spTree>
    <p:extLst>
      <p:ext uri="{BB962C8B-B14F-4D97-AF65-F5344CB8AC3E}">
        <p14:creationId xmlns:p14="http://schemas.microsoft.com/office/powerpoint/2010/main" val="359677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88</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操作用法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5" name="Rectangle 2"/>
          <p:cNvSpPr txBox="1">
            <a:spLocks noChangeArrowheads="1"/>
          </p:cNvSpPr>
          <p:nvPr/>
        </p:nvSpPr>
        <p:spPr>
          <a:xfrm>
            <a:off x="548530" y="1610798"/>
            <a:ext cx="7992888" cy="477053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FF0000"/>
                </a:solidFill>
                <a:latin typeface="华文中宋" panose="02010600040101010101" pitchFamily="2" charset="-122"/>
                <a:ea typeface="华文中宋" panose="02010600040101010101" pitchFamily="2" charset="-122"/>
              </a:rPr>
              <a:t>PV</a:t>
            </a:r>
            <a:r>
              <a:rPr lang="zh-CN" altLang="en-US" sz="1800" b="1" dirty="0">
                <a:solidFill>
                  <a:srgbClr val="FF0000"/>
                </a:solidFill>
                <a:latin typeface="华文中宋" panose="02010600040101010101" pitchFamily="2" charset="-122"/>
                <a:ea typeface="华文中宋" panose="02010600040101010101" pitchFamily="2" charset="-122"/>
              </a:rPr>
              <a:t>操作必须成对出现，有一个</a:t>
            </a:r>
            <a:r>
              <a:rPr lang="en-US" altLang="zh-CN" sz="1800" b="1" dirty="0">
                <a:solidFill>
                  <a:srgbClr val="FF0000"/>
                </a:solidFill>
                <a:latin typeface="华文中宋" panose="02010600040101010101" pitchFamily="2" charset="-122"/>
                <a:ea typeface="华文中宋" panose="02010600040101010101" pitchFamily="2" charset="-122"/>
              </a:rPr>
              <a:t>P</a:t>
            </a:r>
            <a:r>
              <a:rPr lang="zh-CN" altLang="en-US" sz="1800" b="1" dirty="0">
                <a:solidFill>
                  <a:srgbClr val="FF0000"/>
                </a:solidFill>
                <a:latin typeface="华文中宋" panose="02010600040101010101" pitchFamily="2" charset="-122"/>
                <a:ea typeface="华文中宋" panose="02010600040101010101" pitchFamily="2" charset="-122"/>
              </a:rPr>
              <a:t>操作就一定有一个</a:t>
            </a:r>
            <a:r>
              <a:rPr lang="en-US" altLang="zh-CN" sz="1800" b="1" dirty="0">
                <a:solidFill>
                  <a:srgbClr val="FF0000"/>
                </a:solidFill>
                <a:latin typeface="华文中宋" panose="02010600040101010101" pitchFamily="2" charset="-122"/>
                <a:ea typeface="华文中宋" panose="02010600040101010101" pitchFamily="2" charset="-122"/>
              </a:rPr>
              <a:t>V</a:t>
            </a:r>
            <a:r>
              <a:rPr lang="zh-CN" altLang="en-US" sz="1800" b="1" dirty="0">
                <a:solidFill>
                  <a:srgbClr val="FF0000"/>
                </a:solidFill>
                <a:latin typeface="华文中宋" panose="02010600040101010101" pitchFamily="2" charset="-122"/>
                <a:ea typeface="华文中宋" panose="02010600040101010101" pitchFamily="2" charset="-122"/>
              </a:rPr>
              <a:t>操作</a:t>
            </a:r>
          </a:p>
          <a:p>
            <a:pPr marL="8001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当为互斥操作时，它们同处于同一进程</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当为同步操作时，则不在同一进程中出现</a:t>
            </a:r>
          </a:p>
          <a:p>
            <a:pPr marL="0">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如果</a:t>
            </a:r>
            <a:r>
              <a:rPr lang="en-US" altLang="zh-CN" sz="1800" b="1" dirty="0">
                <a:solidFill>
                  <a:srgbClr val="FF0000"/>
                </a:solidFill>
                <a:latin typeface="华文中宋" panose="02010600040101010101" pitchFamily="2" charset="-122"/>
                <a:ea typeface="华文中宋" panose="02010600040101010101" pitchFamily="2" charset="-122"/>
              </a:rPr>
              <a:t>P(S1)</a:t>
            </a:r>
            <a:r>
              <a:rPr lang="zh-CN" altLang="en-US" sz="1800" b="1" dirty="0">
                <a:solidFill>
                  <a:srgbClr val="FF0000"/>
                </a:solidFill>
                <a:latin typeface="华文中宋" panose="02010600040101010101" pitchFamily="2" charset="-122"/>
                <a:ea typeface="华文中宋" panose="02010600040101010101" pitchFamily="2" charset="-122"/>
              </a:rPr>
              <a:t>和</a:t>
            </a:r>
            <a:r>
              <a:rPr lang="en-US" altLang="zh-CN" sz="1800" b="1" dirty="0">
                <a:solidFill>
                  <a:srgbClr val="FF0000"/>
                </a:solidFill>
                <a:latin typeface="华文中宋" panose="02010600040101010101" pitchFamily="2" charset="-122"/>
                <a:ea typeface="华文中宋" panose="02010600040101010101" pitchFamily="2" charset="-122"/>
              </a:rPr>
              <a:t>P(S2)</a:t>
            </a:r>
            <a:r>
              <a:rPr lang="zh-CN" altLang="en-US" sz="1800" b="1" dirty="0">
                <a:solidFill>
                  <a:srgbClr val="FF0000"/>
                </a:solidFill>
                <a:latin typeface="华文中宋" panose="02010600040101010101" pitchFamily="2" charset="-122"/>
                <a:ea typeface="华文中宋" panose="02010600040101010101" pitchFamily="2" charset="-122"/>
              </a:rPr>
              <a:t>两个操作在一起，那么</a:t>
            </a:r>
            <a:r>
              <a:rPr lang="en-US" altLang="zh-CN" sz="1800" b="1" dirty="0">
                <a:solidFill>
                  <a:srgbClr val="FF0000"/>
                </a:solidFill>
                <a:latin typeface="华文中宋" panose="02010600040101010101" pitchFamily="2" charset="-122"/>
                <a:ea typeface="华文中宋" panose="02010600040101010101" pitchFamily="2" charset="-122"/>
              </a:rPr>
              <a:t>P</a:t>
            </a:r>
            <a:r>
              <a:rPr lang="zh-CN" altLang="en-US" sz="1800" b="1" dirty="0">
                <a:solidFill>
                  <a:srgbClr val="FF0000"/>
                </a:solidFill>
                <a:latin typeface="华文中宋" panose="02010600040101010101" pitchFamily="2" charset="-122"/>
                <a:ea typeface="华文中宋" panose="02010600040101010101" pitchFamily="2" charset="-122"/>
              </a:rPr>
              <a:t>操作的顺序至关重要</a:t>
            </a:r>
          </a:p>
          <a:p>
            <a:pPr marL="8001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一个同步</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操作与一个互斥</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操作在一起时，同步</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私有信号量）</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操作在互斥（公用信号量）</a:t>
            </a:r>
            <a:r>
              <a:rPr lang="en-US" altLang="zh-CN" sz="1800" b="1" dirty="0">
                <a:solidFill>
                  <a:srgbClr val="000000"/>
                </a:solidFill>
                <a:latin typeface="华文中宋" panose="02010600040101010101" pitchFamily="2" charset="-122"/>
                <a:ea typeface="华文中宋" panose="02010600040101010101" pitchFamily="2" charset="-122"/>
              </a:rPr>
              <a:t>P</a:t>
            </a:r>
            <a:r>
              <a:rPr lang="zh-CN" altLang="en-US" sz="1800" b="1" dirty="0">
                <a:solidFill>
                  <a:srgbClr val="000000"/>
                </a:solidFill>
                <a:latin typeface="华文中宋" panose="02010600040101010101" pitchFamily="2" charset="-122"/>
                <a:ea typeface="华文中宋" panose="02010600040101010101" pitchFamily="2" charset="-122"/>
              </a:rPr>
              <a:t>操作前</a:t>
            </a:r>
          </a:p>
          <a:p>
            <a:pPr marL="0">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两个</a:t>
            </a:r>
            <a:r>
              <a:rPr lang="en-US" altLang="zh-CN" sz="1800" b="1" dirty="0">
                <a:solidFill>
                  <a:srgbClr val="FF0000"/>
                </a:solidFill>
                <a:latin typeface="华文中宋" panose="02010600040101010101" pitchFamily="2" charset="-122"/>
                <a:ea typeface="华文中宋" panose="02010600040101010101" pitchFamily="2" charset="-122"/>
              </a:rPr>
              <a:t>V</a:t>
            </a:r>
            <a:r>
              <a:rPr lang="zh-CN" altLang="en-US" sz="1800" b="1" dirty="0">
                <a:solidFill>
                  <a:srgbClr val="FF0000"/>
                </a:solidFill>
                <a:latin typeface="华文中宋" panose="02010600040101010101" pitchFamily="2" charset="-122"/>
                <a:ea typeface="华文中宋" panose="02010600040101010101" pitchFamily="2" charset="-122"/>
              </a:rPr>
              <a:t>操作无关紧要</a:t>
            </a:r>
          </a:p>
        </p:txBody>
      </p:sp>
      <p:sp>
        <p:nvSpPr>
          <p:cNvPr id="2" name="灯片编号占位符 1">
            <a:extLst>
              <a:ext uri="{FF2B5EF4-FFF2-40B4-BE49-F238E27FC236}">
                <a16:creationId xmlns:a16="http://schemas.microsoft.com/office/drawing/2014/main" id="{94668B2D-A700-46CF-9031-12F48325CCF2}"/>
              </a:ext>
            </a:extLst>
          </p:cNvPr>
          <p:cNvSpPr>
            <a:spLocks noGrp="1"/>
          </p:cNvSpPr>
          <p:nvPr>
            <p:ph type="sldNum" sz="quarter" idx="12"/>
          </p:nvPr>
        </p:nvSpPr>
        <p:spPr/>
        <p:txBody>
          <a:bodyPr/>
          <a:lstStyle/>
          <a:p>
            <a:fld id="{B10D5614-B734-4280-8F57-1D4947433C97}" type="slidenum">
              <a:rPr lang="en-US" smtClean="0"/>
              <a:t>127</a:t>
            </a:fld>
            <a:endParaRPr lang="en-US" dirty="0"/>
          </a:p>
        </p:txBody>
      </p:sp>
    </p:spTree>
    <p:extLst>
      <p:ext uri="{BB962C8B-B14F-4D97-AF65-F5344CB8AC3E}">
        <p14:creationId xmlns:p14="http://schemas.microsoft.com/office/powerpoint/2010/main" val="406802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89</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操作用法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4495475" y="899428"/>
            <a:ext cx="2797561"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例：司机和售票员的同步</a:t>
            </a:r>
          </a:p>
        </p:txBody>
      </p:sp>
      <p:sp>
        <p:nvSpPr>
          <p:cNvPr id="35" name="AutoShape 3"/>
          <p:cNvSpPr>
            <a:spLocks noChangeAspect="1" noChangeArrowheads="1"/>
          </p:cNvSpPr>
          <p:nvPr/>
        </p:nvSpPr>
        <p:spPr bwMode="auto">
          <a:xfrm>
            <a:off x="250825" y="1753394"/>
            <a:ext cx="8280400"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useBgFill="1">
        <p:nvSpPr>
          <p:cNvPr id="36" name="Text Box 4"/>
          <p:cNvSpPr txBox="1">
            <a:spLocks noChangeArrowheads="1"/>
          </p:cNvSpPr>
          <p:nvPr/>
        </p:nvSpPr>
        <p:spPr bwMode="auto">
          <a:xfrm>
            <a:off x="971550" y="2470944"/>
            <a:ext cx="1258888" cy="539750"/>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solidFill>
                  <a:srgbClr val="0000CC"/>
                </a:solidFill>
                <a:latin typeface="华文中宋" panose="02010600040101010101" pitchFamily="2" charset="-122"/>
                <a:ea typeface="华文中宋" panose="02010600040101010101" pitchFamily="2" charset="-122"/>
              </a:rPr>
              <a:t>正常行车</a:t>
            </a:r>
          </a:p>
        </p:txBody>
      </p:sp>
      <p:sp useBgFill="1">
        <p:nvSpPr>
          <p:cNvPr id="37" name="Text Box 5"/>
          <p:cNvSpPr txBox="1">
            <a:spLocks noChangeArrowheads="1"/>
          </p:cNvSpPr>
          <p:nvPr/>
        </p:nvSpPr>
        <p:spPr bwMode="auto">
          <a:xfrm>
            <a:off x="971550" y="3273425"/>
            <a:ext cx="1258888" cy="538163"/>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solidFill>
                  <a:srgbClr val="0000CC"/>
                </a:solidFill>
                <a:latin typeface="华文中宋" panose="02010600040101010101" pitchFamily="2" charset="-122"/>
                <a:ea typeface="华文中宋" panose="02010600040101010101" pitchFamily="2" charset="-122"/>
              </a:rPr>
              <a:t>到站停车</a:t>
            </a:r>
          </a:p>
        </p:txBody>
      </p:sp>
      <p:sp useBgFill="1">
        <p:nvSpPr>
          <p:cNvPr id="38" name="Text Box 6"/>
          <p:cNvSpPr txBox="1">
            <a:spLocks noChangeArrowheads="1"/>
          </p:cNvSpPr>
          <p:nvPr/>
        </p:nvSpPr>
        <p:spPr bwMode="auto">
          <a:xfrm>
            <a:off x="971550" y="5858669"/>
            <a:ext cx="1223963" cy="538163"/>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solidFill>
                  <a:srgbClr val="0000CC"/>
                </a:solidFill>
                <a:latin typeface="华文中宋" panose="02010600040101010101" pitchFamily="2" charset="-122"/>
                <a:ea typeface="华文中宋" panose="02010600040101010101" pitchFamily="2" charset="-122"/>
              </a:rPr>
              <a:t>离站开车</a:t>
            </a:r>
          </a:p>
        </p:txBody>
      </p:sp>
      <p:sp useBgFill="1">
        <p:nvSpPr>
          <p:cNvPr id="39" name="Text Box 7"/>
          <p:cNvSpPr txBox="1">
            <a:spLocks noChangeArrowheads="1"/>
          </p:cNvSpPr>
          <p:nvPr/>
        </p:nvSpPr>
        <p:spPr bwMode="auto">
          <a:xfrm>
            <a:off x="971550" y="4993481"/>
            <a:ext cx="1257300" cy="538163"/>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latin typeface="华文中宋" panose="02010600040101010101" pitchFamily="2" charset="-122"/>
                <a:ea typeface="华文中宋" panose="02010600040101010101" pitchFamily="2" charset="-122"/>
              </a:rPr>
              <a:t>         </a:t>
            </a:r>
          </a:p>
        </p:txBody>
      </p:sp>
      <p:sp useBgFill="1">
        <p:nvSpPr>
          <p:cNvPr id="40" name="Text Box 8"/>
          <p:cNvSpPr txBox="1">
            <a:spLocks noChangeArrowheads="1"/>
          </p:cNvSpPr>
          <p:nvPr/>
        </p:nvSpPr>
        <p:spPr bwMode="auto">
          <a:xfrm>
            <a:off x="4771232" y="5785644"/>
            <a:ext cx="1480162" cy="539750"/>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latin typeface="华文中宋" panose="02010600040101010101" pitchFamily="2" charset="-122"/>
                <a:ea typeface="华文中宋" panose="02010600040101010101" pitchFamily="2" charset="-122"/>
              </a:rPr>
              <a:t>         </a:t>
            </a:r>
          </a:p>
        </p:txBody>
      </p:sp>
      <p:sp useBgFill="1">
        <p:nvSpPr>
          <p:cNvPr id="41" name="Text Box 9"/>
          <p:cNvSpPr txBox="1">
            <a:spLocks noChangeArrowheads="1"/>
          </p:cNvSpPr>
          <p:nvPr/>
        </p:nvSpPr>
        <p:spPr bwMode="auto">
          <a:xfrm>
            <a:off x="971550" y="4116388"/>
            <a:ext cx="1258888" cy="536575"/>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latin typeface="华文中宋" panose="02010600040101010101" pitchFamily="2" charset="-122"/>
                <a:ea typeface="华文中宋" panose="02010600040101010101" pitchFamily="2" charset="-122"/>
              </a:rPr>
              <a:t>         </a:t>
            </a:r>
          </a:p>
        </p:txBody>
      </p:sp>
      <p:sp useBgFill="1">
        <p:nvSpPr>
          <p:cNvPr id="42" name="Text Box 10"/>
          <p:cNvSpPr txBox="1">
            <a:spLocks noChangeArrowheads="1"/>
          </p:cNvSpPr>
          <p:nvPr/>
        </p:nvSpPr>
        <p:spPr bwMode="auto">
          <a:xfrm>
            <a:off x="4801150" y="3329980"/>
            <a:ext cx="1446824" cy="538162"/>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latin typeface="华文中宋" panose="02010600040101010101" pitchFamily="2" charset="-122"/>
                <a:ea typeface="华文中宋" panose="02010600040101010101" pitchFamily="2" charset="-122"/>
              </a:rPr>
              <a:t>         </a:t>
            </a:r>
          </a:p>
        </p:txBody>
      </p:sp>
      <p:sp useBgFill="1">
        <p:nvSpPr>
          <p:cNvPr id="45" name="Text Box 13"/>
          <p:cNvSpPr txBox="1">
            <a:spLocks noChangeArrowheads="1"/>
          </p:cNvSpPr>
          <p:nvPr/>
        </p:nvSpPr>
        <p:spPr bwMode="auto">
          <a:xfrm>
            <a:off x="4788024" y="2449445"/>
            <a:ext cx="1473077" cy="541338"/>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dirty="0">
                <a:solidFill>
                  <a:srgbClr val="0000CC"/>
                </a:solidFill>
                <a:latin typeface="华文中宋" panose="02010600040101010101" pitchFamily="2" charset="-122"/>
                <a:ea typeface="华文中宋" panose="02010600040101010101" pitchFamily="2" charset="-122"/>
              </a:rPr>
              <a:t>售票</a:t>
            </a:r>
          </a:p>
        </p:txBody>
      </p:sp>
      <p:sp useBgFill="1">
        <p:nvSpPr>
          <p:cNvPr id="46" name="Text Box 14"/>
          <p:cNvSpPr txBox="1">
            <a:spLocks noChangeArrowheads="1"/>
          </p:cNvSpPr>
          <p:nvPr/>
        </p:nvSpPr>
        <p:spPr bwMode="auto">
          <a:xfrm>
            <a:off x="4788024" y="4160838"/>
            <a:ext cx="1463370" cy="541338"/>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solidFill>
                  <a:srgbClr val="0000CC"/>
                </a:solidFill>
                <a:latin typeface="华文中宋" panose="02010600040101010101" pitchFamily="2" charset="-122"/>
                <a:ea typeface="华文中宋" panose="02010600040101010101" pitchFamily="2" charset="-122"/>
              </a:rPr>
              <a:t>开车门</a:t>
            </a:r>
          </a:p>
        </p:txBody>
      </p:sp>
      <p:sp useBgFill="1">
        <p:nvSpPr>
          <p:cNvPr id="47" name="Text Box 15"/>
          <p:cNvSpPr txBox="1">
            <a:spLocks noChangeArrowheads="1"/>
          </p:cNvSpPr>
          <p:nvPr/>
        </p:nvSpPr>
        <p:spPr bwMode="auto">
          <a:xfrm>
            <a:off x="4771232" y="4993482"/>
            <a:ext cx="1489868" cy="541337"/>
          </a:xfrm>
          <a:prstGeom prst="rect">
            <a:avLst/>
          </a:prstGeom>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kumimoji="1" lang="zh-CN" altLang="en-US" b="1">
                <a:solidFill>
                  <a:srgbClr val="0000CC"/>
                </a:solidFill>
                <a:latin typeface="华文中宋" panose="02010600040101010101" pitchFamily="2" charset="-122"/>
                <a:ea typeface="华文中宋" panose="02010600040101010101" pitchFamily="2" charset="-122"/>
              </a:rPr>
              <a:t>关车门</a:t>
            </a:r>
          </a:p>
        </p:txBody>
      </p:sp>
      <p:cxnSp>
        <p:nvCxnSpPr>
          <p:cNvPr id="48" name="AutoShape 16"/>
          <p:cNvCxnSpPr>
            <a:cxnSpLocks noChangeShapeType="1"/>
            <a:stCxn id="38" idx="2"/>
            <a:endCxn id="36" idx="0"/>
          </p:cNvCxnSpPr>
          <p:nvPr/>
        </p:nvCxnSpPr>
        <p:spPr bwMode="auto">
          <a:xfrm rot="5400000" flipH="1" flipV="1">
            <a:off x="-369887" y="4425156"/>
            <a:ext cx="3925888" cy="17463"/>
          </a:xfrm>
          <a:prstGeom prst="bentConnector5">
            <a:avLst>
              <a:gd name="adj1" fmla="val -5782"/>
              <a:gd name="adj2" fmla="val 5000000"/>
              <a:gd name="adj3" fmla="val 10582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7"/>
          <p:cNvCxnSpPr>
            <a:cxnSpLocks noChangeShapeType="1"/>
            <a:stCxn id="40" idx="2"/>
            <a:endCxn id="45" idx="0"/>
          </p:cNvCxnSpPr>
          <p:nvPr/>
        </p:nvCxnSpPr>
        <p:spPr bwMode="auto">
          <a:xfrm rot="5400000" flipH="1" flipV="1">
            <a:off x="3579963" y="4380795"/>
            <a:ext cx="3875949" cy="13250"/>
          </a:xfrm>
          <a:prstGeom prst="bentConnector5">
            <a:avLst>
              <a:gd name="adj1" fmla="val -5898"/>
              <a:gd name="adj2" fmla="val 7384060"/>
              <a:gd name="adj3" fmla="val 10589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18"/>
          <p:cNvSpPr txBox="1">
            <a:spLocks noChangeArrowheads="1"/>
          </p:cNvSpPr>
          <p:nvPr/>
        </p:nvSpPr>
        <p:spPr bwMode="auto">
          <a:xfrm>
            <a:off x="5092060" y="5847624"/>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dirty="0">
                <a:solidFill>
                  <a:srgbClr val="0000CC"/>
                </a:solidFill>
                <a:latin typeface="Times New Roman" pitchFamily="18" charset="0"/>
                <a:ea typeface="宋体" charset="-122"/>
              </a:rPr>
              <a:t>V(s1</a:t>
            </a:r>
            <a:r>
              <a:rPr lang="en-US" altLang="zh-CN" dirty="0">
                <a:ea typeface="宋体" charset="-122"/>
              </a:rPr>
              <a:t>)</a:t>
            </a:r>
          </a:p>
        </p:txBody>
      </p:sp>
      <p:sp>
        <p:nvSpPr>
          <p:cNvPr id="51" name="Text Box 19"/>
          <p:cNvSpPr txBox="1">
            <a:spLocks noChangeArrowheads="1"/>
          </p:cNvSpPr>
          <p:nvPr/>
        </p:nvSpPr>
        <p:spPr bwMode="auto">
          <a:xfrm>
            <a:off x="1204119" y="4188982"/>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dirty="0">
                <a:solidFill>
                  <a:srgbClr val="0000CC"/>
                </a:solidFill>
                <a:latin typeface="Times New Roman" pitchFamily="18" charset="0"/>
                <a:ea typeface="宋体" charset="-122"/>
              </a:rPr>
              <a:t>V(s2</a:t>
            </a:r>
            <a:r>
              <a:rPr lang="en-US" altLang="zh-CN" dirty="0">
                <a:ea typeface="宋体" charset="-122"/>
              </a:rPr>
              <a:t>)</a:t>
            </a:r>
          </a:p>
        </p:txBody>
      </p:sp>
      <p:sp>
        <p:nvSpPr>
          <p:cNvPr id="52" name="Text Box 20"/>
          <p:cNvSpPr txBox="1">
            <a:spLocks noChangeArrowheads="1"/>
          </p:cNvSpPr>
          <p:nvPr/>
        </p:nvSpPr>
        <p:spPr bwMode="auto">
          <a:xfrm>
            <a:off x="1187450" y="5066507"/>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0000CC"/>
                </a:solidFill>
                <a:latin typeface="Times New Roman" pitchFamily="18" charset="0"/>
                <a:ea typeface="宋体" charset="-122"/>
              </a:rPr>
              <a:t>P(s1</a:t>
            </a:r>
            <a:r>
              <a:rPr lang="en-US" altLang="zh-CN">
                <a:ea typeface="宋体" charset="-122"/>
              </a:rPr>
              <a:t>)</a:t>
            </a:r>
          </a:p>
        </p:txBody>
      </p:sp>
      <p:sp>
        <p:nvSpPr>
          <p:cNvPr id="53" name="Text Box 21"/>
          <p:cNvSpPr txBox="1">
            <a:spLocks noChangeArrowheads="1"/>
          </p:cNvSpPr>
          <p:nvPr/>
        </p:nvSpPr>
        <p:spPr bwMode="auto">
          <a:xfrm>
            <a:off x="5067120" y="3353969"/>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dirty="0">
                <a:solidFill>
                  <a:srgbClr val="0000CC"/>
                </a:solidFill>
                <a:latin typeface="Times New Roman" pitchFamily="18" charset="0"/>
                <a:ea typeface="宋体" charset="-122"/>
              </a:rPr>
              <a:t>P(s2</a:t>
            </a:r>
            <a:r>
              <a:rPr lang="en-US" altLang="zh-CN" dirty="0">
                <a:ea typeface="宋体" charset="-122"/>
              </a:rPr>
              <a:t>)</a:t>
            </a:r>
          </a:p>
        </p:txBody>
      </p:sp>
      <p:sp>
        <p:nvSpPr>
          <p:cNvPr id="54" name="Text Box 22"/>
          <p:cNvSpPr txBox="1">
            <a:spLocks noChangeArrowheads="1"/>
          </p:cNvSpPr>
          <p:nvPr/>
        </p:nvSpPr>
        <p:spPr bwMode="auto">
          <a:xfrm>
            <a:off x="6667226" y="2040732"/>
            <a:ext cx="23081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rgbClr val="0000CC"/>
                </a:solidFill>
                <a:latin typeface="华文中宋" panose="02010600040101010101" pitchFamily="2" charset="-122"/>
                <a:ea typeface="华文中宋" panose="02010600040101010101" pitchFamily="2" charset="-122"/>
              </a:rPr>
              <a:t>定义信号量：</a:t>
            </a:r>
          </a:p>
          <a:p>
            <a:pPr>
              <a:spcBef>
                <a:spcPct val="50000"/>
              </a:spcBef>
            </a:pPr>
            <a:r>
              <a:rPr lang="en-US" altLang="zh-CN" b="1" dirty="0">
                <a:solidFill>
                  <a:srgbClr val="0000CC"/>
                </a:solidFill>
                <a:latin typeface="华文中宋" panose="02010600040101010101" pitchFamily="2" charset="-122"/>
                <a:ea typeface="华文中宋" panose="02010600040101010101" pitchFamily="2" charset="-122"/>
              </a:rPr>
              <a:t>S1</a:t>
            </a:r>
            <a:r>
              <a:rPr lang="zh-CN" altLang="en-US" b="1" dirty="0">
                <a:solidFill>
                  <a:srgbClr val="0000CC"/>
                </a:solidFill>
                <a:latin typeface="华文中宋" panose="02010600040101010101" pitchFamily="2" charset="-122"/>
                <a:ea typeface="华文中宋" panose="02010600040101010101" pitchFamily="2" charset="-122"/>
              </a:rPr>
              <a:t>（售票员制约司机）</a:t>
            </a:r>
            <a:endParaRPr lang="en-US" altLang="zh-CN" b="1" dirty="0">
              <a:solidFill>
                <a:srgbClr val="0000CC"/>
              </a:solidFill>
              <a:latin typeface="华文中宋" panose="02010600040101010101" pitchFamily="2" charset="-122"/>
              <a:ea typeface="华文中宋" panose="02010600040101010101" pitchFamily="2" charset="-122"/>
            </a:endParaRPr>
          </a:p>
          <a:p>
            <a:pPr>
              <a:spcBef>
                <a:spcPct val="50000"/>
              </a:spcBef>
            </a:pPr>
            <a:r>
              <a:rPr lang="en-US" altLang="zh-CN" b="1" dirty="0">
                <a:solidFill>
                  <a:srgbClr val="0000CC"/>
                </a:solidFill>
                <a:latin typeface="华文中宋" panose="02010600040101010101" pitchFamily="2" charset="-122"/>
                <a:ea typeface="华文中宋" panose="02010600040101010101" pitchFamily="2" charset="-122"/>
              </a:rPr>
              <a:t>S2</a:t>
            </a:r>
            <a:r>
              <a:rPr lang="zh-CN" altLang="en-US" b="1" dirty="0">
                <a:solidFill>
                  <a:srgbClr val="0000CC"/>
                </a:solidFill>
                <a:latin typeface="华文中宋" panose="02010600040101010101" pitchFamily="2" charset="-122"/>
                <a:ea typeface="华文中宋" panose="02010600040101010101" pitchFamily="2" charset="-122"/>
              </a:rPr>
              <a:t>（司机制约售票员）</a:t>
            </a:r>
            <a:endParaRPr lang="en-US" altLang="zh-CN" b="1" dirty="0">
              <a:solidFill>
                <a:srgbClr val="0000CC"/>
              </a:solidFill>
              <a:latin typeface="华文中宋" panose="02010600040101010101" pitchFamily="2" charset="-122"/>
              <a:ea typeface="华文中宋" panose="02010600040101010101" pitchFamily="2" charset="-122"/>
            </a:endParaRPr>
          </a:p>
        </p:txBody>
      </p:sp>
      <p:sp>
        <p:nvSpPr>
          <p:cNvPr id="55" name="Text Box 23"/>
          <p:cNvSpPr txBox="1">
            <a:spLocks noChangeArrowheads="1"/>
          </p:cNvSpPr>
          <p:nvPr/>
        </p:nvSpPr>
        <p:spPr bwMode="auto">
          <a:xfrm>
            <a:off x="6877049" y="3482182"/>
            <a:ext cx="1976369"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rgbClr val="0000CC"/>
                </a:solidFill>
                <a:latin typeface="华文中宋" panose="02010600040101010101" pitchFamily="2" charset="-122"/>
                <a:ea typeface="华文中宋" panose="02010600040101010101" pitchFamily="2" charset="-122"/>
              </a:rPr>
              <a:t>信号量初值：</a:t>
            </a:r>
          </a:p>
          <a:p>
            <a:pPr>
              <a:spcBef>
                <a:spcPct val="50000"/>
              </a:spcBef>
            </a:pPr>
            <a:r>
              <a:rPr lang="en-US" altLang="zh-CN" b="1" dirty="0">
                <a:solidFill>
                  <a:srgbClr val="0000CC"/>
                </a:solidFill>
                <a:latin typeface="华文中宋" panose="02010600040101010101" pitchFamily="2" charset="-122"/>
                <a:ea typeface="华文中宋" panose="02010600040101010101" pitchFamily="2" charset="-122"/>
              </a:rPr>
              <a:t>S1=0</a:t>
            </a:r>
            <a:r>
              <a:rPr lang="zh-CN" altLang="en-US" b="1" dirty="0">
                <a:solidFill>
                  <a:srgbClr val="0000CC"/>
                </a:solidFill>
                <a:latin typeface="华文中宋" panose="02010600040101010101" pitchFamily="2" charset="-122"/>
                <a:ea typeface="华文中宋" panose="02010600040101010101" pitchFamily="2" charset="-122"/>
              </a:rPr>
              <a:t>，</a:t>
            </a:r>
            <a:r>
              <a:rPr lang="en-US" altLang="zh-CN" b="1" dirty="0">
                <a:solidFill>
                  <a:srgbClr val="0000CC"/>
                </a:solidFill>
                <a:latin typeface="华文中宋" panose="02010600040101010101" pitchFamily="2" charset="-122"/>
                <a:ea typeface="华文中宋" panose="02010600040101010101" pitchFamily="2" charset="-122"/>
              </a:rPr>
              <a:t>S2=0</a:t>
            </a:r>
          </a:p>
        </p:txBody>
      </p:sp>
      <p:sp>
        <p:nvSpPr>
          <p:cNvPr id="56" name="Line 24"/>
          <p:cNvSpPr>
            <a:spLocks noChangeShapeType="1"/>
          </p:cNvSpPr>
          <p:nvPr/>
        </p:nvSpPr>
        <p:spPr bwMode="auto">
          <a:xfrm flipV="1">
            <a:off x="2227445" y="3579813"/>
            <a:ext cx="2542199" cy="816768"/>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25"/>
          <p:cNvSpPr>
            <a:spLocks noChangeShapeType="1"/>
          </p:cNvSpPr>
          <p:nvPr/>
        </p:nvSpPr>
        <p:spPr bwMode="auto">
          <a:xfrm flipH="1" flipV="1">
            <a:off x="2214563" y="5204619"/>
            <a:ext cx="2563503" cy="86360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文本框 57">
            <a:extLst>
              <a:ext uri="{FF2B5EF4-FFF2-40B4-BE49-F238E27FC236}">
                <a16:creationId xmlns:a16="http://schemas.microsoft.com/office/drawing/2014/main" id="{E58DECA6-5FA3-493D-97DB-13F49674FF08}"/>
              </a:ext>
            </a:extLst>
          </p:cNvPr>
          <p:cNvSpPr txBox="1"/>
          <p:nvPr/>
        </p:nvSpPr>
        <p:spPr>
          <a:xfrm>
            <a:off x="4481345" y="1663395"/>
            <a:ext cx="2086434" cy="369332"/>
          </a:xfrm>
          <a:prstGeom prst="rect">
            <a:avLst/>
          </a:prstGeom>
          <a:noFill/>
        </p:spPr>
        <p:txBody>
          <a:bodyPr wrap="square">
            <a:spAutoFit/>
          </a:bodyPr>
          <a:lstStyle/>
          <a:p>
            <a:pPr algn="ctr"/>
            <a:r>
              <a:rPr kumimoji="1" lang="zh-CN" altLang="en-US" b="1" dirty="0">
                <a:solidFill>
                  <a:schemeClr val="bg2">
                    <a:lumMod val="10000"/>
                  </a:schemeClr>
                </a:solidFill>
                <a:latin typeface="华文中宋" panose="02010600040101010101" pitchFamily="2" charset="-122"/>
                <a:ea typeface="华文中宋" panose="02010600040101010101" pitchFamily="2" charset="-122"/>
              </a:rPr>
              <a:t>售票员进程</a:t>
            </a:r>
          </a:p>
        </p:txBody>
      </p:sp>
      <p:sp>
        <p:nvSpPr>
          <p:cNvPr id="13" name="文本框 12">
            <a:extLst>
              <a:ext uri="{FF2B5EF4-FFF2-40B4-BE49-F238E27FC236}">
                <a16:creationId xmlns:a16="http://schemas.microsoft.com/office/drawing/2014/main" id="{1C888BE2-5600-44F3-94F7-B54C12E67CCB}"/>
              </a:ext>
            </a:extLst>
          </p:cNvPr>
          <p:cNvSpPr txBox="1"/>
          <p:nvPr/>
        </p:nvSpPr>
        <p:spPr>
          <a:xfrm>
            <a:off x="612775" y="1656202"/>
            <a:ext cx="2086434" cy="369332"/>
          </a:xfrm>
          <a:prstGeom prst="rect">
            <a:avLst/>
          </a:prstGeom>
          <a:noFill/>
        </p:spPr>
        <p:txBody>
          <a:bodyPr wrap="square">
            <a:spAutoFit/>
          </a:bodyPr>
          <a:lstStyle/>
          <a:p>
            <a:pPr algn="ctr"/>
            <a:r>
              <a:rPr kumimoji="1" lang="zh-CN" altLang="en-US" b="1" dirty="0">
                <a:solidFill>
                  <a:schemeClr val="bg2">
                    <a:lumMod val="10000"/>
                  </a:schemeClr>
                </a:solidFill>
                <a:latin typeface="华文中宋" panose="02010600040101010101" pitchFamily="2" charset="-122"/>
                <a:ea typeface="华文中宋" panose="02010600040101010101" pitchFamily="2" charset="-122"/>
              </a:rPr>
              <a:t>司机进程</a:t>
            </a:r>
          </a:p>
        </p:txBody>
      </p:sp>
      <p:cxnSp>
        <p:nvCxnSpPr>
          <p:cNvPr id="15" name="直接箭头连接符 14">
            <a:extLst>
              <a:ext uri="{FF2B5EF4-FFF2-40B4-BE49-F238E27FC236}">
                <a16:creationId xmlns:a16="http://schemas.microsoft.com/office/drawing/2014/main" id="{F82DC0E3-8A2F-45F8-9676-E1570F50EF48}"/>
              </a:ext>
            </a:extLst>
          </p:cNvPr>
          <p:cNvCxnSpPr>
            <a:stCxn id="36" idx="2"/>
            <a:endCxn id="37" idx="0"/>
          </p:cNvCxnSpPr>
          <p:nvPr/>
        </p:nvCxnSpPr>
        <p:spPr>
          <a:xfrm>
            <a:off x="1600994" y="3010694"/>
            <a:ext cx="0" cy="26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F662F5A-C692-441F-90A6-36907857BCFF}"/>
              </a:ext>
            </a:extLst>
          </p:cNvPr>
          <p:cNvCxnSpPr>
            <a:stCxn id="37" idx="2"/>
            <a:endCxn id="41" idx="0"/>
          </p:cNvCxnSpPr>
          <p:nvPr/>
        </p:nvCxnSpPr>
        <p:spPr>
          <a:xfrm>
            <a:off x="1600994" y="381158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26A1FB3-38A9-4054-BA16-64F6BEB1D8DE}"/>
              </a:ext>
            </a:extLst>
          </p:cNvPr>
          <p:cNvCxnSpPr>
            <a:cxnSpLocks/>
            <a:stCxn id="41" idx="2"/>
            <a:endCxn id="39" idx="0"/>
          </p:cNvCxnSpPr>
          <p:nvPr/>
        </p:nvCxnSpPr>
        <p:spPr>
          <a:xfrm flipH="1">
            <a:off x="1600200" y="4652963"/>
            <a:ext cx="794" cy="340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778A5FA-C6DF-457E-8A14-3CECEE967C6C}"/>
              </a:ext>
            </a:extLst>
          </p:cNvPr>
          <p:cNvCxnSpPr>
            <a:stCxn id="39" idx="2"/>
            <a:endCxn id="38" idx="0"/>
          </p:cNvCxnSpPr>
          <p:nvPr/>
        </p:nvCxnSpPr>
        <p:spPr>
          <a:xfrm flipH="1">
            <a:off x="1583532" y="5531644"/>
            <a:ext cx="16668" cy="32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2A53F52-CBB7-4031-81DB-8003F6BC9EDE}"/>
              </a:ext>
            </a:extLst>
          </p:cNvPr>
          <p:cNvCxnSpPr>
            <a:cxnSpLocks/>
            <a:stCxn id="45" idx="2"/>
            <a:endCxn id="42" idx="0"/>
          </p:cNvCxnSpPr>
          <p:nvPr/>
        </p:nvCxnSpPr>
        <p:spPr>
          <a:xfrm flipH="1">
            <a:off x="5524562" y="2990783"/>
            <a:ext cx="1" cy="33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4DFFEE6-A52D-4A8B-9BC8-043AA06392C5}"/>
              </a:ext>
            </a:extLst>
          </p:cNvPr>
          <p:cNvCxnSpPr>
            <a:stCxn id="42" idx="2"/>
            <a:endCxn id="46" idx="0"/>
          </p:cNvCxnSpPr>
          <p:nvPr/>
        </p:nvCxnSpPr>
        <p:spPr>
          <a:xfrm flipH="1">
            <a:off x="5519709" y="3868142"/>
            <a:ext cx="4853" cy="29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3AE5FE-6EB5-4454-9734-49ABCE10CA40}"/>
              </a:ext>
            </a:extLst>
          </p:cNvPr>
          <p:cNvCxnSpPr>
            <a:stCxn id="46" idx="2"/>
            <a:endCxn id="47" idx="0"/>
          </p:cNvCxnSpPr>
          <p:nvPr/>
        </p:nvCxnSpPr>
        <p:spPr>
          <a:xfrm flipH="1">
            <a:off x="5516166" y="4702176"/>
            <a:ext cx="3543" cy="29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7A4C773-8791-4324-9754-BFBB511C70CF}"/>
              </a:ext>
            </a:extLst>
          </p:cNvPr>
          <p:cNvCxnSpPr>
            <a:stCxn id="47" idx="2"/>
            <a:endCxn id="40" idx="0"/>
          </p:cNvCxnSpPr>
          <p:nvPr/>
        </p:nvCxnSpPr>
        <p:spPr>
          <a:xfrm flipH="1">
            <a:off x="5511313" y="5534819"/>
            <a:ext cx="4853" cy="25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https://gimg2.baidu.com/image_search/src=http%3A%2F%2Fimg.syuan.net%2Fforum%2F201609%2F19%2F142042ar7hygl3zl1254h9.jpg&amp;refer=http%3A%2F%2Fimg.syuan.net&amp;app=2002&amp;size=f9999,10000&amp;q=a80&amp;n=0&amp;g=0n&amp;fmt=jpeg?sec=1635043431&amp;t=828c7fc193da6744b572a107daa7aa55">
            <a:extLst>
              <a:ext uri="{FF2B5EF4-FFF2-40B4-BE49-F238E27FC236}">
                <a16:creationId xmlns:a16="http://schemas.microsoft.com/office/drawing/2014/main" id="{6E45B35C-AAF9-44E1-A3F7-364C61638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101" y="4876466"/>
            <a:ext cx="2465458" cy="152036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8F7550F9-A46E-4F22-83DD-F8FC5802DE25}"/>
              </a:ext>
            </a:extLst>
          </p:cNvPr>
          <p:cNvSpPr>
            <a:spLocks noGrp="1"/>
          </p:cNvSpPr>
          <p:nvPr>
            <p:ph type="sldNum" sz="quarter" idx="12"/>
          </p:nvPr>
        </p:nvSpPr>
        <p:spPr/>
        <p:txBody>
          <a:bodyPr/>
          <a:lstStyle/>
          <a:p>
            <a:fld id="{B10D5614-B734-4280-8F57-1D4947433C97}" type="slidenum">
              <a:rPr lang="en-US" smtClean="0"/>
              <a:t>128</a:t>
            </a:fld>
            <a:endParaRPr lang="en-US" dirty="0"/>
          </a:p>
        </p:txBody>
      </p:sp>
    </p:spTree>
    <p:extLst>
      <p:ext uri="{BB962C8B-B14F-4D97-AF65-F5344CB8AC3E}">
        <p14:creationId xmlns:p14="http://schemas.microsoft.com/office/powerpoint/2010/main" val="148705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to="" calcmode="lin" valueType="num">
                                      <p:cBhvr>
                                        <p:cTn id="7" dur="1" fill="hold"/>
                                        <p:tgtEl>
                                          <p:spTgt spid="5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to="" calcmode="lin" valueType="num">
                                      <p:cBhvr>
                                        <p:cTn id="12" dur="1" fill="hold"/>
                                        <p:tgtEl>
                                          <p:spTgt spid="51"/>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 to="" calcmode="lin" valueType="num">
                                      <p:cBhvr>
                                        <p:cTn id="17" dur="1" fill="hold"/>
                                        <p:tgtEl>
                                          <p:spTgt spid="56"/>
                                        </p:tgtEl>
                                        <p:attrNameLst>
                                          <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 to="" calcmode="lin" valueType="num">
                                      <p:cBhvr>
                                        <p:cTn id="20" dur="1" fill="hold"/>
                                        <p:tgtEl>
                                          <p:spTgt spid="53"/>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to="" calcmode="lin" valueType="num">
                                      <p:cBhvr>
                                        <p:cTn id="25" dur="1" fill="hold"/>
                                        <p:tgtEl>
                                          <p:spTgt spid="50"/>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24"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 to="" calcmode="lin" valueType="num">
                                      <p:cBhvr>
                                        <p:cTn id="35" dur="1" fill="hold"/>
                                        <p:tgtEl>
                                          <p:spTgt spid="52"/>
                                        </p:tgtEl>
                                        <p:attrNameLst>
                                          <p:attrName/>
                                        </p:attrNameLst>
                                      </p:cBhvr>
                                    </p:anim>
                                  </p:childTnLst>
                                </p:cTn>
                              </p:par>
                            </p:childTnLst>
                          </p:cTn>
                        </p:par>
                      </p:childTnLst>
                    </p:cTn>
                  </p:par>
                  <p:par>
                    <p:cTn id="36" fill="hold">
                      <p:stCondLst>
                        <p:cond delay="indefinite"/>
                      </p:stCondLst>
                      <p:childTnLst>
                        <p:par>
                          <p:cTn id="37" fill="hold">
                            <p:stCondLst>
                              <p:cond delay="0"/>
                            </p:stCondLst>
                            <p:childTnLst>
                              <p:par>
                                <p:cTn id="38" presetID="24"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 to="" calcmode="lin" valueType="num">
                                      <p:cBhvr>
                                        <p:cTn id="40" dur="1" fill="hold"/>
                                        <p:tgtEl>
                                          <p:spTgt spid="5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animBg="1"/>
      <p:bldP spid="5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62953" y="158881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lang="zh-CN" altLang="en-US" sz="2000" b="1" dirty="0">
                <a:solidFill>
                  <a:srgbClr val="000000"/>
                </a:solidFill>
                <a:latin typeface="华文中宋" panose="02010600040101010101" pitchFamily="2" charset="-122"/>
                <a:ea typeface="华文中宋" panose="02010600040101010101" pitchFamily="2" charset="-122"/>
              </a:rPr>
              <a:t>例：</a:t>
            </a:r>
            <a:r>
              <a:rPr kumimoji="0" lang="zh-CN" altLang="en-US" sz="20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进程间存在先后执行的同步关系（任务前趋图）</a:t>
            </a:r>
            <a:endParaRPr kumimoji="0" lang="en-US" sz="20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2" name="矩形 1"/>
          <p:cNvSpPr/>
          <p:nvPr/>
        </p:nvSpPr>
        <p:spPr>
          <a:xfrm>
            <a:off x="683568" y="2146554"/>
            <a:ext cx="8229600" cy="295177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五个进程</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B</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D</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E</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相互制约，存在同步关系</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A</a:t>
            </a:r>
            <a:r>
              <a:rPr kumimoji="0" lang="zh-CN" altLang="en-US"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必须首先执行，</a:t>
            </a:r>
            <a:r>
              <a:rPr kumimoji="0" lang="en-US" altLang="zh-CN"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D</a:t>
            </a:r>
            <a:r>
              <a:rPr kumimoji="0" lang="zh-CN" altLang="en-US"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必须等到</a:t>
            </a:r>
            <a:r>
              <a:rPr kumimoji="0" lang="en-US" altLang="zh-CN"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C</a:t>
            </a:r>
            <a:r>
              <a:rPr kumimoji="0" lang="zh-CN" altLang="en-US"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执行完成，</a:t>
            </a:r>
            <a:r>
              <a:rPr kumimoji="0" lang="en-US" altLang="zh-CN"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E</a:t>
            </a:r>
            <a:r>
              <a:rPr kumimoji="0" lang="zh-CN" altLang="en-US" sz="1800" b="1" i="0" u="none" strike="noStrike" kern="1200" cap="none" spc="0" normalizeH="0" baseline="0" noProof="0" dirty="0">
                <a:ln>
                  <a:noFill/>
                </a:ln>
                <a:solidFill>
                  <a:srgbClr val="000000"/>
                </a:solidFill>
                <a:effectLst/>
                <a:uLnTx/>
                <a:uFillTx/>
                <a:latin typeface="Arial Black" panose="020B0A04020102020204" pitchFamily="34" charset="0"/>
                <a:ea typeface="华文中宋" panose="02010600040101010101" pitchFamily="2" charset="-122"/>
                <a:cs typeface="+mn-cs"/>
              </a:rPr>
              <a:t>必须等到所有进程执行完成</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同步信号量</a:t>
            </a:r>
          </a:p>
          <a:p>
            <a:pPr marL="742950" lvl="1" indent="-285750">
              <a:lnSpc>
                <a:spcPct val="150000"/>
              </a:lnSpc>
              <a:buFont typeface="Arial" panose="020B0604020202020204" pitchFamily="34" charset="0"/>
              <a:buChar char="•"/>
              <a:defRPr/>
            </a:pPr>
            <a:r>
              <a:rPr lang="zh-CN" altLang="en-US" b="1" dirty="0">
                <a:solidFill>
                  <a:srgbClr val="000000"/>
                </a:solidFill>
                <a:latin typeface="Arial Black" panose="020B0A04020102020204" pitchFamily="34" charset="0"/>
                <a:ea typeface="华文中宋" panose="02010600040101010101" pitchFamily="2" charset="-122"/>
              </a:rPr>
              <a:t>进程</a:t>
            </a:r>
            <a:r>
              <a:rPr lang="en-US" altLang="zh-CN" b="1" dirty="0">
                <a:solidFill>
                  <a:srgbClr val="000000"/>
                </a:solidFill>
                <a:latin typeface="Arial Black" panose="020B0A04020102020204" pitchFamily="34" charset="0"/>
                <a:ea typeface="华文中宋" panose="02010600040101010101" pitchFamily="2" charset="-122"/>
              </a:rPr>
              <a:t>A</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a:solidFill>
                  <a:srgbClr val="000000"/>
                </a:solidFill>
                <a:latin typeface="Arial Black" panose="020B0A04020102020204" pitchFamily="34" charset="0"/>
                <a:ea typeface="华文中宋" panose="02010600040101010101" pitchFamily="2" charset="-122"/>
              </a:rPr>
              <a:t>B</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a:solidFill>
                  <a:srgbClr val="000000"/>
                </a:solidFill>
                <a:latin typeface="Arial Black" panose="020B0A04020102020204" pitchFamily="34" charset="0"/>
                <a:ea typeface="华文中宋" panose="02010600040101010101" pitchFamily="2" charset="-122"/>
              </a:rPr>
              <a:t>C</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a:solidFill>
                  <a:srgbClr val="000000"/>
                </a:solidFill>
                <a:latin typeface="Arial Black" panose="020B0A04020102020204" pitchFamily="34" charset="0"/>
                <a:ea typeface="华文中宋" panose="02010600040101010101" pitchFamily="2" charset="-122"/>
              </a:rPr>
              <a:t>D</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a:solidFill>
                  <a:srgbClr val="000000"/>
                </a:solidFill>
                <a:latin typeface="Arial Black" panose="020B0A04020102020204" pitchFamily="34" charset="0"/>
                <a:ea typeface="华文中宋" panose="02010600040101010101" pitchFamily="2" charset="-122"/>
              </a:rPr>
              <a:t>E</a:t>
            </a:r>
            <a:r>
              <a:rPr lang="zh-CN" altLang="en-US" b="1" dirty="0">
                <a:solidFill>
                  <a:srgbClr val="000000"/>
                </a:solidFill>
                <a:latin typeface="Arial Black" panose="020B0A04020102020204" pitchFamily="34" charset="0"/>
                <a:ea typeface="华文中宋" panose="02010600040101010101" pitchFamily="2" charset="-122"/>
              </a:rPr>
              <a:t>的相互制约，即信号量</a:t>
            </a:r>
            <a:r>
              <a:rPr lang="en-US" altLang="zh-CN" b="1" dirty="0" err="1">
                <a:solidFill>
                  <a:srgbClr val="000000"/>
                </a:solidFill>
                <a:latin typeface="Arial Black" panose="020B0A04020102020204" pitchFamily="34" charset="0"/>
                <a:ea typeface="华文中宋" panose="02010600040101010101" pitchFamily="2" charset="-122"/>
              </a:rPr>
              <a:t>semA</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err="1">
                <a:solidFill>
                  <a:srgbClr val="000000"/>
                </a:solidFill>
                <a:latin typeface="Arial Black" panose="020B0A04020102020204" pitchFamily="34" charset="0"/>
                <a:ea typeface="华文中宋" panose="02010600040101010101" pitchFamily="2" charset="-122"/>
              </a:rPr>
              <a:t>semB</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err="1">
                <a:solidFill>
                  <a:srgbClr val="000000"/>
                </a:solidFill>
                <a:latin typeface="Arial Black" panose="020B0A04020102020204" pitchFamily="34" charset="0"/>
                <a:ea typeface="华文中宋" panose="02010600040101010101" pitchFamily="2" charset="-122"/>
              </a:rPr>
              <a:t>semC</a:t>
            </a:r>
            <a:r>
              <a:rPr lang="zh-CN" altLang="en-US" b="1" dirty="0">
                <a:solidFill>
                  <a:srgbClr val="000000"/>
                </a:solidFill>
                <a:latin typeface="Arial Black" panose="020B0A04020102020204" pitchFamily="34" charset="0"/>
                <a:ea typeface="华文中宋" panose="02010600040101010101" pitchFamily="2" charset="-122"/>
              </a:rPr>
              <a:t>、</a:t>
            </a:r>
            <a:r>
              <a:rPr lang="en-US" altLang="zh-CN" b="1" dirty="0" err="1">
                <a:solidFill>
                  <a:srgbClr val="000000"/>
                </a:solidFill>
                <a:latin typeface="Arial Black" panose="020B0A04020102020204" pitchFamily="34" charset="0"/>
                <a:ea typeface="华文中宋" panose="02010600040101010101" pitchFamily="2" charset="-122"/>
              </a:rPr>
              <a:t>semD</a:t>
            </a:r>
            <a:r>
              <a:rPr lang="zh-CN" altLang="en-US" b="1" dirty="0">
                <a:solidFill>
                  <a:srgbClr val="000000"/>
                </a:solidFill>
                <a:latin typeface="Arial Black" panose="020B0A04020102020204" pitchFamily="34" charset="0"/>
                <a:ea typeface="华文中宋" panose="02010600040101010101" pitchFamily="2" charset="-122"/>
              </a:rPr>
              <a:t>，初值为</a:t>
            </a:r>
            <a:r>
              <a:rPr lang="en-US" altLang="zh-CN" b="1" dirty="0">
                <a:solidFill>
                  <a:srgbClr val="000000"/>
                </a:solidFill>
                <a:latin typeface="Arial Black" panose="020B0A04020102020204" pitchFamily="34" charset="0"/>
                <a:ea typeface="华文中宋" panose="02010600040101010101" pitchFamily="2" charset="-122"/>
              </a:rPr>
              <a:t>0</a:t>
            </a:r>
            <a:endParaRPr lang="zh-CN" altLang="en-US" b="1" dirty="0">
              <a:solidFill>
                <a:srgbClr val="000000"/>
              </a:solidFill>
              <a:latin typeface="Arial Black" panose="020B0A04020102020204" pitchFamily="34" charset="0"/>
              <a:ea typeface="华文中宋" panose="02010600040101010101" pitchFamily="2"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进程示意</a:t>
            </a:r>
          </a:p>
        </p:txBody>
      </p:sp>
      <p:sp>
        <p:nvSpPr>
          <p:cNvPr id="16" name="矩形 15">
            <a:extLst>
              <a:ext uri="{FF2B5EF4-FFF2-40B4-BE49-F238E27FC236}">
                <a16:creationId xmlns:a16="http://schemas.microsoft.com/office/drawing/2014/main" id="{4B06B3EC-4D5C-4A62-9501-0DCCE8CBDCDC}"/>
              </a:ext>
            </a:extLst>
          </p:cNvPr>
          <p:cNvSpPr/>
          <p:nvPr/>
        </p:nvSpPr>
        <p:spPr>
          <a:xfrm>
            <a:off x="1227700" y="5189618"/>
            <a:ext cx="936104"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矩形 16">
            <a:extLst>
              <a:ext uri="{FF2B5EF4-FFF2-40B4-BE49-F238E27FC236}">
                <a16:creationId xmlns:a16="http://schemas.microsoft.com/office/drawing/2014/main" id="{7AA0DBF2-8CBA-4CEF-BBBE-70E947B764A1}"/>
              </a:ext>
            </a:extLst>
          </p:cNvPr>
          <p:cNvSpPr/>
          <p:nvPr/>
        </p:nvSpPr>
        <p:spPr>
          <a:xfrm>
            <a:off x="1240067" y="5939503"/>
            <a:ext cx="936104" cy="648072"/>
          </a:xfrm>
          <a:prstGeom prst="rect">
            <a:avLst/>
          </a:prstGeom>
          <a:solidFill>
            <a:srgbClr val="11FF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文本框 17">
            <a:extLst>
              <a:ext uri="{FF2B5EF4-FFF2-40B4-BE49-F238E27FC236}">
                <a16:creationId xmlns:a16="http://schemas.microsoft.com/office/drawing/2014/main" id="{784B08B7-0615-4A46-9C14-FEA27357ABD0}"/>
              </a:ext>
            </a:extLst>
          </p:cNvPr>
          <p:cNvSpPr txBox="1"/>
          <p:nvPr/>
        </p:nvSpPr>
        <p:spPr>
          <a:xfrm>
            <a:off x="2483768" y="5255479"/>
            <a:ext cx="158417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就绪</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阻塞状态</a:t>
            </a:r>
          </a:p>
        </p:txBody>
      </p:sp>
      <p:sp>
        <p:nvSpPr>
          <p:cNvPr id="19" name="文本框 18">
            <a:extLst>
              <a:ext uri="{FF2B5EF4-FFF2-40B4-BE49-F238E27FC236}">
                <a16:creationId xmlns:a16="http://schemas.microsoft.com/office/drawing/2014/main" id="{F222794B-1E94-4A98-9A3D-D8BD93707FFF}"/>
              </a:ext>
            </a:extLst>
          </p:cNvPr>
          <p:cNvSpPr txBox="1"/>
          <p:nvPr/>
        </p:nvSpPr>
        <p:spPr>
          <a:xfrm>
            <a:off x="2483768" y="5939503"/>
            <a:ext cx="158417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运行状态</a:t>
            </a:r>
          </a:p>
        </p:txBody>
      </p:sp>
      <p:grpSp>
        <p:nvGrpSpPr>
          <p:cNvPr id="3" name="组合 2">
            <a:extLst>
              <a:ext uri="{FF2B5EF4-FFF2-40B4-BE49-F238E27FC236}">
                <a16:creationId xmlns:a16="http://schemas.microsoft.com/office/drawing/2014/main" id="{2767748B-4E32-4FC5-B102-D29AEFB67AE2}"/>
              </a:ext>
            </a:extLst>
          </p:cNvPr>
          <p:cNvGrpSpPr/>
          <p:nvPr/>
        </p:nvGrpSpPr>
        <p:grpSpPr>
          <a:xfrm>
            <a:off x="5272515" y="5019373"/>
            <a:ext cx="1450635" cy="724025"/>
            <a:chOff x="7526485" y="3469095"/>
            <a:chExt cx="1450635" cy="724025"/>
          </a:xfrm>
        </p:grpSpPr>
        <p:sp>
          <p:nvSpPr>
            <p:cNvPr id="12" name="矩形 11">
              <a:extLst>
                <a:ext uri="{FF2B5EF4-FFF2-40B4-BE49-F238E27FC236}">
                  <a16:creationId xmlns:a16="http://schemas.microsoft.com/office/drawing/2014/main" id="{A5520B87-1CBD-44BD-83ED-92DB0C913B9F}"/>
                </a:ext>
              </a:extLst>
            </p:cNvPr>
            <p:cNvSpPr/>
            <p:nvPr/>
          </p:nvSpPr>
          <p:spPr>
            <a:xfrm>
              <a:off x="7526485" y="3625897"/>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椭圆 12">
              <a:extLst>
                <a:ext uri="{FF2B5EF4-FFF2-40B4-BE49-F238E27FC236}">
                  <a16:creationId xmlns:a16="http://schemas.microsoft.com/office/drawing/2014/main" id="{B05B867C-EE58-48FE-B73D-309E5CD6E031}"/>
                </a:ext>
              </a:extLst>
            </p:cNvPr>
            <p:cNvSpPr/>
            <p:nvPr/>
          </p:nvSpPr>
          <p:spPr>
            <a:xfrm>
              <a:off x="7566766" y="3665964"/>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椭圆 13">
              <a:extLst>
                <a:ext uri="{FF2B5EF4-FFF2-40B4-BE49-F238E27FC236}">
                  <a16:creationId xmlns:a16="http://schemas.microsoft.com/office/drawing/2014/main" id="{B5E895F8-A6E1-4F15-A5B7-7D7A7F446B27}"/>
                </a:ext>
              </a:extLst>
            </p:cNvPr>
            <p:cNvSpPr/>
            <p:nvPr/>
          </p:nvSpPr>
          <p:spPr>
            <a:xfrm>
              <a:off x="7566766" y="3917897"/>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文本框 14">
              <a:extLst>
                <a:ext uri="{FF2B5EF4-FFF2-40B4-BE49-F238E27FC236}">
                  <a16:creationId xmlns:a16="http://schemas.microsoft.com/office/drawing/2014/main" id="{EF8CCB95-A2FB-4C32-AE7F-0DC9DA78C0AA}"/>
                </a:ext>
              </a:extLst>
            </p:cNvPr>
            <p:cNvSpPr txBox="1"/>
            <p:nvPr/>
          </p:nvSpPr>
          <p:spPr>
            <a:xfrm>
              <a:off x="7822695" y="3469095"/>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grpSp>
      <p:grpSp>
        <p:nvGrpSpPr>
          <p:cNvPr id="20" name="组合 19">
            <a:extLst>
              <a:ext uri="{FF2B5EF4-FFF2-40B4-BE49-F238E27FC236}">
                <a16:creationId xmlns:a16="http://schemas.microsoft.com/office/drawing/2014/main" id="{22B9A4D3-A89E-46D5-9B3F-869F735E730C}"/>
              </a:ext>
            </a:extLst>
          </p:cNvPr>
          <p:cNvGrpSpPr/>
          <p:nvPr/>
        </p:nvGrpSpPr>
        <p:grpSpPr>
          <a:xfrm>
            <a:off x="5272515" y="5783465"/>
            <a:ext cx="1450635" cy="724025"/>
            <a:chOff x="7526485" y="3469095"/>
            <a:chExt cx="1450635" cy="724025"/>
          </a:xfrm>
        </p:grpSpPr>
        <p:sp>
          <p:nvSpPr>
            <p:cNvPr id="21" name="矩形 20">
              <a:extLst>
                <a:ext uri="{FF2B5EF4-FFF2-40B4-BE49-F238E27FC236}">
                  <a16:creationId xmlns:a16="http://schemas.microsoft.com/office/drawing/2014/main" id="{0D85AF44-EDF1-4453-A68C-B63D43B348D0}"/>
                </a:ext>
              </a:extLst>
            </p:cNvPr>
            <p:cNvSpPr/>
            <p:nvPr/>
          </p:nvSpPr>
          <p:spPr>
            <a:xfrm>
              <a:off x="7526485" y="3625897"/>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椭圆 21">
              <a:extLst>
                <a:ext uri="{FF2B5EF4-FFF2-40B4-BE49-F238E27FC236}">
                  <a16:creationId xmlns:a16="http://schemas.microsoft.com/office/drawing/2014/main" id="{A3D43BD8-6832-43D6-8968-B54E7A441A75}"/>
                </a:ext>
              </a:extLst>
            </p:cNvPr>
            <p:cNvSpPr/>
            <p:nvPr/>
          </p:nvSpPr>
          <p:spPr>
            <a:xfrm>
              <a:off x="7566766" y="3665964"/>
              <a:ext cx="224325" cy="247478"/>
            </a:xfrm>
            <a:prstGeom prst="ellipse">
              <a:avLst/>
            </a:prstGeom>
            <a:solidFill>
              <a:schemeClr val="bg1">
                <a:lumMod val="6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椭圆 22">
              <a:extLst>
                <a:ext uri="{FF2B5EF4-FFF2-40B4-BE49-F238E27FC236}">
                  <a16:creationId xmlns:a16="http://schemas.microsoft.com/office/drawing/2014/main" id="{D14F7829-D5A4-440E-BDC3-3A596FCDA778}"/>
                </a:ext>
              </a:extLst>
            </p:cNvPr>
            <p:cNvSpPr/>
            <p:nvPr/>
          </p:nvSpPr>
          <p:spPr>
            <a:xfrm>
              <a:off x="7566766" y="3917897"/>
              <a:ext cx="224325" cy="247478"/>
            </a:xfrm>
            <a:prstGeom prst="ellipse">
              <a:avLst/>
            </a:prstGeom>
            <a:solidFill>
              <a:srgbClr val="00B05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文本框 23">
              <a:extLst>
                <a:ext uri="{FF2B5EF4-FFF2-40B4-BE49-F238E27FC236}">
                  <a16:creationId xmlns:a16="http://schemas.microsoft.com/office/drawing/2014/main" id="{4B1871F3-E50D-47C5-914B-CBA4EB7030BE}"/>
                </a:ext>
              </a:extLst>
            </p:cNvPr>
            <p:cNvSpPr txBox="1"/>
            <p:nvPr/>
          </p:nvSpPr>
          <p:spPr>
            <a:xfrm>
              <a:off x="7822695" y="3469095"/>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grpSp>
      <p:sp>
        <p:nvSpPr>
          <p:cNvPr id="25" name="文本框 24">
            <a:extLst>
              <a:ext uri="{FF2B5EF4-FFF2-40B4-BE49-F238E27FC236}">
                <a16:creationId xmlns:a16="http://schemas.microsoft.com/office/drawing/2014/main" id="{221CA649-F82C-4CCB-9AE5-B98FA9E59015}"/>
              </a:ext>
            </a:extLst>
          </p:cNvPr>
          <p:cNvSpPr txBox="1"/>
          <p:nvPr/>
        </p:nvSpPr>
        <p:spPr>
          <a:xfrm>
            <a:off x="5865041" y="5255479"/>
            <a:ext cx="178373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阻止进程继续</a:t>
            </a:r>
          </a:p>
        </p:txBody>
      </p:sp>
      <p:sp>
        <p:nvSpPr>
          <p:cNvPr id="26" name="文本框 25">
            <a:extLst>
              <a:ext uri="{FF2B5EF4-FFF2-40B4-BE49-F238E27FC236}">
                <a16:creationId xmlns:a16="http://schemas.microsoft.com/office/drawing/2014/main" id="{CD573A25-F53A-44AB-A289-367E6B338EFC}"/>
              </a:ext>
            </a:extLst>
          </p:cNvPr>
          <p:cNvSpPr txBox="1"/>
          <p:nvPr/>
        </p:nvSpPr>
        <p:spPr>
          <a:xfrm>
            <a:off x="5862885" y="5900090"/>
            <a:ext cx="1783737"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允许进程继续</a:t>
            </a:r>
          </a:p>
        </p:txBody>
      </p:sp>
      <p:sp>
        <p:nvSpPr>
          <p:cNvPr id="27" name="Title 13">
            <a:extLst>
              <a:ext uri="{FF2B5EF4-FFF2-40B4-BE49-F238E27FC236}">
                <a16:creationId xmlns:a16="http://schemas.microsoft.com/office/drawing/2014/main" id="{C01ED00B-C450-4409-A51C-E13E87F64BA9}"/>
              </a:ext>
            </a:extLst>
          </p:cNvPr>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3.6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进程同步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28" name="Content Placeholder 2">
            <a:extLst>
              <a:ext uri="{FF2B5EF4-FFF2-40B4-BE49-F238E27FC236}">
                <a16:creationId xmlns:a16="http://schemas.microsoft.com/office/drawing/2014/main" id="{E2939BB0-1D36-4590-84A0-45B23E853739}"/>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操作用法</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9" name="Flowchart: Off-page Connector 9">
            <a:extLst>
              <a:ext uri="{FF2B5EF4-FFF2-40B4-BE49-F238E27FC236}">
                <a16:creationId xmlns:a16="http://schemas.microsoft.com/office/drawing/2014/main" id="{44AE5719-1714-4453-9A89-3455CEF57419}"/>
              </a:ext>
            </a:extLst>
          </p:cNvPr>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89</a:t>
            </a:r>
            <a:endParaRPr lang="en-US" sz="1100" b="1" dirty="0">
              <a:solidFill>
                <a:prstClr val="white"/>
              </a:solidFill>
            </a:endParaRPr>
          </a:p>
        </p:txBody>
      </p:sp>
      <p:sp>
        <p:nvSpPr>
          <p:cNvPr id="4" name="灯片编号占位符 3">
            <a:extLst>
              <a:ext uri="{FF2B5EF4-FFF2-40B4-BE49-F238E27FC236}">
                <a16:creationId xmlns:a16="http://schemas.microsoft.com/office/drawing/2014/main" id="{9330B771-161D-4173-84B2-E42A48D0583B}"/>
              </a:ext>
            </a:extLst>
          </p:cNvPr>
          <p:cNvSpPr>
            <a:spLocks noGrp="1"/>
          </p:cNvSpPr>
          <p:nvPr>
            <p:ph type="sldNum" sz="quarter" idx="12"/>
          </p:nvPr>
        </p:nvSpPr>
        <p:spPr/>
        <p:txBody>
          <a:bodyPr/>
          <a:lstStyle/>
          <a:p>
            <a:fld id="{B10D5614-B734-4280-8F57-1D4947433C97}" type="slidenum">
              <a:rPr lang="en-US" smtClean="0"/>
              <a:t>129</a:t>
            </a:fld>
            <a:endParaRPr lang="en-US"/>
          </a:p>
        </p:txBody>
      </p:sp>
    </p:spTree>
    <p:extLst>
      <p:ext uri="{BB962C8B-B14F-4D97-AF65-F5344CB8AC3E}">
        <p14:creationId xmlns:p14="http://schemas.microsoft.com/office/powerpoint/2010/main" val="281098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1B6AA3">
                    <a:lumMod val="60000"/>
                    <a:lumOff val="40000"/>
                  </a:srgbClr>
                </a:solidFill>
                <a:effectLst/>
                <a:uLnTx/>
                <a:uFillTx/>
                <a:latin typeface="华文中宋" panose="02010600040101010101" pitchFamily="2" charset="-122"/>
                <a:ea typeface="华文中宋" panose="02010600040101010101" pitchFamily="2" charset="-122"/>
                <a:cs typeface="+mj-cs"/>
              </a:rPr>
              <a:t>协同并行计算</a:t>
            </a:r>
            <a:endParaRPr kumimoji="0" lang="en-US" sz="3200" b="1" i="0" u="none" strike="noStrike" kern="1200" cap="none" spc="0" normalizeH="0" baseline="0" noProof="0" dirty="0">
              <a:ln>
                <a:noFill/>
              </a:ln>
              <a:solidFill>
                <a:srgbClr val="1B6AA3">
                  <a:lumMod val="60000"/>
                  <a:lumOff val="40000"/>
                </a:srgbClr>
              </a:solidFill>
              <a:effectLst/>
              <a:uLnTx/>
              <a:uFillTx/>
              <a:latin typeface="华文中宋" panose="02010600040101010101" pitchFamily="2" charset="-122"/>
              <a:ea typeface="华文中宋" panose="02010600040101010101" pitchFamily="2" charset="-122"/>
              <a:cs typeface="+mj-cs"/>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1" name="Content Placeholder 2"/>
          <p:cNvSpPr txBox="1">
            <a:spLocks/>
          </p:cNvSpPr>
          <p:nvPr/>
        </p:nvSpPr>
        <p:spPr>
          <a:xfrm>
            <a:off x="457200" y="1110803"/>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高分辨太阳图像重建</a:t>
            </a:r>
            <a:endParaRPr kumimoji="0" 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pic>
        <p:nvPicPr>
          <p:cNvPr id="12" name="图片 1" descr="f9.jpg">
            <a:extLst>
              <a:ext uri="{FF2B5EF4-FFF2-40B4-BE49-F238E27FC236}">
                <a16:creationId xmlns:a16="http://schemas.microsoft.com/office/drawing/2014/main" id="{2E151089-B9F6-40A4-9C0C-DBB078622546}"/>
              </a:ext>
            </a:extLst>
          </p:cNvPr>
          <p:cNvPicPr>
            <a:picLocks noChangeAspect="1"/>
          </p:cNvPicPr>
          <p:nvPr/>
        </p:nvPicPr>
        <p:blipFill>
          <a:blip r:embed="rId4" cstate="print"/>
          <a:srcRect/>
          <a:stretch>
            <a:fillRect/>
          </a:stretch>
        </p:blipFill>
        <p:spPr bwMode="auto">
          <a:xfrm>
            <a:off x="155600" y="4123942"/>
            <a:ext cx="8959850" cy="2519362"/>
          </a:xfrm>
          <a:prstGeom prst="rect">
            <a:avLst/>
          </a:prstGeom>
          <a:noFill/>
          <a:ln w="9525">
            <a:noFill/>
            <a:miter lim="800000"/>
            <a:headEnd/>
            <a:tailEnd/>
          </a:ln>
        </p:spPr>
      </p:pic>
      <p:sp>
        <p:nvSpPr>
          <p:cNvPr id="13" name="矩形 8">
            <a:extLst>
              <a:ext uri="{FF2B5EF4-FFF2-40B4-BE49-F238E27FC236}">
                <a16:creationId xmlns:a16="http://schemas.microsoft.com/office/drawing/2014/main" id="{75120D5F-BFAA-4736-84F9-362D899BCF92}"/>
              </a:ext>
            </a:extLst>
          </p:cNvPr>
          <p:cNvSpPr>
            <a:spLocks noChangeArrowheads="1"/>
          </p:cNvSpPr>
          <p:nvPr/>
        </p:nvSpPr>
        <p:spPr bwMode="auto">
          <a:xfrm>
            <a:off x="2923208" y="3814613"/>
            <a:ext cx="3672408" cy="369332"/>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每组子块由一个</a:t>
            </a:r>
            <a:r>
              <a:rPr kumimoji="0" lang="en-US" altLang="zh-CN" sz="1800" b="0"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CPU</a:t>
            </a:r>
            <a:r>
              <a:rPr kumimoji="0" lang="zh-CN" altLang="en-US" sz="1800" b="0"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核并行处理</a:t>
            </a:r>
          </a:p>
        </p:txBody>
      </p:sp>
      <p:pic>
        <p:nvPicPr>
          <p:cNvPr id="14" name="图片 13" descr="图10－统计示例.bmp">
            <a:extLst>
              <a:ext uri="{FF2B5EF4-FFF2-40B4-BE49-F238E27FC236}">
                <a16:creationId xmlns:a16="http://schemas.microsoft.com/office/drawing/2014/main" id="{D0B5D3D1-EA27-4823-8753-EBF2825A5C24}"/>
              </a:ext>
            </a:extLst>
          </p:cNvPr>
          <p:cNvPicPr>
            <a:picLocks noChangeAspect="1"/>
          </p:cNvPicPr>
          <p:nvPr/>
        </p:nvPicPr>
        <p:blipFill>
          <a:blip r:embed="rId5" cstate="print"/>
          <a:stretch>
            <a:fillRect/>
          </a:stretch>
        </p:blipFill>
        <p:spPr>
          <a:xfrm>
            <a:off x="4067944" y="846139"/>
            <a:ext cx="2664296" cy="2745032"/>
          </a:xfrm>
          <a:prstGeom prst="rect">
            <a:avLst/>
          </a:prstGeom>
        </p:spPr>
      </p:pic>
      <p:sp>
        <p:nvSpPr>
          <p:cNvPr id="15" name="TextBox 2">
            <a:extLst>
              <a:ext uri="{FF2B5EF4-FFF2-40B4-BE49-F238E27FC236}">
                <a16:creationId xmlns:a16="http://schemas.microsoft.com/office/drawing/2014/main" id="{88B27547-D481-4760-9826-602DF8F9A684}"/>
              </a:ext>
            </a:extLst>
          </p:cNvPr>
          <p:cNvSpPr txBox="1"/>
          <p:nvPr/>
        </p:nvSpPr>
        <p:spPr>
          <a:xfrm>
            <a:off x="6732240" y="1008238"/>
            <a:ext cx="9028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5C5C5C"/>
                </a:solidFill>
                <a:effectLst/>
                <a:uLnTx/>
                <a:uFillTx/>
                <a:latin typeface="Calibri"/>
                <a:ea typeface="+mn-ea"/>
                <a:cs typeface="+mn-cs"/>
              </a:rPr>
              <a:t>目标</a:t>
            </a:r>
          </a:p>
        </p:txBody>
      </p:sp>
      <p:sp>
        <p:nvSpPr>
          <p:cNvPr id="16" name="TextBox 3">
            <a:extLst>
              <a:ext uri="{FF2B5EF4-FFF2-40B4-BE49-F238E27FC236}">
                <a16:creationId xmlns:a16="http://schemas.microsoft.com/office/drawing/2014/main" id="{0A191AA0-64D3-463E-89A2-5F2EC4DD57F2}"/>
              </a:ext>
            </a:extLst>
          </p:cNvPr>
          <p:cNvSpPr txBox="1"/>
          <p:nvPr/>
        </p:nvSpPr>
        <p:spPr>
          <a:xfrm>
            <a:off x="6734855" y="1512699"/>
            <a:ext cx="162095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5C5C5C"/>
                </a:solidFill>
                <a:effectLst/>
                <a:uLnTx/>
                <a:uFillTx/>
                <a:latin typeface="Calibri"/>
                <a:ea typeface="+mn-ea"/>
                <a:cs typeface="+mn-cs"/>
              </a:rPr>
              <a:t>随机调制</a:t>
            </a:r>
          </a:p>
        </p:txBody>
      </p:sp>
      <p:sp>
        <p:nvSpPr>
          <p:cNvPr id="17" name="TextBox 4">
            <a:extLst>
              <a:ext uri="{FF2B5EF4-FFF2-40B4-BE49-F238E27FC236}">
                <a16:creationId xmlns:a16="http://schemas.microsoft.com/office/drawing/2014/main" id="{59DBD25A-401C-4787-BD08-6053CED056BA}"/>
              </a:ext>
            </a:extLst>
          </p:cNvPr>
          <p:cNvSpPr txBox="1"/>
          <p:nvPr/>
        </p:nvSpPr>
        <p:spPr>
          <a:xfrm>
            <a:off x="6734869" y="2059543"/>
            <a:ext cx="25282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5C5C5C"/>
                </a:solidFill>
                <a:effectLst/>
                <a:uLnTx/>
                <a:uFillTx/>
                <a:latin typeface="Calibri"/>
                <a:ea typeface="+mn-ea"/>
                <a:cs typeface="+mn-cs"/>
              </a:rPr>
              <a:t>100</a:t>
            </a:r>
            <a:r>
              <a:rPr kumimoji="0" lang="zh-CN" altLang="en-US" sz="1200" b="0" i="0" u="none" strike="noStrike" kern="1200" cap="none" spc="0" normalizeH="0" baseline="0" noProof="0" dirty="0">
                <a:ln>
                  <a:noFill/>
                </a:ln>
                <a:solidFill>
                  <a:srgbClr val="5C5C5C"/>
                </a:solidFill>
                <a:effectLst/>
                <a:uLnTx/>
                <a:uFillTx/>
                <a:latin typeface="Calibri"/>
                <a:ea typeface="+mn-ea"/>
                <a:cs typeface="+mn-cs"/>
              </a:rPr>
              <a:t>个样本叠加</a:t>
            </a:r>
          </a:p>
        </p:txBody>
      </p:sp>
      <p:sp>
        <p:nvSpPr>
          <p:cNvPr id="18" name="TextBox 5">
            <a:extLst>
              <a:ext uri="{FF2B5EF4-FFF2-40B4-BE49-F238E27FC236}">
                <a16:creationId xmlns:a16="http://schemas.microsoft.com/office/drawing/2014/main" id="{88F2FDE5-0306-445A-BA91-C6ED2751753B}"/>
              </a:ext>
            </a:extLst>
          </p:cNvPr>
          <p:cNvSpPr txBox="1"/>
          <p:nvPr/>
        </p:nvSpPr>
        <p:spPr>
          <a:xfrm>
            <a:off x="6732240" y="2591887"/>
            <a:ext cx="2710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5C5C5C"/>
                </a:solidFill>
                <a:effectLst/>
                <a:uLnTx/>
                <a:uFillTx/>
                <a:latin typeface="Calibri"/>
                <a:ea typeface="+mn-ea"/>
                <a:cs typeface="+mn-cs"/>
              </a:rPr>
              <a:t>1000</a:t>
            </a:r>
            <a:r>
              <a:rPr kumimoji="0" lang="zh-CN" altLang="en-US" sz="1200" b="0" i="0" u="none" strike="noStrike" kern="1200" cap="none" spc="0" normalizeH="0" baseline="0" noProof="0" dirty="0">
                <a:ln>
                  <a:noFill/>
                </a:ln>
                <a:solidFill>
                  <a:srgbClr val="5C5C5C"/>
                </a:solidFill>
                <a:effectLst/>
                <a:uLnTx/>
                <a:uFillTx/>
                <a:latin typeface="Calibri"/>
                <a:ea typeface="+mn-ea"/>
                <a:cs typeface="+mn-cs"/>
              </a:rPr>
              <a:t>个样本叠加</a:t>
            </a:r>
          </a:p>
        </p:txBody>
      </p:sp>
      <p:sp>
        <p:nvSpPr>
          <p:cNvPr id="19" name="TextBox 6">
            <a:extLst>
              <a:ext uri="{FF2B5EF4-FFF2-40B4-BE49-F238E27FC236}">
                <a16:creationId xmlns:a16="http://schemas.microsoft.com/office/drawing/2014/main" id="{FF87C195-B249-4B08-9445-31DBE7FB7B3A}"/>
              </a:ext>
            </a:extLst>
          </p:cNvPr>
          <p:cNvSpPr txBox="1"/>
          <p:nvPr/>
        </p:nvSpPr>
        <p:spPr>
          <a:xfrm>
            <a:off x="6732240" y="3133550"/>
            <a:ext cx="28937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5C5C5C"/>
                </a:solidFill>
                <a:effectLst/>
                <a:uLnTx/>
                <a:uFillTx/>
                <a:latin typeface="Calibri"/>
                <a:ea typeface="+mn-ea"/>
                <a:cs typeface="+mn-cs"/>
              </a:rPr>
              <a:t>10000</a:t>
            </a:r>
            <a:r>
              <a:rPr kumimoji="0" lang="zh-CN" altLang="en-US" sz="1200" b="0" i="0" u="none" strike="noStrike" kern="1200" cap="none" spc="0" normalizeH="0" baseline="0" noProof="0" dirty="0">
                <a:ln>
                  <a:noFill/>
                </a:ln>
                <a:solidFill>
                  <a:srgbClr val="5C5C5C"/>
                </a:solidFill>
                <a:effectLst/>
                <a:uLnTx/>
                <a:uFillTx/>
                <a:latin typeface="Calibri"/>
                <a:ea typeface="+mn-ea"/>
                <a:cs typeface="+mn-cs"/>
              </a:rPr>
              <a:t>个样本叠加</a:t>
            </a:r>
          </a:p>
        </p:txBody>
      </p:sp>
      <p:graphicFrame>
        <p:nvGraphicFramePr>
          <p:cNvPr id="20" name="Object 4">
            <a:extLst>
              <a:ext uri="{FF2B5EF4-FFF2-40B4-BE49-F238E27FC236}">
                <a16:creationId xmlns:a16="http://schemas.microsoft.com/office/drawing/2014/main" id="{6FE70775-9E7D-4743-83C1-131FB055D5AA}"/>
              </a:ext>
            </a:extLst>
          </p:cNvPr>
          <p:cNvGraphicFramePr>
            <a:graphicFrameLocks noChangeAspect="1"/>
          </p:cNvGraphicFramePr>
          <p:nvPr/>
        </p:nvGraphicFramePr>
        <p:xfrm>
          <a:off x="755576" y="1880771"/>
          <a:ext cx="2603246" cy="812253"/>
        </p:xfrm>
        <a:graphic>
          <a:graphicData uri="http://schemas.openxmlformats.org/presentationml/2006/ole">
            <mc:AlternateContent xmlns:mc="http://schemas.openxmlformats.org/markup-compatibility/2006">
              <mc:Choice xmlns:v="urn:schemas-microsoft-com:vml" Requires="v">
                <p:oleObj spid="_x0000_s1053" r:id="rId6" imgW="1638300" imgH="508000" progId="Equation.3">
                  <p:embed/>
                </p:oleObj>
              </mc:Choice>
              <mc:Fallback>
                <p:oleObj r:id="rId6" imgW="1638300" imgH="508000" progId="Equation.3">
                  <p:embed/>
                  <p:pic>
                    <p:nvPicPr>
                      <p:cNvPr id="20" name="Object 4">
                        <a:extLst>
                          <a:ext uri="{FF2B5EF4-FFF2-40B4-BE49-F238E27FC236}">
                            <a16:creationId xmlns:a16="http://schemas.microsoft.com/office/drawing/2014/main" id="{6FE70775-9E7D-4743-83C1-131FB055D5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76" y="1880771"/>
                        <a:ext cx="2603246" cy="812253"/>
                      </a:xfrm>
                      <a:prstGeom prst="rect">
                        <a:avLst/>
                      </a:prstGeom>
                      <a:noFill/>
                    </p:spPr>
                  </p:pic>
                </p:oleObj>
              </mc:Fallback>
            </mc:AlternateContent>
          </a:graphicData>
        </a:graphic>
      </p:graphicFrame>
      <p:sp>
        <p:nvSpPr>
          <p:cNvPr id="2" name="文本框 1">
            <a:extLst>
              <a:ext uri="{FF2B5EF4-FFF2-40B4-BE49-F238E27FC236}">
                <a16:creationId xmlns:a16="http://schemas.microsoft.com/office/drawing/2014/main" id="{5B85F028-59E1-4924-BCAD-91024F3B16AE}"/>
              </a:ext>
            </a:extLst>
          </p:cNvPr>
          <p:cNvSpPr txBox="1"/>
          <p:nvPr/>
        </p:nvSpPr>
        <p:spPr>
          <a:xfrm>
            <a:off x="639390" y="2868886"/>
            <a:ext cx="3702391" cy="87781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斑点干涉</a:t>
            </a:r>
            <a:r>
              <a:rPr kumimoji="0" lang="en-US" altLang="zh-CN"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a:t>
            </a:r>
            <a:r>
              <a:rPr kumimoji="0" lang="zh-CN" altLang="en-US"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傅里叶振幅</a:t>
            </a:r>
            <a:endParaRPr kumimoji="0" lang="en-US" altLang="zh-CN"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斑点掩模法</a:t>
            </a:r>
            <a:r>
              <a:rPr kumimoji="0" lang="en-US" altLang="zh-CN"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a:t>
            </a:r>
            <a:r>
              <a:rPr kumimoji="0" lang="zh-CN" altLang="en-US" sz="1600" b="1" i="0" u="none" strike="noStrike" kern="1200" cap="none" spc="0" normalizeH="0" baseline="0" noProof="0" dirty="0">
                <a:ln>
                  <a:noFill/>
                </a:ln>
                <a:solidFill>
                  <a:srgbClr val="3F3F3F">
                    <a:lumMod val="50000"/>
                  </a:srgbClr>
                </a:solidFill>
                <a:effectLst/>
                <a:uLnTx/>
                <a:uFillTx/>
                <a:latin typeface="华文中宋" panose="02010600040101010101" pitchFamily="2" charset="-122"/>
                <a:ea typeface="华文中宋" panose="02010600040101010101" pitchFamily="2" charset="-122"/>
                <a:cs typeface="+mn-cs"/>
              </a:rPr>
              <a:t>傅里叶相位</a:t>
            </a:r>
          </a:p>
        </p:txBody>
      </p:sp>
      <p:sp>
        <p:nvSpPr>
          <p:cNvPr id="3" name="灯片编号占位符 2">
            <a:extLst>
              <a:ext uri="{FF2B5EF4-FFF2-40B4-BE49-F238E27FC236}">
                <a16:creationId xmlns:a16="http://schemas.microsoft.com/office/drawing/2014/main" id="{9C06042B-DA73-4B09-B06E-568A2C539083}"/>
              </a:ext>
            </a:extLst>
          </p:cNvPr>
          <p:cNvSpPr>
            <a:spLocks noGrp="1"/>
          </p:cNvSpPr>
          <p:nvPr>
            <p:ph type="sldNum" sz="quarter" idx="12"/>
          </p:nvPr>
        </p:nvSpPr>
        <p:spPr/>
        <p:txBody>
          <a:bodyPr/>
          <a:lstStyle/>
          <a:p>
            <a:fld id="{B10D5614-B734-4280-8F57-1D4947433C97}" type="slidenum">
              <a:rPr lang="en-US" smtClean="0"/>
              <a:t>13</a:t>
            </a:fld>
            <a:endParaRPr lang="en-US"/>
          </a:p>
        </p:txBody>
      </p:sp>
    </p:spTree>
    <p:extLst>
      <p:ext uri="{BB962C8B-B14F-4D97-AF65-F5344CB8AC3E}">
        <p14:creationId xmlns:p14="http://schemas.microsoft.com/office/powerpoint/2010/main" val="232203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a:extLst>
              <a:ext uri="{FF2B5EF4-FFF2-40B4-BE49-F238E27FC236}">
                <a16:creationId xmlns:a16="http://schemas.microsoft.com/office/drawing/2014/main" id="{8723DBC9-3206-455F-BBBD-DBDC070D271B}"/>
              </a:ext>
            </a:extLst>
          </p:cNvPr>
          <p:cNvCxnSpPr>
            <a:cxnSpLocks/>
            <a:stCxn id="148" idx="3"/>
          </p:cNvCxnSpPr>
          <p:nvPr/>
        </p:nvCxnSpPr>
        <p:spPr>
          <a:xfrm>
            <a:off x="4139598" y="2640494"/>
            <a:ext cx="3234390" cy="5326"/>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840346D0-B38B-446E-B7EF-3EB6746738AC}"/>
              </a:ext>
            </a:extLst>
          </p:cNvPr>
          <p:cNvSpPr txBox="1">
            <a:spLocks noChangeArrowheads="1"/>
          </p:cNvSpPr>
          <p:nvPr/>
        </p:nvSpPr>
        <p:spPr>
          <a:xfrm>
            <a:off x="27195" y="2189137"/>
            <a:ext cx="1728192" cy="2319982"/>
          </a:xfrm>
          <a:prstGeom prst="rect">
            <a:avLst/>
          </a:prstGeom>
          <a:solidFill>
            <a:srgbClr val="FCFCFC"/>
          </a:solidFill>
          <a:ln>
            <a:solidFill>
              <a:schemeClr val="accent6">
                <a:lumMod val="75000"/>
              </a:schemeClr>
            </a:solidFill>
            <a:miter lim="800000"/>
            <a:headEnd/>
            <a:tailEnd/>
          </a:ln>
        </p:spPr>
        <p:txBody>
          <a:bodyPr vert="horz" lIns="91440" tIns="36000" rIns="91440" bIns="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ctr"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Process A</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finish</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12" name="直接连接符 11">
            <a:extLst>
              <a:ext uri="{FF2B5EF4-FFF2-40B4-BE49-F238E27FC236}">
                <a16:creationId xmlns:a16="http://schemas.microsoft.com/office/drawing/2014/main" id="{F61BBD46-4FE6-4AE4-B623-04A0B48F8552}"/>
              </a:ext>
            </a:extLst>
          </p:cNvPr>
          <p:cNvCxnSpPr/>
          <p:nvPr/>
        </p:nvCxnSpPr>
        <p:spPr>
          <a:xfrm>
            <a:off x="27195" y="2608066"/>
            <a:ext cx="1728192" cy="0"/>
          </a:xfrm>
          <a:prstGeom prst="line">
            <a:avLst/>
          </a:prstGeom>
          <a:solidFill>
            <a:srgbClr val="FCFCFC"/>
          </a:solidFill>
        </p:spPr>
        <p:style>
          <a:lnRef idx="1">
            <a:schemeClr val="accent1"/>
          </a:lnRef>
          <a:fillRef idx="0">
            <a:schemeClr val="accent1"/>
          </a:fillRef>
          <a:effectRef idx="0">
            <a:schemeClr val="accent1"/>
          </a:effectRef>
          <a:fontRef idx="minor">
            <a:schemeClr val="tx1"/>
          </a:fontRef>
        </p:style>
      </p:cxnSp>
      <p:sp>
        <p:nvSpPr>
          <p:cNvPr id="18" name="Rectangle 3">
            <a:extLst>
              <a:ext uri="{FF2B5EF4-FFF2-40B4-BE49-F238E27FC236}">
                <a16:creationId xmlns:a16="http://schemas.microsoft.com/office/drawing/2014/main" id="{8E5DE67D-331A-4445-8480-3DEC0416D73C}"/>
              </a:ext>
            </a:extLst>
          </p:cNvPr>
          <p:cNvSpPr txBox="1">
            <a:spLocks noChangeArrowheads="1"/>
          </p:cNvSpPr>
          <p:nvPr/>
        </p:nvSpPr>
        <p:spPr>
          <a:xfrm>
            <a:off x="2477445" y="116640"/>
            <a:ext cx="1728192" cy="3071510"/>
          </a:xfrm>
          <a:prstGeom prst="rect">
            <a:avLst/>
          </a:prstGeom>
          <a:solidFill>
            <a:srgbClr val="FCFCFC"/>
          </a:solidFill>
          <a:ln>
            <a:solidFill>
              <a:schemeClr val="accent6">
                <a:lumMod val="75000"/>
              </a:schemeClr>
            </a:solidFill>
            <a:miter lim="800000"/>
            <a:headEnd/>
            <a:tailEnd/>
          </a:ln>
        </p:spPr>
        <p:txBody>
          <a:bodyPr vert="horz" lIns="72000" tIns="108000" rIns="10800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ctr"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Process B</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semB</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finish</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19" name="直接连接符 18">
            <a:extLst>
              <a:ext uri="{FF2B5EF4-FFF2-40B4-BE49-F238E27FC236}">
                <a16:creationId xmlns:a16="http://schemas.microsoft.com/office/drawing/2014/main" id="{0C1A3099-E29C-46E8-B5EC-2E21E45D5808}"/>
              </a:ext>
            </a:extLst>
          </p:cNvPr>
          <p:cNvCxnSpPr/>
          <p:nvPr/>
        </p:nvCxnSpPr>
        <p:spPr>
          <a:xfrm>
            <a:off x="2477445" y="671276"/>
            <a:ext cx="1728192" cy="0"/>
          </a:xfrm>
          <a:prstGeom prst="line">
            <a:avLst/>
          </a:prstGeom>
          <a:solidFill>
            <a:srgbClr val="FCFCFC"/>
          </a:solidFill>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5999E9E-11CA-457F-9481-316131DC5037}"/>
              </a:ext>
            </a:extLst>
          </p:cNvPr>
          <p:cNvCxnSpPr>
            <a:cxnSpLocks/>
          </p:cNvCxnSpPr>
          <p:nvPr/>
        </p:nvCxnSpPr>
        <p:spPr>
          <a:xfrm>
            <a:off x="2121750" y="1666848"/>
            <a:ext cx="1657" cy="35598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FDB5E04-A4F6-4C48-A248-28289D2DE4BF}"/>
              </a:ext>
            </a:extLst>
          </p:cNvPr>
          <p:cNvCxnSpPr/>
          <p:nvPr/>
        </p:nvCxnSpPr>
        <p:spPr>
          <a:xfrm>
            <a:off x="2114362" y="1670663"/>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4CFB546-502B-46F8-8A87-F16EC81EE5A2}"/>
              </a:ext>
            </a:extLst>
          </p:cNvPr>
          <p:cNvCxnSpPr/>
          <p:nvPr/>
        </p:nvCxnSpPr>
        <p:spPr>
          <a:xfrm>
            <a:off x="2114362" y="5227520"/>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9D6B520-2367-4723-883B-5C934AF8F266}"/>
              </a:ext>
            </a:extLst>
          </p:cNvPr>
          <p:cNvCxnSpPr>
            <a:cxnSpLocks/>
          </p:cNvCxnSpPr>
          <p:nvPr/>
        </p:nvCxnSpPr>
        <p:spPr>
          <a:xfrm>
            <a:off x="4566329" y="5259669"/>
            <a:ext cx="9251" cy="91569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53618A2-65DC-4B0B-AC78-998AC3177E57}"/>
              </a:ext>
            </a:extLst>
          </p:cNvPr>
          <p:cNvCxnSpPr/>
          <p:nvPr/>
        </p:nvCxnSpPr>
        <p:spPr>
          <a:xfrm>
            <a:off x="4205637" y="6165304"/>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9231A94-4E54-4478-B961-399E7D537A49}"/>
              </a:ext>
            </a:extLst>
          </p:cNvPr>
          <p:cNvCxnSpPr/>
          <p:nvPr/>
        </p:nvCxnSpPr>
        <p:spPr>
          <a:xfrm>
            <a:off x="4565677" y="5259669"/>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3C89528-478E-4CE4-9E62-9573CDECB034}"/>
              </a:ext>
            </a:extLst>
          </p:cNvPr>
          <p:cNvCxnSpPr>
            <a:cxnSpLocks/>
          </p:cNvCxnSpPr>
          <p:nvPr/>
        </p:nvCxnSpPr>
        <p:spPr>
          <a:xfrm flipH="1">
            <a:off x="7019468" y="3770045"/>
            <a:ext cx="11876" cy="2395259"/>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A6E7FF-4A68-4EDC-BD4C-B43D983300CC}"/>
              </a:ext>
            </a:extLst>
          </p:cNvPr>
          <p:cNvCxnSpPr/>
          <p:nvPr/>
        </p:nvCxnSpPr>
        <p:spPr>
          <a:xfrm>
            <a:off x="6656198" y="6165304"/>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68F6577-7571-4224-A119-D76C12FE6E48}"/>
              </a:ext>
            </a:extLst>
          </p:cNvPr>
          <p:cNvCxnSpPr/>
          <p:nvPr/>
        </p:nvCxnSpPr>
        <p:spPr>
          <a:xfrm>
            <a:off x="7028573" y="3770045"/>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47" name="Rectangle 3">
            <a:extLst>
              <a:ext uri="{FF2B5EF4-FFF2-40B4-BE49-F238E27FC236}">
                <a16:creationId xmlns:a16="http://schemas.microsoft.com/office/drawing/2014/main" id="{2DCED1AC-DA97-41C4-B2F6-77DFC15E454B}"/>
              </a:ext>
            </a:extLst>
          </p:cNvPr>
          <p:cNvSpPr txBox="1">
            <a:spLocks noChangeArrowheads="1"/>
          </p:cNvSpPr>
          <p:nvPr/>
        </p:nvSpPr>
        <p:spPr>
          <a:xfrm>
            <a:off x="2541801" y="965165"/>
            <a:ext cx="1593394" cy="1076978"/>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8" name="矩形 47">
            <a:extLst>
              <a:ext uri="{FF2B5EF4-FFF2-40B4-BE49-F238E27FC236}">
                <a16:creationId xmlns:a16="http://schemas.microsoft.com/office/drawing/2014/main" id="{1766BEFC-AD71-47B1-AFA4-31B155F47DFB}"/>
              </a:ext>
            </a:extLst>
          </p:cNvPr>
          <p:cNvSpPr/>
          <p:nvPr/>
        </p:nvSpPr>
        <p:spPr>
          <a:xfrm>
            <a:off x="2639528" y="1402912"/>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椭圆 48">
            <a:extLst>
              <a:ext uri="{FF2B5EF4-FFF2-40B4-BE49-F238E27FC236}">
                <a16:creationId xmlns:a16="http://schemas.microsoft.com/office/drawing/2014/main" id="{6E2EDB7C-0182-4BBC-9DE9-91B331AED40E}"/>
              </a:ext>
            </a:extLst>
          </p:cNvPr>
          <p:cNvSpPr/>
          <p:nvPr/>
        </p:nvSpPr>
        <p:spPr>
          <a:xfrm>
            <a:off x="2679809" y="1442979"/>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椭圆 49">
            <a:extLst>
              <a:ext uri="{FF2B5EF4-FFF2-40B4-BE49-F238E27FC236}">
                <a16:creationId xmlns:a16="http://schemas.microsoft.com/office/drawing/2014/main" id="{F3FC3470-A132-4EAB-8266-F20499E8AC53}"/>
              </a:ext>
            </a:extLst>
          </p:cNvPr>
          <p:cNvSpPr/>
          <p:nvPr/>
        </p:nvSpPr>
        <p:spPr>
          <a:xfrm>
            <a:off x="2679809" y="1694912"/>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文本框 50">
            <a:extLst>
              <a:ext uri="{FF2B5EF4-FFF2-40B4-BE49-F238E27FC236}">
                <a16:creationId xmlns:a16="http://schemas.microsoft.com/office/drawing/2014/main" id="{443B477A-4A18-4DDF-ABD6-CF208C918671}"/>
              </a:ext>
            </a:extLst>
          </p:cNvPr>
          <p:cNvSpPr txBox="1"/>
          <p:nvPr/>
        </p:nvSpPr>
        <p:spPr>
          <a:xfrm>
            <a:off x="2958307" y="1235394"/>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54" name="直接连接符 53">
            <a:extLst>
              <a:ext uri="{FF2B5EF4-FFF2-40B4-BE49-F238E27FC236}">
                <a16:creationId xmlns:a16="http://schemas.microsoft.com/office/drawing/2014/main" id="{93B9D4A5-5DE1-4D44-855D-ECA8B1753678}"/>
              </a:ext>
            </a:extLst>
          </p:cNvPr>
          <p:cNvCxnSpPr/>
          <p:nvPr/>
        </p:nvCxnSpPr>
        <p:spPr>
          <a:xfrm>
            <a:off x="1755387" y="3501008"/>
            <a:ext cx="36004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6" name="Rectangle 3">
            <a:extLst>
              <a:ext uri="{FF2B5EF4-FFF2-40B4-BE49-F238E27FC236}">
                <a16:creationId xmlns:a16="http://schemas.microsoft.com/office/drawing/2014/main" id="{DC4F013E-2B9A-4A38-B62F-D2C74C09F75E}"/>
              </a:ext>
            </a:extLst>
          </p:cNvPr>
          <p:cNvSpPr txBox="1">
            <a:spLocks noChangeArrowheads="1"/>
          </p:cNvSpPr>
          <p:nvPr/>
        </p:nvSpPr>
        <p:spPr>
          <a:xfrm>
            <a:off x="2480032" y="3669851"/>
            <a:ext cx="1728192" cy="3071510"/>
          </a:xfrm>
          <a:prstGeom prst="rect">
            <a:avLst/>
          </a:prstGeom>
          <a:solidFill>
            <a:srgbClr val="FCFCFC"/>
          </a:solidFill>
          <a:ln>
            <a:solidFill>
              <a:schemeClr val="accent6">
                <a:lumMod val="75000"/>
              </a:schemeClr>
            </a:solidFill>
            <a:miter lim="800000"/>
            <a:headEnd/>
            <a:tailEnd/>
          </a:ln>
        </p:spPr>
        <p:txBody>
          <a:bodyPr vert="horz" lIns="72000" tIns="108000" rIns="10800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ctr"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Process C</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semC</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finish</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57" name="直接连接符 56">
            <a:extLst>
              <a:ext uri="{FF2B5EF4-FFF2-40B4-BE49-F238E27FC236}">
                <a16:creationId xmlns:a16="http://schemas.microsoft.com/office/drawing/2014/main" id="{DCD5EF7C-D78C-42E5-844D-131C2C0FA547}"/>
              </a:ext>
            </a:extLst>
          </p:cNvPr>
          <p:cNvCxnSpPr/>
          <p:nvPr/>
        </p:nvCxnSpPr>
        <p:spPr>
          <a:xfrm>
            <a:off x="2480032" y="4224487"/>
            <a:ext cx="1728192" cy="0"/>
          </a:xfrm>
          <a:prstGeom prst="line">
            <a:avLst/>
          </a:prstGeom>
          <a:solidFill>
            <a:srgbClr val="FCFCFC"/>
          </a:solidFill>
        </p:spPr>
        <p:style>
          <a:lnRef idx="1">
            <a:schemeClr val="accent1"/>
          </a:lnRef>
          <a:fillRef idx="0">
            <a:schemeClr val="accent1"/>
          </a:fillRef>
          <a:effectRef idx="0">
            <a:schemeClr val="accent1"/>
          </a:effectRef>
          <a:fontRef idx="minor">
            <a:schemeClr val="tx1"/>
          </a:fontRef>
        </p:style>
      </p:cxnSp>
      <p:sp>
        <p:nvSpPr>
          <p:cNvPr id="59" name="Rectangle 3">
            <a:extLst>
              <a:ext uri="{FF2B5EF4-FFF2-40B4-BE49-F238E27FC236}">
                <a16:creationId xmlns:a16="http://schemas.microsoft.com/office/drawing/2014/main" id="{0BCFDFEA-372B-4771-8C30-FA116A284E69}"/>
              </a:ext>
            </a:extLst>
          </p:cNvPr>
          <p:cNvSpPr txBox="1">
            <a:spLocks noChangeArrowheads="1"/>
          </p:cNvSpPr>
          <p:nvPr/>
        </p:nvSpPr>
        <p:spPr>
          <a:xfrm>
            <a:off x="2541801" y="4502228"/>
            <a:ext cx="1593394" cy="1076978"/>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60" name="矩形 59">
            <a:extLst>
              <a:ext uri="{FF2B5EF4-FFF2-40B4-BE49-F238E27FC236}">
                <a16:creationId xmlns:a16="http://schemas.microsoft.com/office/drawing/2014/main" id="{94D58EB8-23F2-4AA0-AE19-307360E4AD97}"/>
              </a:ext>
            </a:extLst>
          </p:cNvPr>
          <p:cNvSpPr/>
          <p:nvPr/>
        </p:nvSpPr>
        <p:spPr>
          <a:xfrm>
            <a:off x="2639528" y="4939975"/>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椭圆 60">
            <a:extLst>
              <a:ext uri="{FF2B5EF4-FFF2-40B4-BE49-F238E27FC236}">
                <a16:creationId xmlns:a16="http://schemas.microsoft.com/office/drawing/2014/main" id="{14E175C1-CA21-4465-8E64-197A5C74AED8}"/>
              </a:ext>
            </a:extLst>
          </p:cNvPr>
          <p:cNvSpPr/>
          <p:nvPr/>
        </p:nvSpPr>
        <p:spPr>
          <a:xfrm>
            <a:off x="2679809" y="4980042"/>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椭圆 61">
            <a:extLst>
              <a:ext uri="{FF2B5EF4-FFF2-40B4-BE49-F238E27FC236}">
                <a16:creationId xmlns:a16="http://schemas.microsoft.com/office/drawing/2014/main" id="{90B11AA4-1DBD-4928-8DAF-07C1C9375E5F}"/>
              </a:ext>
            </a:extLst>
          </p:cNvPr>
          <p:cNvSpPr/>
          <p:nvPr/>
        </p:nvSpPr>
        <p:spPr>
          <a:xfrm>
            <a:off x="2679809" y="5231975"/>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文本框 62">
            <a:extLst>
              <a:ext uri="{FF2B5EF4-FFF2-40B4-BE49-F238E27FC236}">
                <a16:creationId xmlns:a16="http://schemas.microsoft.com/office/drawing/2014/main" id="{EFF35CBC-D466-4C80-B21B-61A228168837}"/>
              </a:ext>
            </a:extLst>
          </p:cNvPr>
          <p:cNvSpPr txBox="1"/>
          <p:nvPr/>
        </p:nvSpPr>
        <p:spPr>
          <a:xfrm>
            <a:off x="2926860" y="4781089"/>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semA</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65" name="Rectangle 3">
            <a:extLst>
              <a:ext uri="{FF2B5EF4-FFF2-40B4-BE49-F238E27FC236}">
                <a16:creationId xmlns:a16="http://schemas.microsoft.com/office/drawing/2014/main" id="{8537C60D-18A1-4EF5-943D-87178E68F7AE}"/>
              </a:ext>
            </a:extLst>
          </p:cNvPr>
          <p:cNvSpPr txBox="1">
            <a:spLocks noChangeArrowheads="1"/>
          </p:cNvSpPr>
          <p:nvPr/>
        </p:nvSpPr>
        <p:spPr>
          <a:xfrm>
            <a:off x="4928006" y="3669851"/>
            <a:ext cx="1728192" cy="3071510"/>
          </a:xfrm>
          <a:prstGeom prst="rect">
            <a:avLst/>
          </a:prstGeom>
          <a:solidFill>
            <a:srgbClr val="FCFCFC"/>
          </a:solidFill>
          <a:ln>
            <a:solidFill>
              <a:schemeClr val="accent6">
                <a:lumMod val="75000"/>
              </a:schemeClr>
            </a:solidFill>
            <a:miter lim="800000"/>
            <a:headEnd/>
            <a:tailEnd/>
          </a:ln>
        </p:spPr>
        <p:txBody>
          <a:bodyPr vert="horz" lIns="72000" tIns="108000" rIns="10800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ctr"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Process D</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semD</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finish</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66" name="直接连接符 65">
            <a:extLst>
              <a:ext uri="{FF2B5EF4-FFF2-40B4-BE49-F238E27FC236}">
                <a16:creationId xmlns:a16="http://schemas.microsoft.com/office/drawing/2014/main" id="{5650B2F8-E084-4480-90AA-3F1585444C81}"/>
              </a:ext>
            </a:extLst>
          </p:cNvPr>
          <p:cNvCxnSpPr/>
          <p:nvPr/>
        </p:nvCxnSpPr>
        <p:spPr>
          <a:xfrm>
            <a:off x="4928006" y="4224487"/>
            <a:ext cx="1728192" cy="0"/>
          </a:xfrm>
          <a:prstGeom prst="line">
            <a:avLst/>
          </a:prstGeom>
          <a:solidFill>
            <a:srgbClr val="FCFCFC"/>
          </a:solidFill>
        </p:spPr>
        <p:style>
          <a:lnRef idx="1">
            <a:schemeClr val="accent1"/>
          </a:lnRef>
          <a:fillRef idx="0">
            <a:schemeClr val="accent1"/>
          </a:fillRef>
          <a:effectRef idx="0">
            <a:schemeClr val="accent1"/>
          </a:effectRef>
          <a:fontRef idx="minor">
            <a:schemeClr val="tx1"/>
          </a:fontRef>
        </p:style>
      </p:cxnSp>
      <p:sp>
        <p:nvSpPr>
          <p:cNvPr id="68" name="Rectangle 3">
            <a:extLst>
              <a:ext uri="{FF2B5EF4-FFF2-40B4-BE49-F238E27FC236}">
                <a16:creationId xmlns:a16="http://schemas.microsoft.com/office/drawing/2014/main" id="{950CAAE1-F229-4472-BE72-D36F3DBD64AF}"/>
              </a:ext>
            </a:extLst>
          </p:cNvPr>
          <p:cNvSpPr txBox="1">
            <a:spLocks noChangeArrowheads="1"/>
          </p:cNvSpPr>
          <p:nvPr/>
        </p:nvSpPr>
        <p:spPr>
          <a:xfrm>
            <a:off x="4988096" y="4509119"/>
            <a:ext cx="1593394" cy="1076978"/>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semC</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69" name="矩形 68">
            <a:extLst>
              <a:ext uri="{FF2B5EF4-FFF2-40B4-BE49-F238E27FC236}">
                <a16:creationId xmlns:a16="http://schemas.microsoft.com/office/drawing/2014/main" id="{E6DE4EDE-50D7-439D-A84C-4E04E2016EFA}"/>
              </a:ext>
            </a:extLst>
          </p:cNvPr>
          <p:cNvSpPr/>
          <p:nvPr/>
        </p:nvSpPr>
        <p:spPr>
          <a:xfrm>
            <a:off x="5085823" y="4946866"/>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椭圆 69">
            <a:extLst>
              <a:ext uri="{FF2B5EF4-FFF2-40B4-BE49-F238E27FC236}">
                <a16:creationId xmlns:a16="http://schemas.microsoft.com/office/drawing/2014/main" id="{6D744372-9D6C-4CD6-B7D4-CE633FE9C0EC}"/>
              </a:ext>
            </a:extLst>
          </p:cNvPr>
          <p:cNvSpPr/>
          <p:nvPr/>
        </p:nvSpPr>
        <p:spPr>
          <a:xfrm>
            <a:off x="5126104" y="4986933"/>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椭圆 70">
            <a:extLst>
              <a:ext uri="{FF2B5EF4-FFF2-40B4-BE49-F238E27FC236}">
                <a16:creationId xmlns:a16="http://schemas.microsoft.com/office/drawing/2014/main" id="{69DFCD3C-EBB1-4EAC-8A00-CDBAAC5967F0}"/>
              </a:ext>
            </a:extLst>
          </p:cNvPr>
          <p:cNvSpPr/>
          <p:nvPr/>
        </p:nvSpPr>
        <p:spPr>
          <a:xfrm>
            <a:off x="5126104" y="5238866"/>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文本框 71">
            <a:extLst>
              <a:ext uri="{FF2B5EF4-FFF2-40B4-BE49-F238E27FC236}">
                <a16:creationId xmlns:a16="http://schemas.microsoft.com/office/drawing/2014/main" id="{EAEA5C66-494E-4892-9CFB-8873543ED2F7}"/>
              </a:ext>
            </a:extLst>
          </p:cNvPr>
          <p:cNvSpPr txBox="1"/>
          <p:nvPr/>
        </p:nvSpPr>
        <p:spPr>
          <a:xfrm>
            <a:off x="5389314" y="4788472"/>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semC</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74" name="Rectangle 3">
            <a:extLst>
              <a:ext uri="{FF2B5EF4-FFF2-40B4-BE49-F238E27FC236}">
                <a16:creationId xmlns:a16="http://schemas.microsoft.com/office/drawing/2014/main" id="{9B5A222D-9F64-4FA7-B9E6-B206FA7BA6F5}"/>
              </a:ext>
            </a:extLst>
          </p:cNvPr>
          <p:cNvSpPr txBox="1">
            <a:spLocks noChangeArrowheads="1"/>
          </p:cNvSpPr>
          <p:nvPr/>
        </p:nvSpPr>
        <p:spPr>
          <a:xfrm>
            <a:off x="7373988" y="1151107"/>
            <a:ext cx="1728192" cy="3862066"/>
          </a:xfrm>
          <a:prstGeom prst="rect">
            <a:avLst/>
          </a:prstGeom>
          <a:solidFill>
            <a:srgbClr val="FCFCFC"/>
          </a:solidFill>
          <a:ln>
            <a:solidFill>
              <a:schemeClr val="accent6">
                <a:lumMod val="75000"/>
              </a:schemeClr>
            </a:solidFill>
            <a:miter lim="800000"/>
            <a:headEnd/>
            <a:tailEnd/>
          </a:ln>
        </p:spPr>
        <p:txBody>
          <a:bodyPr vert="horz" lIns="72000" tIns="144000" rIns="10800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ctr"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FF0000"/>
                </a:solidFill>
                <a:effectLst/>
                <a:uLnTx/>
                <a:uFillTx/>
                <a:latin typeface="Arial Black" panose="020B0A04020102020204" pitchFamily="34" charset="0"/>
                <a:ea typeface="华文中宋" panose="02010600040101010101" pitchFamily="2" charset="-122"/>
                <a:cs typeface="+mn-cs"/>
              </a:rPr>
              <a:t>Process E</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finish</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cxnSp>
        <p:nvCxnSpPr>
          <p:cNvPr id="75" name="直接连接符 74">
            <a:extLst>
              <a:ext uri="{FF2B5EF4-FFF2-40B4-BE49-F238E27FC236}">
                <a16:creationId xmlns:a16="http://schemas.microsoft.com/office/drawing/2014/main" id="{91CFC704-2DE1-4760-9FF8-6E2A9383EF78}"/>
              </a:ext>
            </a:extLst>
          </p:cNvPr>
          <p:cNvCxnSpPr/>
          <p:nvPr/>
        </p:nvCxnSpPr>
        <p:spPr>
          <a:xfrm>
            <a:off x="7373988" y="1705238"/>
            <a:ext cx="1728192" cy="0"/>
          </a:xfrm>
          <a:prstGeom prst="line">
            <a:avLst/>
          </a:prstGeom>
          <a:solidFill>
            <a:srgbClr val="FCFCFC"/>
          </a:solidFill>
        </p:spPr>
        <p:style>
          <a:lnRef idx="1">
            <a:schemeClr val="accent1"/>
          </a:lnRef>
          <a:fillRef idx="0">
            <a:schemeClr val="accent1"/>
          </a:fillRef>
          <a:effectRef idx="0">
            <a:schemeClr val="accent1"/>
          </a:effectRef>
          <a:fontRef idx="minor">
            <a:schemeClr val="tx1"/>
          </a:fontRef>
        </p:style>
      </p:cxnSp>
      <p:sp>
        <p:nvSpPr>
          <p:cNvPr id="77" name="Rectangle 3">
            <a:extLst>
              <a:ext uri="{FF2B5EF4-FFF2-40B4-BE49-F238E27FC236}">
                <a16:creationId xmlns:a16="http://schemas.microsoft.com/office/drawing/2014/main" id="{FE68E97E-836D-42A0-91CA-8AA93A6BCB55}"/>
              </a:ext>
            </a:extLst>
          </p:cNvPr>
          <p:cNvSpPr txBox="1">
            <a:spLocks noChangeArrowheads="1"/>
          </p:cNvSpPr>
          <p:nvPr/>
        </p:nvSpPr>
        <p:spPr>
          <a:xfrm>
            <a:off x="7441387" y="2047780"/>
            <a:ext cx="1593394" cy="1076978"/>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semB</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78" name="矩形 77">
            <a:extLst>
              <a:ext uri="{FF2B5EF4-FFF2-40B4-BE49-F238E27FC236}">
                <a16:creationId xmlns:a16="http://schemas.microsoft.com/office/drawing/2014/main" id="{E49B889A-05A5-447D-BA34-FFE97EA0A6DF}"/>
              </a:ext>
            </a:extLst>
          </p:cNvPr>
          <p:cNvSpPr/>
          <p:nvPr/>
        </p:nvSpPr>
        <p:spPr>
          <a:xfrm>
            <a:off x="7539114" y="2485527"/>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椭圆 78">
            <a:extLst>
              <a:ext uri="{FF2B5EF4-FFF2-40B4-BE49-F238E27FC236}">
                <a16:creationId xmlns:a16="http://schemas.microsoft.com/office/drawing/2014/main" id="{563B71E9-CE64-4B6B-AE09-10A6B0152715}"/>
              </a:ext>
            </a:extLst>
          </p:cNvPr>
          <p:cNvSpPr/>
          <p:nvPr/>
        </p:nvSpPr>
        <p:spPr>
          <a:xfrm>
            <a:off x="7579395" y="2525594"/>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椭圆 79">
            <a:extLst>
              <a:ext uri="{FF2B5EF4-FFF2-40B4-BE49-F238E27FC236}">
                <a16:creationId xmlns:a16="http://schemas.microsoft.com/office/drawing/2014/main" id="{BBD95502-9D02-4673-9241-0E0335AAF8DD}"/>
              </a:ext>
            </a:extLst>
          </p:cNvPr>
          <p:cNvSpPr/>
          <p:nvPr/>
        </p:nvSpPr>
        <p:spPr>
          <a:xfrm>
            <a:off x="7579395" y="2777527"/>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文本框 80">
            <a:extLst>
              <a:ext uri="{FF2B5EF4-FFF2-40B4-BE49-F238E27FC236}">
                <a16:creationId xmlns:a16="http://schemas.microsoft.com/office/drawing/2014/main" id="{BB63CB9F-DDA0-49B8-889F-DD25549AB9F1}"/>
              </a:ext>
            </a:extLst>
          </p:cNvPr>
          <p:cNvSpPr txBox="1"/>
          <p:nvPr/>
        </p:nvSpPr>
        <p:spPr>
          <a:xfrm>
            <a:off x="7850537" y="2323258"/>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semB</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83" name="Rectangle 3">
            <a:extLst>
              <a:ext uri="{FF2B5EF4-FFF2-40B4-BE49-F238E27FC236}">
                <a16:creationId xmlns:a16="http://schemas.microsoft.com/office/drawing/2014/main" id="{94D95ECE-2EF1-4D3A-B9AC-06A8FA525866}"/>
              </a:ext>
            </a:extLst>
          </p:cNvPr>
          <p:cNvSpPr txBox="1">
            <a:spLocks noChangeArrowheads="1"/>
          </p:cNvSpPr>
          <p:nvPr/>
        </p:nvSpPr>
        <p:spPr>
          <a:xfrm>
            <a:off x="7428758" y="3188150"/>
            <a:ext cx="1593394" cy="1076978"/>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Arial" pitchFamily="34" charset="0"/>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a:t>
            </a: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semD</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endPar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84" name="矩形 83">
            <a:extLst>
              <a:ext uri="{FF2B5EF4-FFF2-40B4-BE49-F238E27FC236}">
                <a16:creationId xmlns:a16="http://schemas.microsoft.com/office/drawing/2014/main" id="{5E637433-53AF-4CEE-B1FE-53946D451598}"/>
              </a:ext>
            </a:extLst>
          </p:cNvPr>
          <p:cNvSpPr/>
          <p:nvPr/>
        </p:nvSpPr>
        <p:spPr>
          <a:xfrm>
            <a:off x="7526485" y="3625897"/>
            <a:ext cx="296317" cy="56722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椭圆 84">
            <a:extLst>
              <a:ext uri="{FF2B5EF4-FFF2-40B4-BE49-F238E27FC236}">
                <a16:creationId xmlns:a16="http://schemas.microsoft.com/office/drawing/2014/main" id="{3ACF8629-F2F8-4475-87A8-D315B3E7B9F0}"/>
              </a:ext>
            </a:extLst>
          </p:cNvPr>
          <p:cNvSpPr/>
          <p:nvPr/>
        </p:nvSpPr>
        <p:spPr>
          <a:xfrm>
            <a:off x="7566766" y="3665964"/>
            <a:ext cx="224325" cy="247478"/>
          </a:xfrm>
          <a:prstGeom prst="ellipse">
            <a:avLst/>
          </a:prstGeom>
          <a:solidFill>
            <a:schemeClr val="accent4">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椭圆 85">
            <a:extLst>
              <a:ext uri="{FF2B5EF4-FFF2-40B4-BE49-F238E27FC236}">
                <a16:creationId xmlns:a16="http://schemas.microsoft.com/office/drawing/2014/main" id="{EA41338C-DD9D-483E-8DBA-CD0E636EF4F5}"/>
              </a:ext>
            </a:extLst>
          </p:cNvPr>
          <p:cNvSpPr/>
          <p:nvPr/>
        </p:nvSpPr>
        <p:spPr>
          <a:xfrm>
            <a:off x="7566766" y="3917897"/>
            <a:ext cx="224325" cy="247478"/>
          </a:xfrm>
          <a:prstGeom prst="ellipse">
            <a:avLst/>
          </a:prstGeom>
          <a:solidFill>
            <a:schemeClr val="tx1">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文本框 86">
            <a:extLst>
              <a:ext uri="{FF2B5EF4-FFF2-40B4-BE49-F238E27FC236}">
                <a16:creationId xmlns:a16="http://schemas.microsoft.com/office/drawing/2014/main" id="{F100D3FB-01F9-43D9-A709-9D6D9F9E9DFD}"/>
              </a:ext>
            </a:extLst>
          </p:cNvPr>
          <p:cNvSpPr txBox="1"/>
          <p:nvPr/>
        </p:nvSpPr>
        <p:spPr>
          <a:xfrm>
            <a:off x="7822695" y="3469095"/>
            <a:ext cx="1154425" cy="383140"/>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semD</a:t>
            </a: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2" name="矩形 1">
            <a:extLst>
              <a:ext uri="{FF2B5EF4-FFF2-40B4-BE49-F238E27FC236}">
                <a16:creationId xmlns:a16="http://schemas.microsoft.com/office/drawing/2014/main" id="{8A5BDC01-CEB6-4B6F-8483-A0CF0DF4670A}"/>
              </a:ext>
            </a:extLst>
          </p:cNvPr>
          <p:cNvSpPr/>
          <p:nvPr/>
        </p:nvSpPr>
        <p:spPr>
          <a:xfrm>
            <a:off x="7432674" y="175309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start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88" name="矩形 87">
            <a:extLst>
              <a:ext uri="{FF2B5EF4-FFF2-40B4-BE49-F238E27FC236}">
                <a16:creationId xmlns:a16="http://schemas.microsoft.com/office/drawing/2014/main" id="{137137EF-8B13-4901-B5FB-124E2819A6CF}"/>
              </a:ext>
            </a:extLst>
          </p:cNvPr>
          <p:cNvSpPr/>
          <p:nvPr/>
        </p:nvSpPr>
        <p:spPr>
          <a:xfrm>
            <a:off x="7441387" y="2107261"/>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semB</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89" name="矩形 88">
            <a:extLst>
              <a:ext uri="{FF2B5EF4-FFF2-40B4-BE49-F238E27FC236}">
                <a16:creationId xmlns:a16="http://schemas.microsoft.com/office/drawing/2014/main" id="{36C2938E-9865-489F-A04F-F4CDA6727AF1}"/>
              </a:ext>
            </a:extLst>
          </p:cNvPr>
          <p:cNvSpPr/>
          <p:nvPr/>
        </p:nvSpPr>
        <p:spPr>
          <a:xfrm>
            <a:off x="7604579" y="962853"/>
            <a:ext cx="1274656" cy="382801"/>
          </a:xfrm>
          <a:prstGeom prst="rect">
            <a:avLst/>
          </a:prstGeom>
          <a:solidFill>
            <a:srgbClr val="FFFF00">
              <a:alpha val="53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BLOCK</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3" name="箭头: 左 2">
            <a:extLst>
              <a:ext uri="{FF2B5EF4-FFF2-40B4-BE49-F238E27FC236}">
                <a16:creationId xmlns:a16="http://schemas.microsoft.com/office/drawing/2014/main" id="{9B05BD48-8285-4A13-8C2A-886E5D160A71}"/>
              </a:ext>
            </a:extLst>
          </p:cNvPr>
          <p:cNvSpPr/>
          <p:nvPr/>
        </p:nvSpPr>
        <p:spPr>
          <a:xfrm>
            <a:off x="4739155" y="1151107"/>
            <a:ext cx="1561037" cy="1011790"/>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90" name="矩形 89">
            <a:extLst>
              <a:ext uri="{FF2B5EF4-FFF2-40B4-BE49-F238E27FC236}">
                <a16:creationId xmlns:a16="http://schemas.microsoft.com/office/drawing/2014/main" id="{EAD9E9F9-265B-4840-AE30-E05CD59BBFBB}"/>
              </a:ext>
            </a:extLst>
          </p:cNvPr>
          <p:cNvSpPr/>
          <p:nvPr/>
        </p:nvSpPr>
        <p:spPr>
          <a:xfrm>
            <a:off x="2538959" y="688536"/>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start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1" name="矩形 90">
            <a:extLst>
              <a:ext uri="{FF2B5EF4-FFF2-40B4-BE49-F238E27FC236}">
                <a16:creationId xmlns:a16="http://schemas.microsoft.com/office/drawing/2014/main" id="{763B2458-A3D2-4A3D-9060-1295C9259A58}"/>
              </a:ext>
            </a:extLst>
          </p:cNvPr>
          <p:cNvSpPr/>
          <p:nvPr/>
        </p:nvSpPr>
        <p:spPr>
          <a:xfrm>
            <a:off x="2537977" y="1028527"/>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semA</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2" name="矩形 91">
            <a:extLst>
              <a:ext uri="{FF2B5EF4-FFF2-40B4-BE49-F238E27FC236}">
                <a16:creationId xmlns:a16="http://schemas.microsoft.com/office/drawing/2014/main" id="{867E81F2-8E2F-4F45-B9AA-2F5488721A6B}"/>
              </a:ext>
            </a:extLst>
          </p:cNvPr>
          <p:cNvSpPr/>
          <p:nvPr/>
        </p:nvSpPr>
        <p:spPr>
          <a:xfrm>
            <a:off x="2714096" y="-73377"/>
            <a:ext cx="1274656" cy="382801"/>
          </a:xfrm>
          <a:prstGeom prst="rect">
            <a:avLst/>
          </a:prstGeom>
          <a:solidFill>
            <a:srgbClr val="FFFF00">
              <a:alpha val="53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BLOCK</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93" name="箭头: 左 92">
            <a:extLst>
              <a:ext uri="{FF2B5EF4-FFF2-40B4-BE49-F238E27FC236}">
                <a16:creationId xmlns:a16="http://schemas.microsoft.com/office/drawing/2014/main" id="{787BFD0B-59AA-4D70-8E34-F2CACDBBB697}"/>
              </a:ext>
            </a:extLst>
          </p:cNvPr>
          <p:cNvSpPr/>
          <p:nvPr/>
        </p:nvSpPr>
        <p:spPr>
          <a:xfrm rot="19288208">
            <a:off x="509748" y="1112779"/>
            <a:ext cx="1561037" cy="1011790"/>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94" name="矩形 93">
            <a:extLst>
              <a:ext uri="{FF2B5EF4-FFF2-40B4-BE49-F238E27FC236}">
                <a16:creationId xmlns:a16="http://schemas.microsoft.com/office/drawing/2014/main" id="{3578B8DE-6106-45DB-8495-76AB105E9048}"/>
              </a:ext>
            </a:extLst>
          </p:cNvPr>
          <p:cNvSpPr/>
          <p:nvPr/>
        </p:nvSpPr>
        <p:spPr>
          <a:xfrm>
            <a:off x="100931" y="2692710"/>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start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5" name="矩形 94">
            <a:extLst>
              <a:ext uri="{FF2B5EF4-FFF2-40B4-BE49-F238E27FC236}">
                <a16:creationId xmlns:a16="http://schemas.microsoft.com/office/drawing/2014/main" id="{00976CA0-1798-4EB7-8603-9FF9C2F563F0}"/>
              </a:ext>
            </a:extLst>
          </p:cNvPr>
          <p:cNvSpPr/>
          <p:nvPr/>
        </p:nvSpPr>
        <p:spPr>
          <a:xfrm>
            <a:off x="90770" y="3052750"/>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process</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6" name="矩形 95">
            <a:extLst>
              <a:ext uri="{FF2B5EF4-FFF2-40B4-BE49-F238E27FC236}">
                <a16:creationId xmlns:a16="http://schemas.microsoft.com/office/drawing/2014/main" id="{F139A469-96B3-41B4-A746-7D6B5C4267C5}"/>
              </a:ext>
            </a:extLst>
          </p:cNvPr>
          <p:cNvSpPr/>
          <p:nvPr/>
        </p:nvSpPr>
        <p:spPr>
          <a:xfrm>
            <a:off x="95872" y="3401603"/>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V(</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semA</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99" name="矩形 98">
            <a:extLst>
              <a:ext uri="{FF2B5EF4-FFF2-40B4-BE49-F238E27FC236}">
                <a16:creationId xmlns:a16="http://schemas.microsoft.com/office/drawing/2014/main" id="{5001BA41-C3E5-4B7D-A944-DBA191F821C5}"/>
              </a:ext>
            </a:extLst>
          </p:cNvPr>
          <p:cNvSpPr/>
          <p:nvPr/>
        </p:nvSpPr>
        <p:spPr>
          <a:xfrm>
            <a:off x="100931" y="3750456"/>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V(</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semA</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02" name="箭头: 左 101">
            <a:extLst>
              <a:ext uri="{FF2B5EF4-FFF2-40B4-BE49-F238E27FC236}">
                <a16:creationId xmlns:a16="http://schemas.microsoft.com/office/drawing/2014/main" id="{E02CDB76-0336-47A3-A428-10AB26C909C6}"/>
              </a:ext>
            </a:extLst>
          </p:cNvPr>
          <p:cNvSpPr/>
          <p:nvPr/>
        </p:nvSpPr>
        <p:spPr>
          <a:xfrm rot="12449361" flipV="1">
            <a:off x="529465" y="4672392"/>
            <a:ext cx="1562588" cy="988639"/>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03" name="矩形 102">
            <a:extLst>
              <a:ext uri="{FF2B5EF4-FFF2-40B4-BE49-F238E27FC236}">
                <a16:creationId xmlns:a16="http://schemas.microsoft.com/office/drawing/2014/main" id="{4D446C54-14B3-48C9-B6A6-82D6B1EE4F2B}"/>
              </a:ext>
            </a:extLst>
          </p:cNvPr>
          <p:cNvSpPr/>
          <p:nvPr/>
        </p:nvSpPr>
        <p:spPr>
          <a:xfrm>
            <a:off x="2550903" y="4248318"/>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start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4" name="弧形 3">
            <a:extLst>
              <a:ext uri="{FF2B5EF4-FFF2-40B4-BE49-F238E27FC236}">
                <a16:creationId xmlns:a16="http://schemas.microsoft.com/office/drawing/2014/main" id="{16E5367B-2E03-4A01-876F-A8BFA8C6B9CB}"/>
              </a:ext>
            </a:extLst>
          </p:cNvPr>
          <p:cNvSpPr/>
          <p:nvPr/>
        </p:nvSpPr>
        <p:spPr>
          <a:xfrm>
            <a:off x="3573040" y="1701092"/>
            <a:ext cx="1292608" cy="3476019"/>
          </a:xfrm>
          <a:prstGeom prst="arc">
            <a:avLst>
              <a:gd name="adj1" fmla="val 16200000"/>
              <a:gd name="adj2" fmla="val 5359436"/>
            </a:avLst>
          </a:prstGeom>
          <a:ln w="254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3" name="矩形 72">
            <a:extLst>
              <a:ext uri="{FF2B5EF4-FFF2-40B4-BE49-F238E27FC236}">
                <a16:creationId xmlns:a16="http://schemas.microsoft.com/office/drawing/2014/main" id="{0B4CDA2C-9A69-4930-AFAB-112897DFAE3A}"/>
              </a:ext>
            </a:extLst>
          </p:cNvPr>
          <p:cNvSpPr/>
          <p:nvPr/>
        </p:nvSpPr>
        <p:spPr>
          <a:xfrm>
            <a:off x="96663" y="4094133"/>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finish</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04" name="矩形 103">
            <a:extLst>
              <a:ext uri="{FF2B5EF4-FFF2-40B4-BE49-F238E27FC236}">
                <a16:creationId xmlns:a16="http://schemas.microsoft.com/office/drawing/2014/main" id="{79B10DCF-DCA3-403D-9E9F-7E6D84D616B8}"/>
              </a:ext>
            </a:extLst>
          </p:cNvPr>
          <p:cNvSpPr/>
          <p:nvPr/>
        </p:nvSpPr>
        <p:spPr>
          <a:xfrm>
            <a:off x="2550903" y="4586340"/>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semA</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07" name="矩形 106">
            <a:extLst>
              <a:ext uri="{FF2B5EF4-FFF2-40B4-BE49-F238E27FC236}">
                <a16:creationId xmlns:a16="http://schemas.microsoft.com/office/drawing/2014/main" id="{618FA876-79E5-4250-BD64-1E651E0AC13B}"/>
              </a:ext>
            </a:extLst>
          </p:cNvPr>
          <p:cNvSpPr/>
          <p:nvPr/>
        </p:nvSpPr>
        <p:spPr>
          <a:xfrm>
            <a:off x="2556298" y="569074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process</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08" name="矩形 107">
            <a:extLst>
              <a:ext uri="{FF2B5EF4-FFF2-40B4-BE49-F238E27FC236}">
                <a16:creationId xmlns:a16="http://schemas.microsoft.com/office/drawing/2014/main" id="{4CB7E365-153A-4B81-81D9-E81CF6283FA4}"/>
              </a:ext>
            </a:extLst>
          </p:cNvPr>
          <p:cNvSpPr/>
          <p:nvPr/>
        </p:nvSpPr>
        <p:spPr>
          <a:xfrm>
            <a:off x="2550903" y="6050653"/>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V(</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semC</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0" name="矩形 109">
            <a:extLst>
              <a:ext uri="{FF2B5EF4-FFF2-40B4-BE49-F238E27FC236}">
                <a16:creationId xmlns:a16="http://schemas.microsoft.com/office/drawing/2014/main" id="{F4E0C986-6772-4471-822B-7397FC0206B8}"/>
              </a:ext>
            </a:extLst>
          </p:cNvPr>
          <p:cNvSpPr/>
          <p:nvPr/>
        </p:nvSpPr>
        <p:spPr>
          <a:xfrm>
            <a:off x="2550903" y="6409178"/>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finish</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3" name="矩形 112">
            <a:extLst>
              <a:ext uri="{FF2B5EF4-FFF2-40B4-BE49-F238E27FC236}">
                <a16:creationId xmlns:a16="http://schemas.microsoft.com/office/drawing/2014/main" id="{67B9363D-0A2B-4C75-907C-DBB8FF61B08F}"/>
              </a:ext>
            </a:extLst>
          </p:cNvPr>
          <p:cNvSpPr/>
          <p:nvPr/>
        </p:nvSpPr>
        <p:spPr>
          <a:xfrm>
            <a:off x="4980448" y="426455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start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4" name="矩形 113">
            <a:extLst>
              <a:ext uri="{FF2B5EF4-FFF2-40B4-BE49-F238E27FC236}">
                <a16:creationId xmlns:a16="http://schemas.microsoft.com/office/drawing/2014/main" id="{180C9869-B0CB-4FC3-927D-D00F69328166}"/>
              </a:ext>
            </a:extLst>
          </p:cNvPr>
          <p:cNvSpPr/>
          <p:nvPr/>
        </p:nvSpPr>
        <p:spPr>
          <a:xfrm>
            <a:off x="4986189" y="4593703"/>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semC</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7" name="矩形 116">
            <a:extLst>
              <a:ext uri="{FF2B5EF4-FFF2-40B4-BE49-F238E27FC236}">
                <a16:creationId xmlns:a16="http://schemas.microsoft.com/office/drawing/2014/main" id="{139E347E-26E8-47B2-B419-6309405C45C9}"/>
              </a:ext>
            </a:extLst>
          </p:cNvPr>
          <p:cNvSpPr/>
          <p:nvPr/>
        </p:nvSpPr>
        <p:spPr>
          <a:xfrm>
            <a:off x="4996147" y="5693174"/>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process</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8" name="矩形 117">
            <a:extLst>
              <a:ext uri="{FF2B5EF4-FFF2-40B4-BE49-F238E27FC236}">
                <a16:creationId xmlns:a16="http://schemas.microsoft.com/office/drawing/2014/main" id="{B3C72B75-5CFF-4B59-B34B-EF8F8BFAA5E8}"/>
              </a:ext>
            </a:extLst>
          </p:cNvPr>
          <p:cNvSpPr/>
          <p:nvPr/>
        </p:nvSpPr>
        <p:spPr>
          <a:xfrm>
            <a:off x="4988096" y="6062389"/>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V(</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semD</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20" name="矩形 119">
            <a:extLst>
              <a:ext uri="{FF2B5EF4-FFF2-40B4-BE49-F238E27FC236}">
                <a16:creationId xmlns:a16="http://schemas.microsoft.com/office/drawing/2014/main" id="{AFF0941B-5EFB-4845-AC87-9A8208F95FF2}"/>
              </a:ext>
            </a:extLst>
          </p:cNvPr>
          <p:cNvSpPr/>
          <p:nvPr/>
        </p:nvSpPr>
        <p:spPr>
          <a:xfrm>
            <a:off x="4988096" y="642528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finish</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21" name="箭头: 左 120">
            <a:extLst>
              <a:ext uri="{FF2B5EF4-FFF2-40B4-BE49-F238E27FC236}">
                <a16:creationId xmlns:a16="http://schemas.microsoft.com/office/drawing/2014/main" id="{2CCBE508-7BBA-407B-A091-E132DDC39D13}"/>
              </a:ext>
            </a:extLst>
          </p:cNvPr>
          <p:cNvSpPr/>
          <p:nvPr/>
        </p:nvSpPr>
        <p:spPr>
          <a:xfrm rot="1966045">
            <a:off x="4188843" y="2391346"/>
            <a:ext cx="1561037" cy="1011790"/>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9" name="矩形 8">
            <a:extLst>
              <a:ext uri="{FF2B5EF4-FFF2-40B4-BE49-F238E27FC236}">
                <a16:creationId xmlns:a16="http://schemas.microsoft.com/office/drawing/2014/main" id="{1DD4AB3C-2DF9-4CDC-A26C-7AE84563F15C}"/>
              </a:ext>
            </a:extLst>
          </p:cNvPr>
          <p:cNvSpPr/>
          <p:nvPr/>
        </p:nvSpPr>
        <p:spPr>
          <a:xfrm>
            <a:off x="8035581" y="2699866"/>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28" name="矩形 127">
            <a:extLst>
              <a:ext uri="{FF2B5EF4-FFF2-40B4-BE49-F238E27FC236}">
                <a16:creationId xmlns:a16="http://schemas.microsoft.com/office/drawing/2014/main" id="{FD061C0D-24A6-429B-B6BE-580054174E26}"/>
              </a:ext>
            </a:extLst>
          </p:cNvPr>
          <p:cNvSpPr/>
          <p:nvPr/>
        </p:nvSpPr>
        <p:spPr>
          <a:xfrm>
            <a:off x="8037017" y="2663466"/>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29" name="矩形 128">
            <a:extLst>
              <a:ext uri="{FF2B5EF4-FFF2-40B4-BE49-F238E27FC236}">
                <a16:creationId xmlns:a16="http://schemas.microsoft.com/office/drawing/2014/main" id="{032117A9-1CD5-4C50-BCA4-DDEAD8C50CFC}"/>
              </a:ext>
            </a:extLst>
          </p:cNvPr>
          <p:cNvSpPr/>
          <p:nvPr/>
        </p:nvSpPr>
        <p:spPr>
          <a:xfrm>
            <a:off x="3179776" y="1628589"/>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0" name="矩形 129">
            <a:extLst>
              <a:ext uri="{FF2B5EF4-FFF2-40B4-BE49-F238E27FC236}">
                <a16:creationId xmlns:a16="http://schemas.microsoft.com/office/drawing/2014/main" id="{8462E26D-0755-4E75-96BB-B376490EEC03}"/>
              </a:ext>
            </a:extLst>
          </p:cNvPr>
          <p:cNvSpPr/>
          <p:nvPr/>
        </p:nvSpPr>
        <p:spPr>
          <a:xfrm>
            <a:off x="3182819" y="1628588"/>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1" name="矩形 130">
            <a:extLst>
              <a:ext uri="{FF2B5EF4-FFF2-40B4-BE49-F238E27FC236}">
                <a16:creationId xmlns:a16="http://schemas.microsoft.com/office/drawing/2014/main" id="{42174BE8-E4D9-4D00-A9D8-71A789693277}"/>
              </a:ext>
            </a:extLst>
          </p:cNvPr>
          <p:cNvSpPr/>
          <p:nvPr/>
        </p:nvSpPr>
        <p:spPr>
          <a:xfrm>
            <a:off x="3160387" y="5183569"/>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3" name="矩形 132">
            <a:extLst>
              <a:ext uri="{FF2B5EF4-FFF2-40B4-BE49-F238E27FC236}">
                <a16:creationId xmlns:a16="http://schemas.microsoft.com/office/drawing/2014/main" id="{4D98EFB7-DA2B-4800-932F-E64506F3E9BC}"/>
              </a:ext>
            </a:extLst>
          </p:cNvPr>
          <p:cNvSpPr/>
          <p:nvPr/>
        </p:nvSpPr>
        <p:spPr>
          <a:xfrm>
            <a:off x="3143637" y="5158772"/>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4" name="矩形 133">
            <a:extLst>
              <a:ext uri="{FF2B5EF4-FFF2-40B4-BE49-F238E27FC236}">
                <a16:creationId xmlns:a16="http://schemas.microsoft.com/office/drawing/2014/main" id="{B0F17104-392F-4382-9D84-77F52B67A8CF}"/>
              </a:ext>
            </a:extLst>
          </p:cNvPr>
          <p:cNvSpPr/>
          <p:nvPr/>
        </p:nvSpPr>
        <p:spPr>
          <a:xfrm>
            <a:off x="3146157" y="1621033"/>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5" name="矩形 134">
            <a:extLst>
              <a:ext uri="{FF2B5EF4-FFF2-40B4-BE49-F238E27FC236}">
                <a16:creationId xmlns:a16="http://schemas.microsoft.com/office/drawing/2014/main" id="{B7789807-7ED9-4442-8ADB-AAD43B142AB4}"/>
              </a:ext>
            </a:extLst>
          </p:cNvPr>
          <p:cNvSpPr/>
          <p:nvPr/>
        </p:nvSpPr>
        <p:spPr>
          <a:xfrm>
            <a:off x="3143476" y="5149119"/>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6" name="矩形 135">
            <a:extLst>
              <a:ext uri="{FF2B5EF4-FFF2-40B4-BE49-F238E27FC236}">
                <a16:creationId xmlns:a16="http://schemas.microsoft.com/office/drawing/2014/main" id="{770DB9D8-5DC6-45E0-A2DD-C13B4C869542}"/>
              </a:ext>
            </a:extLst>
          </p:cNvPr>
          <p:cNvSpPr/>
          <p:nvPr/>
        </p:nvSpPr>
        <p:spPr>
          <a:xfrm>
            <a:off x="3146157" y="1596236"/>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8" name="矩形 137">
            <a:extLst>
              <a:ext uri="{FF2B5EF4-FFF2-40B4-BE49-F238E27FC236}">
                <a16:creationId xmlns:a16="http://schemas.microsoft.com/office/drawing/2014/main" id="{7BCDA406-481D-46D7-9110-09A366A218A1}"/>
              </a:ext>
            </a:extLst>
          </p:cNvPr>
          <p:cNvSpPr/>
          <p:nvPr/>
        </p:nvSpPr>
        <p:spPr>
          <a:xfrm>
            <a:off x="3166701" y="5189053"/>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39" name="矩形 138">
            <a:extLst>
              <a:ext uri="{FF2B5EF4-FFF2-40B4-BE49-F238E27FC236}">
                <a16:creationId xmlns:a16="http://schemas.microsoft.com/office/drawing/2014/main" id="{A5E69EFB-1D5E-4E20-BA32-2C5A3DE2E041}"/>
              </a:ext>
            </a:extLst>
          </p:cNvPr>
          <p:cNvSpPr/>
          <p:nvPr/>
        </p:nvSpPr>
        <p:spPr>
          <a:xfrm>
            <a:off x="5651532" y="5176674"/>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0" name="矩形 139">
            <a:extLst>
              <a:ext uri="{FF2B5EF4-FFF2-40B4-BE49-F238E27FC236}">
                <a16:creationId xmlns:a16="http://schemas.microsoft.com/office/drawing/2014/main" id="{ABFFBFC8-1244-4BB0-9508-383D8957E72C}"/>
              </a:ext>
            </a:extLst>
          </p:cNvPr>
          <p:cNvSpPr/>
          <p:nvPr/>
        </p:nvSpPr>
        <p:spPr>
          <a:xfrm>
            <a:off x="5617913" y="5153439"/>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1" name="矩形 140">
            <a:extLst>
              <a:ext uri="{FF2B5EF4-FFF2-40B4-BE49-F238E27FC236}">
                <a16:creationId xmlns:a16="http://schemas.microsoft.com/office/drawing/2014/main" id="{AFC5F548-319C-40E0-A976-382997A882AF}"/>
              </a:ext>
            </a:extLst>
          </p:cNvPr>
          <p:cNvSpPr/>
          <p:nvPr/>
        </p:nvSpPr>
        <p:spPr>
          <a:xfrm>
            <a:off x="3145097" y="1598010"/>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2" name="矩形 141">
            <a:extLst>
              <a:ext uri="{FF2B5EF4-FFF2-40B4-BE49-F238E27FC236}">
                <a16:creationId xmlns:a16="http://schemas.microsoft.com/office/drawing/2014/main" id="{522B00DA-FF02-4C2D-8E27-CFD9E36D2B2C}"/>
              </a:ext>
            </a:extLst>
          </p:cNvPr>
          <p:cNvSpPr/>
          <p:nvPr/>
        </p:nvSpPr>
        <p:spPr>
          <a:xfrm>
            <a:off x="3132539" y="5164256"/>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3" name="矩形 142">
            <a:extLst>
              <a:ext uri="{FF2B5EF4-FFF2-40B4-BE49-F238E27FC236}">
                <a16:creationId xmlns:a16="http://schemas.microsoft.com/office/drawing/2014/main" id="{4383C734-46AE-45A4-BFA3-481EC80825B7}"/>
              </a:ext>
            </a:extLst>
          </p:cNvPr>
          <p:cNvSpPr/>
          <p:nvPr/>
        </p:nvSpPr>
        <p:spPr>
          <a:xfrm>
            <a:off x="5607310" y="5145847"/>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4" name="矩形 143">
            <a:extLst>
              <a:ext uri="{FF2B5EF4-FFF2-40B4-BE49-F238E27FC236}">
                <a16:creationId xmlns:a16="http://schemas.microsoft.com/office/drawing/2014/main" id="{D010E775-1EBC-49EE-A6E2-388EE64E0E22}"/>
              </a:ext>
            </a:extLst>
          </p:cNvPr>
          <p:cNvSpPr/>
          <p:nvPr/>
        </p:nvSpPr>
        <p:spPr>
          <a:xfrm>
            <a:off x="8079713" y="3828012"/>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5" name="矩形 144">
            <a:extLst>
              <a:ext uri="{FF2B5EF4-FFF2-40B4-BE49-F238E27FC236}">
                <a16:creationId xmlns:a16="http://schemas.microsoft.com/office/drawing/2014/main" id="{45197756-D3ED-49F9-93CE-828AF2C402E9}"/>
              </a:ext>
            </a:extLst>
          </p:cNvPr>
          <p:cNvSpPr/>
          <p:nvPr/>
        </p:nvSpPr>
        <p:spPr>
          <a:xfrm>
            <a:off x="8075779" y="3846768"/>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1</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47" name="矩形 146">
            <a:extLst>
              <a:ext uri="{FF2B5EF4-FFF2-40B4-BE49-F238E27FC236}">
                <a16:creationId xmlns:a16="http://schemas.microsoft.com/office/drawing/2014/main" id="{FDBCCC9D-8C83-493F-AA28-ADA5CDD46490}"/>
              </a:ext>
            </a:extLst>
          </p:cNvPr>
          <p:cNvSpPr/>
          <p:nvPr/>
        </p:nvSpPr>
        <p:spPr>
          <a:xfrm>
            <a:off x="2538650" y="2148020"/>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process</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48" name="矩形 147">
            <a:extLst>
              <a:ext uri="{FF2B5EF4-FFF2-40B4-BE49-F238E27FC236}">
                <a16:creationId xmlns:a16="http://schemas.microsoft.com/office/drawing/2014/main" id="{E88552A3-89CA-4986-B865-80AF24A19FF3}"/>
              </a:ext>
            </a:extLst>
          </p:cNvPr>
          <p:cNvSpPr/>
          <p:nvPr/>
        </p:nvSpPr>
        <p:spPr>
          <a:xfrm>
            <a:off x="2538556" y="2512196"/>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V(</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semB</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49" name="矩形 148">
            <a:extLst>
              <a:ext uri="{FF2B5EF4-FFF2-40B4-BE49-F238E27FC236}">
                <a16:creationId xmlns:a16="http://schemas.microsoft.com/office/drawing/2014/main" id="{9CFDD12A-0060-4CF6-9140-0E13E11184BD}"/>
              </a:ext>
            </a:extLst>
          </p:cNvPr>
          <p:cNvSpPr/>
          <p:nvPr/>
        </p:nvSpPr>
        <p:spPr>
          <a:xfrm>
            <a:off x="8069280" y="2683773"/>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50" name="矩形 149">
            <a:extLst>
              <a:ext uri="{FF2B5EF4-FFF2-40B4-BE49-F238E27FC236}">
                <a16:creationId xmlns:a16="http://schemas.microsoft.com/office/drawing/2014/main" id="{E72A8AE8-E3AF-4DC9-9D88-4FBA7BF0DB8C}"/>
              </a:ext>
            </a:extLst>
          </p:cNvPr>
          <p:cNvSpPr/>
          <p:nvPr/>
        </p:nvSpPr>
        <p:spPr>
          <a:xfrm>
            <a:off x="2545681" y="2875831"/>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finish</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51" name="箭头: 左 150">
            <a:extLst>
              <a:ext uri="{FF2B5EF4-FFF2-40B4-BE49-F238E27FC236}">
                <a16:creationId xmlns:a16="http://schemas.microsoft.com/office/drawing/2014/main" id="{66B97781-748C-429C-B4A7-1A809F94397D}"/>
              </a:ext>
            </a:extLst>
          </p:cNvPr>
          <p:cNvSpPr/>
          <p:nvPr/>
        </p:nvSpPr>
        <p:spPr>
          <a:xfrm rot="10800000" flipV="1">
            <a:off x="5249272" y="1165306"/>
            <a:ext cx="1562588" cy="988639"/>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52" name="矩形 151">
            <a:extLst>
              <a:ext uri="{FF2B5EF4-FFF2-40B4-BE49-F238E27FC236}">
                <a16:creationId xmlns:a16="http://schemas.microsoft.com/office/drawing/2014/main" id="{448DADF3-A62D-493F-9506-003BAFA64E57}"/>
              </a:ext>
            </a:extLst>
          </p:cNvPr>
          <p:cNvSpPr/>
          <p:nvPr/>
        </p:nvSpPr>
        <p:spPr>
          <a:xfrm>
            <a:off x="7432674" y="3261037"/>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a:t>
            </a:r>
            <a:r>
              <a:rPr kumimoji="0" lang="en-US" altLang="zh-CN" sz="1600" b="0"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semD</a:t>
            </a: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53" name="矩形 152">
            <a:extLst>
              <a:ext uri="{FF2B5EF4-FFF2-40B4-BE49-F238E27FC236}">
                <a16:creationId xmlns:a16="http://schemas.microsoft.com/office/drawing/2014/main" id="{A6AF51C8-58A5-46AA-9120-379E27A62AB7}"/>
              </a:ext>
            </a:extLst>
          </p:cNvPr>
          <p:cNvSpPr/>
          <p:nvPr/>
        </p:nvSpPr>
        <p:spPr>
          <a:xfrm>
            <a:off x="8079713" y="3876545"/>
            <a:ext cx="412653" cy="35807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0</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54" name="矩形 153">
            <a:extLst>
              <a:ext uri="{FF2B5EF4-FFF2-40B4-BE49-F238E27FC236}">
                <a16:creationId xmlns:a16="http://schemas.microsoft.com/office/drawing/2014/main" id="{8AFFF540-12F6-401A-A2FC-0C5DCB7A39C1}"/>
              </a:ext>
            </a:extLst>
          </p:cNvPr>
          <p:cNvSpPr/>
          <p:nvPr/>
        </p:nvSpPr>
        <p:spPr>
          <a:xfrm>
            <a:off x="7432674" y="435393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process</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55" name="矩形 154">
            <a:extLst>
              <a:ext uri="{FF2B5EF4-FFF2-40B4-BE49-F238E27FC236}">
                <a16:creationId xmlns:a16="http://schemas.microsoft.com/office/drawing/2014/main" id="{37E7EACD-D977-4C18-BADA-F86BC419832E}"/>
              </a:ext>
            </a:extLst>
          </p:cNvPr>
          <p:cNvSpPr/>
          <p:nvPr/>
        </p:nvSpPr>
        <p:spPr>
          <a:xfrm>
            <a:off x="7424934" y="4682005"/>
            <a:ext cx="1601042" cy="256596"/>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finish</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12" name="箭头: 左 111">
            <a:extLst>
              <a:ext uri="{FF2B5EF4-FFF2-40B4-BE49-F238E27FC236}">
                <a16:creationId xmlns:a16="http://schemas.microsoft.com/office/drawing/2014/main" id="{6C076958-E34D-43CE-9EC9-0121BB6D9792}"/>
              </a:ext>
            </a:extLst>
          </p:cNvPr>
          <p:cNvSpPr/>
          <p:nvPr/>
        </p:nvSpPr>
        <p:spPr>
          <a:xfrm rot="10800000" flipV="1">
            <a:off x="3355808" y="4772602"/>
            <a:ext cx="1562588" cy="988639"/>
          </a:xfrm>
          <a:prstGeom prst="leftArrow">
            <a:avLst/>
          </a:prstGeom>
          <a:solidFill>
            <a:schemeClr val="accent4">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Process Switch</a:t>
            </a: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5" name="灯片编号占位符 4">
            <a:extLst>
              <a:ext uri="{FF2B5EF4-FFF2-40B4-BE49-F238E27FC236}">
                <a16:creationId xmlns:a16="http://schemas.microsoft.com/office/drawing/2014/main" id="{156C3A88-84E1-4C1E-9944-09B982CC8FCE}"/>
              </a:ext>
            </a:extLst>
          </p:cNvPr>
          <p:cNvSpPr>
            <a:spLocks noGrp="1"/>
          </p:cNvSpPr>
          <p:nvPr>
            <p:ph type="sldNum" sz="quarter" idx="12"/>
          </p:nvPr>
        </p:nvSpPr>
        <p:spPr/>
        <p:txBody>
          <a:bodyPr/>
          <a:lstStyle/>
          <a:p>
            <a:fld id="{B10D5614-B734-4280-8F57-1D4947433C97}" type="slidenum">
              <a:rPr lang="en-US" smtClean="0"/>
              <a:t>130</a:t>
            </a:fld>
            <a:endParaRPr lang="en-US"/>
          </a:p>
        </p:txBody>
      </p:sp>
    </p:spTree>
    <p:extLst>
      <p:ext uri="{BB962C8B-B14F-4D97-AF65-F5344CB8AC3E}">
        <p14:creationId xmlns:p14="http://schemas.microsoft.com/office/powerpoint/2010/main" val="3310036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74"/>
                                        </p:tgtEl>
                                        <p:attrNameLst>
                                          <p:attrName>fillcolor</p:attrName>
                                        </p:attrNameLst>
                                      </p:cBhvr>
                                      <p:to>
                                        <p:clrVal>
                                          <a:srgbClr val="11FFD2"/>
                                        </p:clrVal>
                                      </p:to>
                                    </p:set>
                                    <p:set>
                                      <p:cBhvr>
                                        <p:cTn id="7" dur="indefinite"/>
                                        <p:tgtEl>
                                          <p:spTgt spid="74"/>
                                        </p:tgtEl>
                                        <p:attrNameLst>
                                          <p:attrName>fill.type</p:attrName>
                                        </p:attrNameLst>
                                      </p:cBhvr>
                                      <p:to>
                                        <p:strVal val="solid"/>
                                      </p:to>
                                    </p:set>
                                    <p:set>
                                      <p:cBhvr>
                                        <p:cTn id="8" dur="indefinite"/>
                                        <p:tgtEl>
                                          <p:spTgt spid="74"/>
                                        </p:tgtEl>
                                        <p:attrNameLst>
                                          <p:attrName>fill.on</p:attrName>
                                        </p:attrNameLst>
                                      </p:cBhvr>
                                      <p:to>
                                        <p:strVal val="tru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8"/>
                                        </p:tgtEl>
                                        <p:attrNameLst>
                                          <p:attrName>style.visibility</p:attrName>
                                        </p:attrNameLst>
                                      </p:cBhvr>
                                      <p:to>
                                        <p:strVal val="visible"/>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par>
                          <p:cTn id="31" fill="hold">
                            <p:stCondLst>
                              <p:cond delay="0"/>
                            </p:stCondLst>
                            <p:childTnLst>
                              <p:par>
                                <p:cTn id="32" presetID="1" presetClass="exit" presetSubtype="0" fill="hold" grpId="1" nodeType="afterEffect">
                                  <p:stCondLst>
                                    <p:cond delay="0"/>
                                  </p:stCondLst>
                                  <p:childTnLst>
                                    <p:set>
                                      <p:cBhvr>
                                        <p:cTn id="33" dur="1" fill="hold">
                                          <p:stCondLst>
                                            <p:cond delay="0"/>
                                          </p:stCondLst>
                                        </p:cTn>
                                        <p:tgtEl>
                                          <p:spTgt spid="88"/>
                                        </p:tgtEl>
                                        <p:attrNameLst>
                                          <p:attrName>style.visibility</p:attrName>
                                        </p:attrNameLst>
                                      </p:cBhvr>
                                      <p:to>
                                        <p:strVal val="hidden"/>
                                      </p:to>
                                    </p:set>
                                  </p:childTnLst>
                                </p:cTn>
                              </p:par>
                            </p:childTnLst>
                          </p:cTn>
                        </p:par>
                        <p:par>
                          <p:cTn id="34" fill="hold">
                            <p:stCondLst>
                              <p:cond delay="0"/>
                            </p:stCondLst>
                            <p:childTnLst>
                              <p:par>
                                <p:cTn id="35" presetID="1" presetClass="emph" presetSubtype="1" nodeType="afterEffect">
                                  <p:stCondLst>
                                    <p:cond delay="0"/>
                                  </p:stCondLst>
                                  <p:childTnLst>
                                    <p:set>
                                      <p:cBhvr>
                                        <p:cTn id="36" dur="indefinite"/>
                                        <p:tgtEl>
                                          <p:spTgt spid="18"/>
                                        </p:tgtEl>
                                        <p:attrNameLst>
                                          <p:attrName>fillcolor</p:attrName>
                                        </p:attrNameLst>
                                      </p:cBhvr>
                                      <p:to>
                                        <p:clrVal>
                                          <a:srgbClr val="11FFD2"/>
                                        </p:clrVal>
                                      </p:to>
                                    </p:set>
                                    <p:set>
                                      <p:cBhvr>
                                        <p:cTn id="37" dur="indefinite"/>
                                        <p:tgtEl>
                                          <p:spTgt spid="18"/>
                                        </p:tgtEl>
                                        <p:attrNameLst>
                                          <p:attrName>fill.type</p:attrName>
                                        </p:attrNameLst>
                                      </p:cBhvr>
                                      <p:to>
                                        <p:strVal val="solid"/>
                                      </p:to>
                                    </p:set>
                                    <p:set>
                                      <p:cBhvr>
                                        <p:cTn id="38" dur="indefinite"/>
                                        <p:tgtEl>
                                          <p:spTgt spid="18"/>
                                        </p:tgtEl>
                                        <p:attrNameLst>
                                          <p:attrName>fill.on</p:attrName>
                                        </p:attrNameLst>
                                      </p:cBhvr>
                                      <p:to>
                                        <p:strVal val="true"/>
                                      </p:to>
                                    </p:set>
                                  </p:childTnLst>
                                </p:cTn>
                              </p:par>
                            </p:childTnLst>
                          </p:cTn>
                        </p:par>
                        <p:par>
                          <p:cTn id="39" fill="hold">
                            <p:stCondLst>
                              <p:cond delay="0"/>
                            </p:stCondLst>
                            <p:childTnLst>
                              <p:par>
                                <p:cTn id="40" presetID="1" presetClass="emph" presetSubtype="1" nodeType="afterEffect">
                                  <p:stCondLst>
                                    <p:cond delay="0"/>
                                  </p:stCondLst>
                                  <p:childTnLst>
                                    <p:set>
                                      <p:cBhvr>
                                        <p:cTn id="41" dur="indefinite"/>
                                        <p:tgtEl>
                                          <p:spTgt spid="74"/>
                                        </p:tgtEl>
                                        <p:attrNameLst>
                                          <p:attrName>fillcolor</p:attrName>
                                        </p:attrNameLst>
                                      </p:cBhvr>
                                      <p:to>
                                        <p:clrVal>
                                          <a:schemeClr val="bg1"/>
                                        </p:clrVal>
                                      </p:to>
                                    </p:set>
                                    <p:set>
                                      <p:cBhvr>
                                        <p:cTn id="42" dur="indefinite"/>
                                        <p:tgtEl>
                                          <p:spTgt spid="74"/>
                                        </p:tgtEl>
                                        <p:attrNameLst>
                                          <p:attrName>fill.type</p:attrName>
                                        </p:attrNameLst>
                                      </p:cBhvr>
                                      <p:to>
                                        <p:strVal val="solid"/>
                                      </p:to>
                                    </p:set>
                                    <p:set>
                                      <p:cBhvr>
                                        <p:cTn id="43" dur="indefinite"/>
                                        <p:tgtEl>
                                          <p:spTgt spid="74"/>
                                        </p:tgtEl>
                                        <p:attrNameLst>
                                          <p:attrName>fill.on</p:attrName>
                                        </p:attrNameLst>
                                      </p:cBhvr>
                                      <p:to>
                                        <p:strVal val="tru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par>
                          <p:cTn id="51" fill="hold">
                            <p:stCondLst>
                              <p:cond delay="0"/>
                            </p:stCondLst>
                            <p:childTnLst>
                              <p:par>
                                <p:cTn id="52" presetID="1" presetClass="exit" presetSubtype="0" fill="hold" grpId="1" nodeType="afterEffect">
                                  <p:stCondLst>
                                    <p:cond delay="0"/>
                                  </p:stCondLst>
                                  <p:childTnLst>
                                    <p:set>
                                      <p:cBhvr>
                                        <p:cTn id="53" dur="1" fill="hold">
                                          <p:stCondLst>
                                            <p:cond delay="0"/>
                                          </p:stCondLst>
                                        </p:cTn>
                                        <p:tgtEl>
                                          <p:spTgt spid="9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30"/>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6" nodeType="after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33"/>
                                        </p:tgtEl>
                                        <p:attrNameLst>
                                          <p:attrName>style.visibility</p:attrName>
                                        </p:attrNameLst>
                                      </p:cBhvr>
                                      <p:to>
                                        <p:strVal val="visible"/>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par>
                          <p:cTn id="71" fill="hold">
                            <p:stCondLst>
                              <p:cond delay="0"/>
                            </p:stCondLst>
                            <p:childTnLst>
                              <p:par>
                                <p:cTn id="72" presetID="1" presetClass="exit" presetSubtype="0" fill="hold" grpId="7" nodeType="afterEffect">
                                  <p:stCondLst>
                                    <p:cond delay="0"/>
                                  </p:stCondLst>
                                  <p:childTnLst>
                                    <p:set>
                                      <p:cBhvr>
                                        <p:cTn id="73" dur="1" fill="hold">
                                          <p:stCondLst>
                                            <p:cond delay="0"/>
                                          </p:stCondLst>
                                        </p:cTn>
                                        <p:tgtEl>
                                          <p:spTgt spid="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childTnLst>
                                </p:cTn>
                              </p:par>
                            </p:childTnLst>
                          </p:cTn>
                        </p:par>
                        <p:par>
                          <p:cTn id="78" fill="hold">
                            <p:stCondLst>
                              <p:cond delay="0"/>
                            </p:stCondLst>
                            <p:childTnLst>
                              <p:par>
                                <p:cTn id="79" presetID="1" presetClass="exit" presetSubtype="0" fill="hold" grpId="1" nodeType="afterEffect">
                                  <p:stCondLst>
                                    <p:cond delay="0"/>
                                  </p:stCondLst>
                                  <p:childTnLst>
                                    <p:set>
                                      <p:cBhvr>
                                        <p:cTn id="80" dur="1" fill="hold">
                                          <p:stCondLst>
                                            <p:cond delay="0"/>
                                          </p:stCondLst>
                                        </p:cTn>
                                        <p:tgtEl>
                                          <p:spTgt spid="91"/>
                                        </p:tgtEl>
                                        <p:attrNameLst>
                                          <p:attrName>style.visibility</p:attrName>
                                        </p:attrNameLst>
                                      </p:cBhvr>
                                      <p:to>
                                        <p:strVal val="hidden"/>
                                      </p:to>
                                    </p:set>
                                  </p:childTnLst>
                                </p:cTn>
                              </p:par>
                            </p:childTnLst>
                          </p:cTn>
                        </p:par>
                        <p:par>
                          <p:cTn id="81" fill="hold">
                            <p:stCondLst>
                              <p:cond delay="0"/>
                            </p:stCondLst>
                            <p:childTnLst>
                              <p:par>
                                <p:cTn id="82" presetID="1" presetClass="emph" presetSubtype="1" nodeType="afterEffect">
                                  <p:stCondLst>
                                    <p:cond delay="0"/>
                                  </p:stCondLst>
                                  <p:childTnLst>
                                    <p:set>
                                      <p:cBhvr>
                                        <p:cTn id="83" dur="indefinite"/>
                                        <p:tgtEl>
                                          <p:spTgt spid="10"/>
                                        </p:tgtEl>
                                        <p:attrNameLst>
                                          <p:attrName>fillcolor</p:attrName>
                                        </p:attrNameLst>
                                      </p:cBhvr>
                                      <p:to>
                                        <p:clrVal>
                                          <a:srgbClr val="11FFD2"/>
                                        </p:clrVal>
                                      </p:to>
                                    </p:set>
                                    <p:set>
                                      <p:cBhvr>
                                        <p:cTn id="84" dur="indefinite"/>
                                        <p:tgtEl>
                                          <p:spTgt spid="10"/>
                                        </p:tgtEl>
                                        <p:attrNameLst>
                                          <p:attrName>fill.type</p:attrName>
                                        </p:attrNameLst>
                                      </p:cBhvr>
                                      <p:to>
                                        <p:strVal val="solid"/>
                                      </p:to>
                                    </p:set>
                                    <p:set>
                                      <p:cBhvr>
                                        <p:cTn id="85" dur="indefinite"/>
                                        <p:tgtEl>
                                          <p:spTgt spid="10"/>
                                        </p:tgtEl>
                                        <p:attrNameLst>
                                          <p:attrName>fill.on</p:attrName>
                                        </p:attrNameLst>
                                      </p:cBhvr>
                                      <p:to>
                                        <p:strVal val="true"/>
                                      </p:to>
                                    </p:set>
                                  </p:childTnLst>
                                </p:cTn>
                              </p:par>
                            </p:childTnLst>
                          </p:cTn>
                        </p:par>
                        <p:par>
                          <p:cTn id="86" fill="hold">
                            <p:stCondLst>
                              <p:cond delay="0"/>
                            </p:stCondLst>
                            <p:childTnLst>
                              <p:par>
                                <p:cTn id="87" presetID="1" presetClass="emph" presetSubtype="2" fill="hold" nodeType="afterEffect">
                                  <p:stCondLst>
                                    <p:cond delay="0"/>
                                  </p:stCondLst>
                                  <p:childTnLst>
                                    <p:animClr clrSpc="rgb" dir="cw">
                                      <p:cBhvr>
                                        <p:cTn id="88" dur="500" fill="hold"/>
                                        <p:tgtEl>
                                          <p:spTgt spid="18"/>
                                        </p:tgtEl>
                                        <p:attrNameLst>
                                          <p:attrName>fillcolor</p:attrName>
                                        </p:attrNameLst>
                                      </p:cBhvr>
                                      <p:to>
                                        <a:schemeClr val="bg1"/>
                                      </p:to>
                                    </p:animClr>
                                    <p:set>
                                      <p:cBhvr>
                                        <p:cTn id="89" dur="500" fill="hold"/>
                                        <p:tgtEl>
                                          <p:spTgt spid="18"/>
                                        </p:tgtEl>
                                        <p:attrNameLst>
                                          <p:attrName>fill.type</p:attrName>
                                        </p:attrNameLst>
                                      </p:cBhvr>
                                      <p:to>
                                        <p:strVal val="solid"/>
                                      </p:to>
                                    </p:set>
                                    <p:set>
                                      <p:cBhvr>
                                        <p:cTn id="90" dur="500" fill="hold"/>
                                        <p:tgtEl>
                                          <p:spTgt spid="18"/>
                                        </p:tgtEl>
                                        <p:attrNameLst>
                                          <p:attrName>fill.on</p:attrName>
                                        </p:attrNameLst>
                                      </p:cBhvr>
                                      <p:to>
                                        <p:strVal val="true"/>
                                      </p:to>
                                    </p:se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5"/>
                                        </p:tgtEl>
                                        <p:attrNameLst>
                                          <p:attrName>style.visibility</p:attrName>
                                        </p:attrNameLst>
                                      </p:cBhvr>
                                      <p:to>
                                        <p:strVal val="visible"/>
                                      </p:to>
                                    </p:set>
                                  </p:childTnLst>
                                </p:cTn>
                              </p:par>
                            </p:childTnLst>
                          </p:cTn>
                        </p:par>
                        <p:par>
                          <p:cTn id="98" fill="hold">
                            <p:stCondLst>
                              <p:cond delay="0"/>
                            </p:stCondLst>
                            <p:childTnLst>
                              <p:par>
                                <p:cTn id="99" presetID="1" presetClass="exit" presetSubtype="0" fill="hold" grpId="1" nodeType="afterEffect">
                                  <p:stCondLst>
                                    <p:cond delay="0"/>
                                  </p:stCondLst>
                                  <p:childTnLst>
                                    <p:set>
                                      <p:cBhvr>
                                        <p:cTn id="100" dur="1" fill="hold">
                                          <p:stCondLst>
                                            <p:cond delay="0"/>
                                          </p:stCondLst>
                                        </p:cTn>
                                        <p:tgtEl>
                                          <p:spTgt spid="9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childTnLst>
                          </p:cTn>
                        </p:par>
                        <p:par>
                          <p:cTn id="105" fill="hold">
                            <p:stCondLst>
                              <p:cond delay="0"/>
                            </p:stCondLst>
                            <p:childTnLst>
                              <p:par>
                                <p:cTn id="106" presetID="1" presetClass="exit" presetSubtype="0" fill="hold" grpId="1" nodeType="afterEffect">
                                  <p:stCondLst>
                                    <p:cond delay="0"/>
                                  </p:stCondLst>
                                  <p:childTnLst>
                                    <p:set>
                                      <p:cBhvr>
                                        <p:cTn id="107" dur="1" fill="hold">
                                          <p:stCondLst>
                                            <p:cond delay="0"/>
                                          </p:stCondLst>
                                        </p:cTn>
                                        <p:tgtEl>
                                          <p:spTgt spid="93"/>
                                        </p:tgtEl>
                                        <p:attrNameLst>
                                          <p:attrName>style.visibility</p:attrName>
                                        </p:attrNameLst>
                                      </p:cBhvr>
                                      <p:to>
                                        <p:strVal val="hidden"/>
                                      </p:to>
                                    </p:set>
                                  </p:childTnLst>
                                </p:cTn>
                              </p:par>
                            </p:childTnLst>
                          </p:cTn>
                        </p:par>
                        <p:par>
                          <p:cTn id="108" fill="hold">
                            <p:stCondLst>
                              <p:cond delay="0"/>
                            </p:stCondLst>
                            <p:childTnLst>
                              <p:par>
                                <p:cTn id="109" presetID="1" presetClass="exit" presetSubtype="0" fill="hold" grpId="1" nodeType="afterEffect">
                                  <p:stCondLst>
                                    <p:cond delay="0"/>
                                  </p:stCondLst>
                                  <p:childTnLst>
                                    <p:set>
                                      <p:cBhvr>
                                        <p:cTn id="110" dur="1" fill="hold">
                                          <p:stCondLst>
                                            <p:cond delay="0"/>
                                          </p:stCondLst>
                                        </p:cTn>
                                        <p:tgtEl>
                                          <p:spTgt spid="9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1" nodeType="clickEffect">
                                  <p:stCondLst>
                                    <p:cond delay="0"/>
                                  </p:stCondLst>
                                  <p:childTnLst>
                                    <p:set>
                                      <p:cBhvr>
                                        <p:cTn id="114" dur="indefinite"/>
                                        <p:tgtEl>
                                          <p:spTgt spid="54"/>
                                        </p:tgtEl>
                                        <p:attrNameLst>
                                          <p:attrName>stroke.color</p:attrName>
                                        </p:attrNameLst>
                                      </p:cBhvr>
                                      <p:to>
                                        <p:clrVal>
                                          <a:srgbClr val="FC1C04"/>
                                        </p:clrVal>
                                      </p:to>
                                    </p:set>
                                    <p:set>
                                      <p:cBhvr>
                                        <p:cTn id="115" dur="indefinite"/>
                                        <p:tgtEl>
                                          <p:spTgt spid="54"/>
                                        </p:tgtEl>
                                        <p:attrNameLst>
                                          <p:attrName>stroke.on</p:attrName>
                                        </p:attrNameLst>
                                      </p:cBhvr>
                                      <p:to>
                                        <p:strVal val="true"/>
                                      </p:to>
                                    </p:set>
                                  </p:childTnLst>
                                </p:cTn>
                              </p:par>
                            </p:childTnLst>
                          </p:cTn>
                        </p:par>
                        <p:par>
                          <p:cTn id="116" fill="hold">
                            <p:stCondLst>
                              <p:cond delay="0"/>
                            </p:stCondLst>
                            <p:childTnLst>
                              <p:par>
                                <p:cTn id="117" presetID="7" presetClass="emph" presetSubtype="1" nodeType="afterEffect">
                                  <p:stCondLst>
                                    <p:cond delay="0"/>
                                  </p:stCondLst>
                                  <p:childTnLst>
                                    <p:set>
                                      <p:cBhvr>
                                        <p:cTn id="118" dur="indefinite"/>
                                        <p:tgtEl>
                                          <p:spTgt spid="30"/>
                                        </p:tgtEl>
                                        <p:attrNameLst>
                                          <p:attrName>stroke.color</p:attrName>
                                        </p:attrNameLst>
                                      </p:cBhvr>
                                      <p:to>
                                        <p:clrVal>
                                          <a:srgbClr val="FC1C04"/>
                                        </p:clrVal>
                                      </p:to>
                                    </p:set>
                                    <p:set>
                                      <p:cBhvr>
                                        <p:cTn id="119" dur="indefinite"/>
                                        <p:tgtEl>
                                          <p:spTgt spid="30"/>
                                        </p:tgtEl>
                                        <p:attrNameLst>
                                          <p:attrName>stroke.on</p:attrName>
                                        </p:attrNameLst>
                                      </p:cBhvr>
                                      <p:to>
                                        <p:strVal val="true"/>
                                      </p:to>
                                    </p:set>
                                  </p:childTnLst>
                                </p:cTn>
                              </p:par>
                            </p:childTnLst>
                          </p:cTn>
                        </p:par>
                        <p:par>
                          <p:cTn id="120" fill="hold">
                            <p:stCondLst>
                              <p:cond delay="0"/>
                            </p:stCondLst>
                            <p:childTnLst>
                              <p:par>
                                <p:cTn id="121" presetID="7" presetClass="emph" presetSubtype="1" nodeType="afterEffect">
                                  <p:stCondLst>
                                    <p:cond delay="0"/>
                                  </p:stCondLst>
                                  <p:childTnLst>
                                    <p:set>
                                      <p:cBhvr>
                                        <p:cTn id="122" dur="indefinite"/>
                                        <p:tgtEl>
                                          <p:spTgt spid="35"/>
                                        </p:tgtEl>
                                        <p:attrNameLst>
                                          <p:attrName>stroke.color</p:attrName>
                                        </p:attrNameLst>
                                      </p:cBhvr>
                                      <p:to>
                                        <p:clrVal>
                                          <a:srgbClr val="FC1C04"/>
                                        </p:clrVal>
                                      </p:to>
                                    </p:set>
                                    <p:set>
                                      <p:cBhvr>
                                        <p:cTn id="123" dur="indefinite"/>
                                        <p:tgtEl>
                                          <p:spTgt spid="35"/>
                                        </p:tgtEl>
                                        <p:attrNameLst>
                                          <p:attrName>stroke.on</p:attrName>
                                        </p:attrNameLst>
                                      </p:cBhvr>
                                      <p:to>
                                        <p:strVal val="true"/>
                                      </p:to>
                                    </p:set>
                                  </p:childTnLst>
                                </p:cTn>
                              </p:par>
                            </p:childTnLst>
                          </p:cTn>
                        </p:par>
                        <p:par>
                          <p:cTn id="124" fill="hold">
                            <p:stCondLst>
                              <p:cond delay="0"/>
                            </p:stCondLst>
                            <p:childTnLst>
                              <p:par>
                                <p:cTn id="125" presetID="7" presetClass="emph" presetSubtype="1" nodeType="afterEffect">
                                  <p:stCondLst>
                                    <p:cond delay="0"/>
                                  </p:stCondLst>
                                  <p:childTnLst>
                                    <p:set>
                                      <p:cBhvr>
                                        <p:cTn id="126" dur="indefinite"/>
                                        <p:tgtEl>
                                          <p:spTgt spid="36"/>
                                        </p:tgtEl>
                                        <p:attrNameLst>
                                          <p:attrName>stroke.color</p:attrName>
                                        </p:attrNameLst>
                                      </p:cBhvr>
                                      <p:to>
                                        <p:clrVal>
                                          <a:srgbClr val="FC1C04"/>
                                        </p:clrVal>
                                      </p:to>
                                    </p:set>
                                    <p:set>
                                      <p:cBhvr>
                                        <p:cTn id="127" dur="indefinite"/>
                                        <p:tgtEl>
                                          <p:spTgt spid="36"/>
                                        </p:tgtEl>
                                        <p:attrNameLst>
                                          <p:attrName>stroke.on</p:attrName>
                                        </p:attrNameLst>
                                      </p:cBhvr>
                                      <p:to>
                                        <p:strVal val="true"/>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4"/>
                                        </p:tgtEl>
                                        <p:attrNameLst>
                                          <p:attrName>style.visibility</p:attrName>
                                        </p:attrNameLst>
                                      </p:cBhvr>
                                      <p:to>
                                        <p:strVal val="visible"/>
                                      </p:to>
                                    </p:set>
                                    <p:anim calcmode="lin" valueType="num">
                                      <p:cBhvr additive="base">
                                        <p:cTn id="132" dur="500" fill="hold"/>
                                        <p:tgtEl>
                                          <p:spTgt spid="4"/>
                                        </p:tgtEl>
                                        <p:attrNameLst>
                                          <p:attrName>ppt_x</p:attrName>
                                        </p:attrNameLst>
                                      </p:cBhvr>
                                      <p:tavLst>
                                        <p:tav tm="0">
                                          <p:val>
                                            <p:strVal val="#ppt_x"/>
                                          </p:val>
                                        </p:tav>
                                        <p:tav tm="100000">
                                          <p:val>
                                            <p:strVal val="#ppt_x"/>
                                          </p:val>
                                        </p:tav>
                                      </p:tavLst>
                                    </p:anim>
                                    <p:anim calcmode="lin" valueType="num">
                                      <p:cBhvr additive="base">
                                        <p:cTn id="133" dur="500" fill="hold"/>
                                        <p:tgtEl>
                                          <p:spTgt spid="4"/>
                                        </p:tgtEl>
                                        <p:attrNameLst>
                                          <p:attrName>ppt_y</p:attrName>
                                        </p:attrNameLst>
                                      </p:cBhvr>
                                      <p:tavLst>
                                        <p:tav tm="0">
                                          <p:val>
                                            <p:strVal val="1+#ppt_h/2"/>
                                          </p:val>
                                        </p:tav>
                                        <p:tav tm="100000">
                                          <p:val>
                                            <p:strVal val="#ppt_y"/>
                                          </p:val>
                                        </p:tav>
                                      </p:tavLst>
                                    </p:anim>
                                  </p:childTnLst>
                                </p:cTn>
                              </p:par>
                            </p:childTnLst>
                          </p:cTn>
                        </p:par>
                        <p:par>
                          <p:cTn id="134" fill="hold">
                            <p:stCondLst>
                              <p:cond delay="500"/>
                            </p:stCondLst>
                            <p:childTnLst>
                              <p:par>
                                <p:cTn id="135" presetID="1" presetClass="entr" presetSubtype="0" fill="hold" grpId="0" nodeType="afterEffect">
                                  <p:stCondLst>
                                    <p:cond delay="0"/>
                                  </p:stCondLst>
                                  <p:childTnLst>
                                    <p:set>
                                      <p:cBhvr>
                                        <p:cTn id="136" dur="1" fill="hold">
                                          <p:stCondLst>
                                            <p:cond delay="0"/>
                                          </p:stCondLst>
                                        </p:cTn>
                                        <p:tgtEl>
                                          <p:spTgt spid="134"/>
                                        </p:tgtEl>
                                        <p:attrNameLst>
                                          <p:attrName>style.visibility</p:attrName>
                                        </p:attrNameLst>
                                      </p:cBhvr>
                                      <p:to>
                                        <p:strVal val="visible"/>
                                      </p:to>
                                    </p:set>
                                  </p:childTnLst>
                                </p:cTn>
                              </p:par>
                            </p:childTnLst>
                          </p:cTn>
                        </p:par>
                        <p:par>
                          <p:cTn id="137" fill="hold">
                            <p:stCondLst>
                              <p:cond delay="500"/>
                            </p:stCondLst>
                            <p:childTnLst>
                              <p:par>
                                <p:cTn id="138" presetID="1" presetClass="emph" presetSubtype="1" nodeType="afterEffect">
                                  <p:stCondLst>
                                    <p:cond delay="0"/>
                                  </p:stCondLst>
                                  <p:childTnLst>
                                    <p:set>
                                      <p:cBhvr>
                                        <p:cTn id="139" dur="indefinite"/>
                                        <p:tgtEl>
                                          <p:spTgt spid="49"/>
                                        </p:tgtEl>
                                        <p:attrNameLst>
                                          <p:attrName>fillcolor</p:attrName>
                                        </p:attrNameLst>
                                      </p:cBhvr>
                                      <p:to>
                                        <p:clrVal>
                                          <a:srgbClr val="B2B2B2"/>
                                        </p:clrVal>
                                      </p:to>
                                    </p:set>
                                    <p:set>
                                      <p:cBhvr>
                                        <p:cTn id="140" dur="indefinite"/>
                                        <p:tgtEl>
                                          <p:spTgt spid="49"/>
                                        </p:tgtEl>
                                        <p:attrNameLst>
                                          <p:attrName>fill.type</p:attrName>
                                        </p:attrNameLst>
                                      </p:cBhvr>
                                      <p:to>
                                        <p:strVal val="solid"/>
                                      </p:to>
                                    </p:set>
                                    <p:set>
                                      <p:cBhvr>
                                        <p:cTn id="141" dur="indefinite"/>
                                        <p:tgtEl>
                                          <p:spTgt spid="49"/>
                                        </p:tgtEl>
                                        <p:attrNameLst>
                                          <p:attrName>fill.on</p:attrName>
                                        </p:attrNameLst>
                                      </p:cBhvr>
                                      <p:to>
                                        <p:strVal val="true"/>
                                      </p:to>
                                    </p:set>
                                  </p:childTnLst>
                                </p:cTn>
                              </p:par>
                            </p:childTnLst>
                          </p:cTn>
                        </p:par>
                        <p:par>
                          <p:cTn id="142" fill="hold">
                            <p:stCondLst>
                              <p:cond delay="500"/>
                            </p:stCondLst>
                            <p:childTnLst>
                              <p:par>
                                <p:cTn id="143" presetID="1" presetClass="emph" presetSubtype="1" nodeType="afterEffect">
                                  <p:stCondLst>
                                    <p:cond delay="0"/>
                                  </p:stCondLst>
                                  <p:childTnLst>
                                    <p:set>
                                      <p:cBhvr>
                                        <p:cTn id="144" dur="indefinite"/>
                                        <p:tgtEl>
                                          <p:spTgt spid="50"/>
                                        </p:tgtEl>
                                        <p:attrNameLst>
                                          <p:attrName>fillcolor</p:attrName>
                                        </p:attrNameLst>
                                      </p:cBhvr>
                                      <p:to>
                                        <p:clrVal>
                                          <a:srgbClr val="1EE030"/>
                                        </p:clrVal>
                                      </p:to>
                                    </p:set>
                                    <p:set>
                                      <p:cBhvr>
                                        <p:cTn id="145" dur="indefinite"/>
                                        <p:tgtEl>
                                          <p:spTgt spid="50"/>
                                        </p:tgtEl>
                                        <p:attrNameLst>
                                          <p:attrName>fill.type</p:attrName>
                                        </p:attrNameLst>
                                      </p:cBhvr>
                                      <p:to>
                                        <p:strVal val="solid"/>
                                      </p:to>
                                    </p:set>
                                    <p:set>
                                      <p:cBhvr>
                                        <p:cTn id="146" dur="indefinite"/>
                                        <p:tgtEl>
                                          <p:spTgt spid="50"/>
                                        </p:tgtEl>
                                        <p:attrNameLst>
                                          <p:attrName>fill.on</p:attrName>
                                        </p:attrNameLst>
                                      </p:cBhvr>
                                      <p:to>
                                        <p:strVal val="true"/>
                                      </p:to>
                                    </p:set>
                                  </p:childTnLst>
                                </p:cTn>
                              </p:par>
                            </p:childTnLst>
                          </p:cTn>
                        </p:par>
                        <p:par>
                          <p:cTn id="147" fill="hold">
                            <p:stCondLst>
                              <p:cond delay="500"/>
                            </p:stCondLst>
                            <p:childTnLst>
                              <p:par>
                                <p:cTn id="148" presetID="1" presetClass="entr" presetSubtype="0" fill="hold" grpId="0" nodeType="afterEffect">
                                  <p:stCondLst>
                                    <p:cond delay="0"/>
                                  </p:stCondLst>
                                  <p:childTnLst>
                                    <p:set>
                                      <p:cBhvr>
                                        <p:cTn id="149" dur="1" fill="hold">
                                          <p:stCondLst>
                                            <p:cond delay="0"/>
                                          </p:stCondLst>
                                        </p:cTn>
                                        <p:tgtEl>
                                          <p:spTgt spid="135"/>
                                        </p:tgtEl>
                                        <p:attrNameLst>
                                          <p:attrName>style.visibility</p:attrName>
                                        </p:attrNameLst>
                                      </p:cBhvr>
                                      <p:to>
                                        <p:strVal val="visible"/>
                                      </p:to>
                                    </p:set>
                                  </p:childTnLst>
                                </p:cTn>
                              </p:par>
                            </p:childTnLst>
                          </p:cTn>
                        </p:par>
                        <p:par>
                          <p:cTn id="150" fill="hold">
                            <p:stCondLst>
                              <p:cond delay="500"/>
                            </p:stCondLst>
                            <p:childTnLst>
                              <p:par>
                                <p:cTn id="151" presetID="1" presetClass="emph" presetSubtype="1" nodeType="afterEffect">
                                  <p:stCondLst>
                                    <p:cond delay="0"/>
                                  </p:stCondLst>
                                  <p:childTnLst>
                                    <p:set>
                                      <p:cBhvr>
                                        <p:cTn id="152" dur="indefinite"/>
                                        <p:tgtEl>
                                          <p:spTgt spid="61"/>
                                        </p:tgtEl>
                                        <p:attrNameLst>
                                          <p:attrName>fillcolor</p:attrName>
                                        </p:attrNameLst>
                                      </p:cBhvr>
                                      <p:to>
                                        <p:clrVal>
                                          <a:srgbClr val="B2B2B2"/>
                                        </p:clrVal>
                                      </p:to>
                                    </p:set>
                                    <p:set>
                                      <p:cBhvr>
                                        <p:cTn id="153" dur="indefinite"/>
                                        <p:tgtEl>
                                          <p:spTgt spid="61"/>
                                        </p:tgtEl>
                                        <p:attrNameLst>
                                          <p:attrName>fill.type</p:attrName>
                                        </p:attrNameLst>
                                      </p:cBhvr>
                                      <p:to>
                                        <p:strVal val="solid"/>
                                      </p:to>
                                    </p:set>
                                    <p:set>
                                      <p:cBhvr>
                                        <p:cTn id="154" dur="indefinite"/>
                                        <p:tgtEl>
                                          <p:spTgt spid="61"/>
                                        </p:tgtEl>
                                        <p:attrNameLst>
                                          <p:attrName>fill.on</p:attrName>
                                        </p:attrNameLst>
                                      </p:cBhvr>
                                      <p:to>
                                        <p:strVal val="true"/>
                                      </p:to>
                                    </p:set>
                                  </p:childTnLst>
                                </p:cTn>
                              </p:par>
                            </p:childTnLst>
                          </p:cTn>
                        </p:par>
                        <p:par>
                          <p:cTn id="155" fill="hold">
                            <p:stCondLst>
                              <p:cond delay="500"/>
                            </p:stCondLst>
                            <p:childTnLst>
                              <p:par>
                                <p:cTn id="156" presetID="1" presetClass="emph" presetSubtype="1" nodeType="afterEffect">
                                  <p:stCondLst>
                                    <p:cond delay="0"/>
                                  </p:stCondLst>
                                  <p:childTnLst>
                                    <p:set>
                                      <p:cBhvr>
                                        <p:cTn id="157" dur="indefinite"/>
                                        <p:tgtEl>
                                          <p:spTgt spid="62"/>
                                        </p:tgtEl>
                                        <p:attrNameLst>
                                          <p:attrName>fillcolor</p:attrName>
                                        </p:attrNameLst>
                                      </p:cBhvr>
                                      <p:to>
                                        <p:clrVal>
                                          <a:srgbClr val="1EE030"/>
                                        </p:clrVal>
                                      </p:to>
                                    </p:set>
                                    <p:set>
                                      <p:cBhvr>
                                        <p:cTn id="158" dur="indefinite"/>
                                        <p:tgtEl>
                                          <p:spTgt spid="62"/>
                                        </p:tgtEl>
                                        <p:attrNameLst>
                                          <p:attrName>fill.type</p:attrName>
                                        </p:attrNameLst>
                                      </p:cBhvr>
                                      <p:to>
                                        <p:strVal val="solid"/>
                                      </p:to>
                                    </p:set>
                                    <p:set>
                                      <p:cBhvr>
                                        <p:cTn id="159" dur="indefinite"/>
                                        <p:tgtEl>
                                          <p:spTgt spid="62"/>
                                        </p:tgtEl>
                                        <p:attrNameLst>
                                          <p:attrName>fill.on</p:attrName>
                                        </p:attrNameLst>
                                      </p:cBhvr>
                                      <p:to>
                                        <p:strVal val="true"/>
                                      </p:to>
                                    </p:set>
                                  </p:childTnLst>
                                </p:cTn>
                              </p:par>
                            </p:childTnLst>
                          </p:cTn>
                        </p:par>
                        <p:par>
                          <p:cTn id="160" fill="hold">
                            <p:stCondLst>
                              <p:cond delay="500"/>
                            </p:stCondLst>
                            <p:childTnLst>
                              <p:par>
                                <p:cTn id="161" presetID="1" presetClass="exit" presetSubtype="0" fill="hold" grpId="1" nodeType="afterEffect">
                                  <p:stCondLst>
                                    <p:cond delay="0"/>
                                  </p:stCondLst>
                                  <p:childTnLst>
                                    <p:set>
                                      <p:cBhvr>
                                        <p:cTn id="162" dur="1" fill="hold">
                                          <p:stCondLst>
                                            <p:cond delay="0"/>
                                          </p:stCondLst>
                                        </p:cTn>
                                        <p:tgtEl>
                                          <p:spTgt spid="9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99"/>
                                        </p:tgtEl>
                                        <p:attrNameLst>
                                          <p:attrName>style.visibility</p:attrName>
                                        </p:attrNameLst>
                                      </p:cBhvr>
                                      <p:to>
                                        <p:strVal val="visible"/>
                                      </p:to>
                                    </p:set>
                                  </p:childTnLst>
                                </p:cTn>
                              </p:par>
                            </p:childTnLst>
                          </p:cTn>
                        </p:par>
                        <p:par>
                          <p:cTn id="167" fill="hold">
                            <p:stCondLst>
                              <p:cond delay="0"/>
                            </p:stCondLst>
                            <p:childTnLst>
                              <p:par>
                                <p:cTn id="168" presetID="1" presetClass="exit" presetSubtype="0" fill="hold" grpId="1" nodeType="afterEffect">
                                  <p:stCondLst>
                                    <p:cond delay="0"/>
                                  </p:stCondLst>
                                  <p:childTnLst>
                                    <p:set>
                                      <p:cBhvr>
                                        <p:cTn id="169" dur="1" fill="hold">
                                          <p:stCondLst>
                                            <p:cond delay="0"/>
                                          </p:stCondLst>
                                        </p:cTn>
                                        <p:tgtEl>
                                          <p:spTgt spid="96"/>
                                        </p:tgtEl>
                                        <p:attrNameLst>
                                          <p:attrName>style.visibility</p:attrName>
                                        </p:attrNameLst>
                                      </p:cBhvr>
                                      <p:to>
                                        <p:strVal val="hidden"/>
                                      </p:to>
                                    </p:set>
                                  </p:childTnLst>
                                </p:cTn>
                              </p:par>
                            </p:childTnLst>
                          </p:cTn>
                        </p:par>
                        <p:par>
                          <p:cTn id="170" fill="hold">
                            <p:stCondLst>
                              <p:cond delay="0"/>
                            </p:stCondLst>
                            <p:childTnLst>
                              <p:par>
                                <p:cTn id="171" presetID="2" presetClass="exit" presetSubtype="4" fill="hold" grpId="1" nodeType="afterEffect">
                                  <p:stCondLst>
                                    <p:cond delay="0"/>
                                  </p:stCondLst>
                                  <p:childTnLst>
                                    <p:anim calcmode="lin" valueType="num">
                                      <p:cBhvr additive="base">
                                        <p:cTn id="172" dur="500"/>
                                        <p:tgtEl>
                                          <p:spTgt spid="4"/>
                                        </p:tgtEl>
                                        <p:attrNameLst>
                                          <p:attrName>ppt_x</p:attrName>
                                        </p:attrNameLst>
                                      </p:cBhvr>
                                      <p:tavLst>
                                        <p:tav tm="0">
                                          <p:val>
                                            <p:strVal val="ppt_x"/>
                                          </p:val>
                                        </p:tav>
                                        <p:tav tm="100000">
                                          <p:val>
                                            <p:strVal val="ppt_x"/>
                                          </p:val>
                                        </p:tav>
                                      </p:tavLst>
                                    </p:anim>
                                    <p:anim calcmode="lin" valueType="num">
                                      <p:cBhvr additive="base">
                                        <p:cTn id="173" dur="500"/>
                                        <p:tgtEl>
                                          <p:spTgt spid="4"/>
                                        </p:tgtEl>
                                        <p:attrNameLst>
                                          <p:attrName>ppt_y</p:attrName>
                                        </p:attrNameLst>
                                      </p:cBhvr>
                                      <p:tavLst>
                                        <p:tav tm="0">
                                          <p:val>
                                            <p:strVal val="ppt_y"/>
                                          </p:val>
                                        </p:tav>
                                        <p:tav tm="100000">
                                          <p:val>
                                            <p:strVal val="1+ppt_h/2"/>
                                          </p:val>
                                        </p:tav>
                                      </p:tavLst>
                                    </p:anim>
                                    <p:set>
                                      <p:cBhvr>
                                        <p:cTn id="174" dur="1" fill="hold">
                                          <p:stCondLst>
                                            <p:cond delay="499"/>
                                          </p:stCondLst>
                                        </p:cTn>
                                        <p:tgtEl>
                                          <p:spTgt spid="4"/>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2" nodeType="clickEffect">
                                  <p:stCondLst>
                                    <p:cond delay="0"/>
                                  </p:stCondLst>
                                  <p:childTnLst>
                                    <p:set>
                                      <p:cBhvr>
                                        <p:cTn id="178" dur="1" fill="hold">
                                          <p:stCondLst>
                                            <p:cond delay="0"/>
                                          </p:stCondLst>
                                        </p:cTn>
                                        <p:tgtEl>
                                          <p:spTgt spid="4"/>
                                        </p:tgtEl>
                                        <p:attrNameLst>
                                          <p:attrName>style.visibility</p:attrName>
                                        </p:attrNameLst>
                                      </p:cBhvr>
                                      <p:to>
                                        <p:strVal val="visible"/>
                                      </p:to>
                                    </p:set>
                                    <p:anim calcmode="lin" valueType="num">
                                      <p:cBhvr additive="base">
                                        <p:cTn id="179" dur="500" fill="hold"/>
                                        <p:tgtEl>
                                          <p:spTgt spid="4"/>
                                        </p:tgtEl>
                                        <p:attrNameLst>
                                          <p:attrName>ppt_x</p:attrName>
                                        </p:attrNameLst>
                                      </p:cBhvr>
                                      <p:tavLst>
                                        <p:tav tm="0">
                                          <p:val>
                                            <p:strVal val="#ppt_x"/>
                                          </p:val>
                                        </p:tav>
                                        <p:tav tm="100000">
                                          <p:val>
                                            <p:strVal val="#ppt_x"/>
                                          </p:val>
                                        </p:tav>
                                      </p:tavLst>
                                    </p:anim>
                                    <p:anim calcmode="lin" valueType="num">
                                      <p:cBhvr additive="base">
                                        <p:cTn id="180" dur="500" fill="hold"/>
                                        <p:tgtEl>
                                          <p:spTgt spid="4"/>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1" presetClass="entr" presetSubtype="0" fill="hold" grpId="0" nodeType="afterEffect">
                                  <p:stCondLst>
                                    <p:cond delay="0"/>
                                  </p:stCondLst>
                                  <p:childTnLst>
                                    <p:set>
                                      <p:cBhvr>
                                        <p:cTn id="183" dur="1" fill="hold">
                                          <p:stCondLst>
                                            <p:cond delay="0"/>
                                          </p:stCondLst>
                                        </p:cTn>
                                        <p:tgtEl>
                                          <p:spTgt spid="136"/>
                                        </p:tgtEl>
                                        <p:attrNameLst>
                                          <p:attrName>style.visibility</p:attrName>
                                        </p:attrNameLst>
                                      </p:cBhvr>
                                      <p:to>
                                        <p:strVal val="visible"/>
                                      </p:to>
                                    </p:set>
                                  </p:childTnLst>
                                </p:cTn>
                              </p:par>
                            </p:childTnLst>
                          </p:cTn>
                        </p:par>
                        <p:par>
                          <p:cTn id="184" fill="hold">
                            <p:stCondLst>
                              <p:cond delay="500"/>
                            </p:stCondLst>
                            <p:childTnLst>
                              <p:par>
                                <p:cTn id="185" presetID="1" presetClass="entr" presetSubtype="0" fill="hold" grpId="0" nodeType="afterEffect">
                                  <p:stCondLst>
                                    <p:cond delay="0"/>
                                  </p:stCondLst>
                                  <p:childTnLst>
                                    <p:set>
                                      <p:cBhvr>
                                        <p:cTn id="186" dur="1" fill="hold">
                                          <p:stCondLst>
                                            <p:cond delay="0"/>
                                          </p:stCondLst>
                                        </p:cTn>
                                        <p:tgtEl>
                                          <p:spTgt spid="138"/>
                                        </p:tgtEl>
                                        <p:attrNameLst>
                                          <p:attrName>style.visibility</p:attrName>
                                        </p:attrNameLst>
                                      </p:cBhvr>
                                      <p:to>
                                        <p:strVal val="visible"/>
                                      </p:to>
                                    </p:set>
                                  </p:childTnLst>
                                </p:cTn>
                              </p:par>
                            </p:childTnLst>
                          </p:cTn>
                        </p:par>
                        <p:par>
                          <p:cTn id="187" fill="hold">
                            <p:stCondLst>
                              <p:cond delay="500"/>
                            </p:stCondLst>
                            <p:childTnLst>
                              <p:par>
                                <p:cTn id="188" presetID="1" presetClass="exit" presetSubtype="0" fill="hold" grpId="1" nodeType="afterEffect">
                                  <p:stCondLst>
                                    <p:cond delay="0"/>
                                  </p:stCondLst>
                                  <p:childTnLst>
                                    <p:set>
                                      <p:cBhvr>
                                        <p:cTn id="189" dur="1" fill="hold">
                                          <p:stCondLst>
                                            <p:cond delay="0"/>
                                          </p:stCondLst>
                                        </p:cTn>
                                        <p:tgtEl>
                                          <p:spTgt spid="99"/>
                                        </p:tgtEl>
                                        <p:attrNameLst>
                                          <p:attrName>style.visibility</p:attrName>
                                        </p:attrNameLst>
                                      </p:cBhvr>
                                      <p:to>
                                        <p:strVal val="hidden"/>
                                      </p:to>
                                    </p:set>
                                  </p:childTnLst>
                                </p:cTn>
                              </p:par>
                            </p:childTnLst>
                          </p:cTn>
                        </p:par>
                        <p:par>
                          <p:cTn id="190" fill="hold">
                            <p:stCondLst>
                              <p:cond delay="500"/>
                            </p:stCondLst>
                            <p:childTnLst>
                              <p:par>
                                <p:cTn id="191" presetID="7" presetClass="emph" presetSubtype="1" nodeType="afterEffect">
                                  <p:stCondLst>
                                    <p:cond delay="0"/>
                                  </p:stCondLst>
                                  <p:childTnLst>
                                    <p:set>
                                      <p:cBhvr>
                                        <p:cTn id="192" dur="indefinite"/>
                                        <p:tgtEl>
                                          <p:spTgt spid="54"/>
                                        </p:tgtEl>
                                        <p:attrNameLst>
                                          <p:attrName>stroke.color</p:attrName>
                                        </p:attrNameLst>
                                      </p:cBhvr>
                                      <p:to>
                                        <p:clrVal>
                                          <a:schemeClr val="tx2"/>
                                        </p:clrVal>
                                      </p:to>
                                    </p:set>
                                    <p:set>
                                      <p:cBhvr>
                                        <p:cTn id="193" dur="indefinite"/>
                                        <p:tgtEl>
                                          <p:spTgt spid="54"/>
                                        </p:tgtEl>
                                        <p:attrNameLst>
                                          <p:attrName>stroke.on</p:attrName>
                                        </p:attrNameLst>
                                      </p:cBhvr>
                                      <p:to>
                                        <p:strVal val="true"/>
                                      </p:to>
                                    </p:set>
                                  </p:childTnLst>
                                </p:cTn>
                              </p:par>
                            </p:childTnLst>
                          </p:cTn>
                        </p:par>
                        <p:par>
                          <p:cTn id="194" fill="hold">
                            <p:stCondLst>
                              <p:cond delay="500"/>
                            </p:stCondLst>
                            <p:childTnLst>
                              <p:par>
                                <p:cTn id="195" presetID="7" presetClass="emph" presetSubtype="1" nodeType="afterEffect">
                                  <p:stCondLst>
                                    <p:cond delay="0"/>
                                  </p:stCondLst>
                                  <p:childTnLst>
                                    <p:set>
                                      <p:cBhvr>
                                        <p:cTn id="196" dur="indefinite"/>
                                        <p:tgtEl>
                                          <p:spTgt spid="30"/>
                                        </p:tgtEl>
                                        <p:attrNameLst>
                                          <p:attrName>stroke.color</p:attrName>
                                        </p:attrNameLst>
                                      </p:cBhvr>
                                      <p:to>
                                        <p:clrVal>
                                          <a:schemeClr val="tx2"/>
                                        </p:clrVal>
                                      </p:to>
                                    </p:set>
                                    <p:set>
                                      <p:cBhvr>
                                        <p:cTn id="197" dur="indefinite"/>
                                        <p:tgtEl>
                                          <p:spTgt spid="30"/>
                                        </p:tgtEl>
                                        <p:attrNameLst>
                                          <p:attrName>stroke.on</p:attrName>
                                        </p:attrNameLst>
                                      </p:cBhvr>
                                      <p:to>
                                        <p:strVal val="true"/>
                                      </p:to>
                                    </p:set>
                                  </p:childTnLst>
                                </p:cTn>
                              </p:par>
                            </p:childTnLst>
                          </p:cTn>
                        </p:par>
                        <p:par>
                          <p:cTn id="198" fill="hold">
                            <p:stCondLst>
                              <p:cond delay="500"/>
                            </p:stCondLst>
                            <p:childTnLst>
                              <p:par>
                                <p:cTn id="199" presetID="7" presetClass="emph" presetSubtype="1" nodeType="afterEffect">
                                  <p:stCondLst>
                                    <p:cond delay="0"/>
                                  </p:stCondLst>
                                  <p:childTnLst>
                                    <p:set>
                                      <p:cBhvr>
                                        <p:cTn id="200" dur="indefinite"/>
                                        <p:tgtEl>
                                          <p:spTgt spid="35"/>
                                        </p:tgtEl>
                                        <p:attrNameLst>
                                          <p:attrName>stroke.color</p:attrName>
                                        </p:attrNameLst>
                                      </p:cBhvr>
                                      <p:to>
                                        <p:clrVal>
                                          <a:schemeClr val="tx2"/>
                                        </p:clrVal>
                                      </p:to>
                                    </p:set>
                                    <p:set>
                                      <p:cBhvr>
                                        <p:cTn id="201" dur="indefinite"/>
                                        <p:tgtEl>
                                          <p:spTgt spid="35"/>
                                        </p:tgtEl>
                                        <p:attrNameLst>
                                          <p:attrName>stroke.on</p:attrName>
                                        </p:attrNameLst>
                                      </p:cBhvr>
                                      <p:to>
                                        <p:strVal val="true"/>
                                      </p:to>
                                    </p:set>
                                  </p:childTnLst>
                                </p:cTn>
                              </p:par>
                            </p:childTnLst>
                          </p:cTn>
                        </p:par>
                        <p:par>
                          <p:cTn id="202" fill="hold">
                            <p:stCondLst>
                              <p:cond delay="500"/>
                            </p:stCondLst>
                            <p:childTnLst>
                              <p:par>
                                <p:cTn id="203" presetID="7" presetClass="emph" presetSubtype="1" nodeType="afterEffect">
                                  <p:stCondLst>
                                    <p:cond delay="0"/>
                                  </p:stCondLst>
                                  <p:childTnLst>
                                    <p:set>
                                      <p:cBhvr>
                                        <p:cTn id="204" dur="indefinite"/>
                                        <p:tgtEl>
                                          <p:spTgt spid="36"/>
                                        </p:tgtEl>
                                        <p:attrNameLst>
                                          <p:attrName>stroke.color</p:attrName>
                                        </p:attrNameLst>
                                      </p:cBhvr>
                                      <p:to>
                                        <p:clrVal>
                                          <a:schemeClr val="tx2"/>
                                        </p:clrVal>
                                      </p:to>
                                    </p:set>
                                    <p:set>
                                      <p:cBhvr>
                                        <p:cTn id="205" dur="indefinite"/>
                                        <p:tgtEl>
                                          <p:spTgt spid="36"/>
                                        </p:tgtEl>
                                        <p:attrNameLst>
                                          <p:attrName>stroke.on</p:attrName>
                                        </p:attrNameLst>
                                      </p:cBhvr>
                                      <p:to>
                                        <p:strVal val="true"/>
                                      </p:to>
                                    </p:set>
                                  </p:childTnLst>
                                </p:cTn>
                              </p:par>
                            </p:childTnLst>
                          </p:cTn>
                        </p:par>
                        <p:par>
                          <p:cTn id="206" fill="hold">
                            <p:stCondLst>
                              <p:cond delay="500"/>
                            </p:stCondLst>
                            <p:childTnLst>
                              <p:par>
                                <p:cTn id="207" presetID="2" presetClass="exit" presetSubtype="4" fill="hold" grpId="3" nodeType="afterEffect">
                                  <p:stCondLst>
                                    <p:cond delay="0"/>
                                  </p:stCondLst>
                                  <p:childTnLst>
                                    <p:anim calcmode="lin" valueType="num">
                                      <p:cBhvr additive="base">
                                        <p:cTn id="208" dur="500"/>
                                        <p:tgtEl>
                                          <p:spTgt spid="4"/>
                                        </p:tgtEl>
                                        <p:attrNameLst>
                                          <p:attrName>ppt_x</p:attrName>
                                        </p:attrNameLst>
                                      </p:cBhvr>
                                      <p:tavLst>
                                        <p:tav tm="0">
                                          <p:val>
                                            <p:strVal val="ppt_x"/>
                                          </p:val>
                                        </p:tav>
                                        <p:tav tm="100000">
                                          <p:val>
                                            <p:strVal val="ppt_x"/>
                                          </p:val>
                                        </p:tav>
                                      </p:tavLst>
                                    </p:anim>
                                    <p:anim calcmode="lin" valueType="num">
                                      <p:cBhvr additive="base">
                                        <p:cTn id="209" dur="500"/>
                                        <p:tgtEl>
                                          <p:spTgt spid="4"/>
                                        </p:tgtEl>
                                        <p:attrNameLst>
                                          <p:attrName>ppt_y</p:attrName>
                                        </p:attrNameLst>
                                      </p:cBhvr>
                                      <p:tavLst>
                                        <p:tav tm="0">
                                          <p:val>
                                            <p:strVal val="ppt_y"/>
                                          </p:val>
                                        </p:tav>
                                        <p:tav tm="100000">
                                          <p:val>
                                            <p:strVal val="1+ppt_h/2"/>
                                          </p:val>
                                        </p:tav>
                                      </p:tavLst>
                                    </p:anim>
                                    <p:set>
                                      <p:cBhvr>
                                        <p:cTn id="210" dur="1" fill="hold">
                                          <p:stCondLst>
                                            <p:cond delay="499"/>
                                          </p:stCondLst>
                                        </p:cTn>
                                        <p:tgtEl>
                                          <p:spTgt spid="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02"/>
                                        </p:tgtEl>
                                        <p:attrNameLst>
                                          <p:attrName>style.visibility</p:attrName>
                                        </p:attrNameLst>
                                      </p:cBhvr>
                                      <p:to>
                                        <p:strVal val="visible"/>
                                      </p:to>
                                    </p:set>
                                  </p:childTnLst>
                                </p:cTn>
                              </p:par>
                            </p:childTnLst>
                          </p:cTn>
                        </p:par>
                        <p:par>
                          <p:cTn id="215" fill="hold">
                            <p:stCondLst>
                              <p:cond delay="0"/>
                            </p:stCondLst>
                            <p:childTnLst>
                              <p:par>
                                <p:cTn id="216" presetID="1" presetClass="emph" presetSubtype="1" nodeType="afterEffect">
                                  <p:stCondLst>
                                    <p:cond delay="0"/>
                                  </p:stCondLst>
                                  <p:childTnLst>
                                    <p:set>
                                      <p:cBhvr>
                                        <p:cTn id="217" dur="indefinite"/>
                                        <p:tgtEl>
                                          <p:spTgt spid="56"/>
                                        </p:tgtEl>
                                        <p:attrNameLst>
                                          <p:attrName>fillcolor</p:attrName>
                                        </p:attrNameLst>
                                      </p:cBhvr>
                                      <p:to>
                                        <p:clrVal>
                                          <a:srgbClr val="11FFD2"/>
                                        </p:clrVal>
                                      </p:to>
                                    </p:set>
                                    <p:set>
                                      <p:cBhvr>
                                        <p:cTn id="218" dur="indefinite"/>
                                        <p:tgtEl>
                                          <p:spTgt spid="56"/>
                                        </p:tgtEl>
                                        <p:attrNameLst>
                                          <p:attrName>fill.type</p:attrName>
                                        </p:attrNameLst>
                                      </p:cBhvr>
                                      <p:to>
                                        <p:strVal val="solid"/>
                                      </p:to>
                                    </p:set>
                                    <p:set>
                                      <p:cBhvr>
                                        <p:cTn id="219" dur="indefinite"/>
                                        <p:tgtEl>
                                          <p:spTgt spid="56"/>
                                        </p:tgtEl>
                                        <p:attrNameLst>
                                          <p:attrName>fill.on</p:attrName>
                                        </p:attrNameLst>
                                      </p:cBhvr>
                                      <p:to>
                                        <p:strVal val="true"/>
                                      </p:to>
                                    </p:set>
                                  </p:childTnLst>
                                </p:cTn>
                              </p:par>
                            </p:childTnLst>
                          </p:cTn>
                        </p:par>
                        <p:par>
                          <p:cTn id="220" fill="hold">
                            <p:stCondLst>
                              <p:cond delay="0"/>
                            </p:stCondLst>
                            <p:childTnLst>
                              <p:par>
                                <p:cTn id="221" presetID="1" presetClass="emph" presetSubtype="2" fill="hold" nodeType="afterEffect">
                                  <p:stCondLst>
                                    <p:cond delay="0"/>
                                  </p:stCondLst>
                                  <p:childTnLst>
                                    <p:animClr clrSpc="rgb" dir="cw">
                                      <p:cBhvr>
                                        <p:cTn id="222" dur="500" fill="hold"/>
                                        <p:tgtEl>
                                          <p:spTgt spid="10"/>
                                        </p:tgtEl>
                                        <p:attrNameLst>
                                          <p:attrName>fillcolor</p:attrName>
                                        </p:attrNameLst>
                                      </p:cBhvr>
                                      <p:to>
                                        <a:schemeClr val="bg1"/>
                                      </p:to>
                                    </p:animClr>
                                    <p:set>
                                      <p:cBhvr>
                                        <p:cTn id="223" dur="500" fill="hold"/>
                                        <p:tgtEl>
                                          <p:spTgt spid="10"/>
                                        </p:tgtEl>
                                        <p:attrNameLst>
                                          <p:attrName>fill.type</p:attrName>
                                        </p:attrNameLst>
                                      </p:cBhvr>
                                      <p:to>
                                        <p:strVal val="solid"/>
                                      </p:to>
                                    </p:set>
                                    <p:set>
                                      <p:cBhvr>
                                        <p:cTn id="224" dur="500" fill="hold"/>
                                        <p:tgtEl>
                                          <p:spTgt spid="10"/>
                                        </p:tgtEl>
                                        <p:attrNameLst>
                                          <p:attrName>fill.on</p:attrName>
                                        </p:attrNameLst>
                                      </p:cBhvr>
                                      <p:to>
                                        <p:strVal val="true"/>
                                      </p:to>
                                    </p:set>
                                  </p:childTnLst>
                                </p:cTn>
                              </p:par>
                            </p:childTnLst>
                          </p:cTn>
                        </p:par>
                        <p:par>
                          <p:cTn id="225" fill="hold">
                            <p:stCondLst>
                              <p:cond delay="500"/>
                            </p:stCondLst>
                            <p:childTnLst>
                              <p:par>
                                <p:cTn id="226" presetID="1" presetClass="entr" presetSubtype="0" fill="hold" grpId="0" nodeType="afterEffect">
                                  <p:stCondLst>
                                    <p:cond delay="0"/>
                                  </p:stCondLst>
                                  <p:childTnLst>
                                    <p:set>
                                      <p:cBhvr>
                                        <p:cTn id="227" dur="1" fill="hold">
                                          <p:stCondLst>
                                            <p:cond delay="0"/>
                                          </p:stCondLst>
                                        </p:cTn>
                                        <p:tgtEl>
                                          <p:spTgt spid="103"/>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104"/>
                                        </p:tgtEl>
                                        <p:attrNameLst>
                                          <p:attrName>style.visibility</p:attrName>
                                        </p:attrNameLst>
                                      </p:cBhvr>
                                      <p:to>
                                        <p:strVal val="visible"/>
                                      </p:to>
                                    </p:set>
                                  </p:childTnLst>
                                </p:cTn>
                              </p:par>
                            </p:childTnLst>
                          </p:cTn>
                        </p:par>
                        <p:par>
                          <p:cTn id="232" fill="hold">
                            <p:stCondLst>
                              <p:cond delay="0"/>
                            </p:stCondLst>
                            <p:childTnLst>
                              <p:par>
                                <p:cTn id="233" presetID="1" presetClass="exit" presetSubtype="0" fill="hold" grpId="1" nodeType="afterEffect">
                                  <p:stCondLst>
                                    <p:cond delay="0"/>
                                  </p:stCondLst>
                                  <p:childTnLst>
                                    <p:set>
                                      <p:cBhvr>
                                        <p:cTn id="234" dur="1" fill="hold">
                                          <p:stCondLst>
                                            <p:cond delay="0"/>
                                          </p:stCondLst>
                                        </p:cTn>
                                        <p:tgtEl>
                                          <p:spTgt spid="102"/>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grpId="1" nodeType="afterEffect">
                                  <p:stCondLst>
                                    <p:cond delay="0"/>
                                  </p:stCondLst>
                                  <p:childTnLst>
                                    <p:set>
                                      <p:cBhvr>
                                        <p:cTn id="237" dur="1" fill="hold">
                                          <p:stCondLst>
                                            <p:cond delay="0"/>
                                          </p:stCondLst>
                                        </p:cTn>
                                        <p:tgtEl>
                                          <p:spTgt spid="103"/>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4" nodeType="clickEffect">
                                  <p:stCondLst>
                                    <p:cond delay="0"/>
                                  </p:stCondLst>
                                  <p:childTnLst>
                                    <p:set>
                                      <p:cBhvr>
                                        <p:cTn id="241" dur="1" fill="hold">
                                          <p:stCondLst>
                                            <p:cond delay="0"/>
                                          </p:stCondLst>
                                        </p:cTn>
                                        <p:tgtEl>
                                          <p:spTgt spid="4"/>
                                        </p:tgtEl>
                                        <p:attrNameLst>
                                          <p:attrName>style.visibility</p:attrName>
                                        </p:attrNameLst>
                                      </p:cBhvr>
                                      <p:to>
                                        <p:strVal val="visible"/>
                                      </p:to>
                                    </p:set>
                                    <p:anim calcmode="lin" valueType="num">
                                      <p:cBhvr additive="base">
                                        <p:cTn id="242" dur="500" fill="hold"/>
                                        <p:tgtEl>
                                          <p:spTgt spid="4"/>
                                        </p:tgtEl>
                                        <p:attrNameLst>
                                          <p:attrName>ppt_x</p:attrName>
                                        </p:attrNameLst>
                                      </p:cBhvr>
                                      <p:tavLst>
                                        <p:tav tm="0">
                                          <p:val>
                                            <p:strVal val="#ppt_x"/>
                                          </p:val>
                                        </p:tav>
                                        <p:tav tm="100000">
                                          <p:val>
                                            <p:strVal val="#ppt_x"/>
                                          </p:val>
                                        </p:tav>
                                      </p:tavLst>
                                    </p:anim>
                                    <p:anim calcmode="lin" valueType="num">
                                      <p:cBhvr additive="base">
                                        <p:cTn id="243" dur="500" fill="hold"/>
                                        <p:tgtEl>
                                          <p:spTgt spid="4"/>
                                        </p:tgtEl>
                                        <p:attrNameLst>
                                          <p:attrName>ppt_y</p:attrName>
                                        </p:attrNameLst>
                                      </p:cBhvr>
                                      <p:tavLst>
                                        <p:tav tm="0">
                                          <p:val>
                                            <p:strVal val="1+#ppt_h/2"/>
                                          </p:val>
                                        </p:tav>
                                        <p:tav tm="100000">
                                          <p:val>
                                            <p:strVal val="#ppt_y"/>
                                          </p:val>
                                        </p:tav>
                                      </p:tavLst>
                                    </p:anim>
                                  </p:childTnLst>
                                </p:cTn>
                              </p:par>
                            </p:childTnLst>
                          </p:cTn>
                        </p:par>
                        <p:par>
                          <p:cTn id="244" fill="hold">
                            <p:stCondLst>
                              <p:cond delay="500"/>
                            </p:stCondLst>
                            <p:childTnLst>
                              <p:par>
                                <p:cTn id="245" presetID="1" presetClass="entr" presetSubtype="0" fill="hold" grpId="0" nodeType="afterEffect">
                                  <p:stCondLst>
                                    <p:cond delay="0"/>
                                  </p:stCondLst>
                                  <p:childTnLst>
                                    <p:set>
                                      <p:cBhvr>
                                        <p:cTn id="246" dur="1" fill="hold">
                                          <p:stCondLst>
                                            <p:cond delay="0"/>
                                          </p:stCondLst>
                                        </p:cTn>
                                        <p:tgtEl>
                                          <p:spTgt spid="141"/>
                                        </p:tgtEl>
                                        <p:attrNameLst>
                                          <p:attrName>style.visibility</p:attrName>
                                        </p:attrNameLst>
                                      </p:cBhvr>
                                      <p:to>
                                        <p:strVal val="visible"/>
                                      </p:to>
                                    </p:set>
                                  </p:childTnLst>
                                </p:cTn>
                              </p:par>
                            </p:childTnLst>
                          </p:cTn>
                        </p:par>
                        <p:par>
                          <p:cTn id="247" fill="hold">
                            <p:stCondLst>
                              <p:cond delay="500"/>
                            </p:stCondLst>
                            <p:childTnLst>
                              <p:par>
                                <p:cTn id="248" presetID="1" presetClass="entr" presetSubtype="0" fill="hold" grpId="0" nodeType="afterEffect">
                                  <p:stCondLst>
                                    <p:cond delay="0"/>
                                  </p:stCondLst>
                                  <p:childTnLst>
                                    <p:set>
                                      <p:cBhvr>
                                        <p:cTn id="249" dur="1" fill="hold">
                                          <p:stCondLst>
                                            <p:cond delay="0"/>
                                          </p:stCondLst>
                                        </p:cTn>
                                        <p:tgtEl>
                                          <p:spTgt spid="142"/>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107"/>
                                        </p:tgtEl>
                                        <p:attrNameLst>
                                          <p:attrName>style.visibility</p:attrName>
                                        </p:attrNameLst>
                                      </p:cBhvr>
                                      <p:to>
                                        <p:strVal val="visible"/>
                                      </p:to>
                                    </p:set>
                                  </p:childTnLst>
                                </p:cTn>
                              </p:par>
                            </p:childTnLst>
                          </p:cTn>
                        </p:par>
                        <p:par>
                          <p:cTn id="254" fill="hold">
                            <p:stCondLst>
                              <p:cond delay="0"/>
                            </p:stCondLst>
                            <p:childTnLst>
                              <p:par>
                                <p:cTn id="255" presetID="1" presetClass="exit" presetSubtype="0" fill="hold" grpId="1" nodeType="afterEffect">
                                  <p:stCondLst>
                                    <p:cond delay="0"/>
                                  </p:stCondLst>
                                  <p:childTnLst>
                                    <p:set>
                                      <p:cBhvr>
                                        <p:cTn id="256" dur="1" fill="hold">
                                          <p:stCondLst>
                                            <p:cond delay="0"/>
                                          </p:stCondLst>
                                        </p:cTn>
                                        <p:tgtEl>
                                          <p:spTgt spid="104"/>
                                        </p:tgtEl>
                                        <p:attrNameLst>
                                          <p:attrName>style.visibility</p:attrName>
                                        </p:attrNameLst>
                                      </p:cBhvr>
                                      <p:to>
                                        <p:strVal val="hidden"/>
                                      </p:to>
                                    </p:set>
                                  </p:childTnLst>
                                </p:cTn>
                              </p:par>
                            </p:childTnLst>
                          </p:cTn>
                        </p:par>
                        <p:par>
                          <p:cTn id="257" fill="hold">
                            <p:stCondLst>
                              <p:cond delay="0"/>
                            </p:stCondLst>
                            <p:childTnLst>
                              <p:par>
                                <p:cTn id="258" presetID="2" presetClass="exit" presetSubtype="4" fill="hold" grpId="5" nodeType="afterEffect">
                                  <p:stCondLst>
                                    <p:cond delay="0"/>
                                  </p:stCondLst>
                                  <p:childTnLst>
                                    <p:anim calcmode="lin" valueType="num">
                                      <p:cBhvr additive="base">
                                        <p:cTn id="259" dur="500"/>
                                        <p:tgtEl>
                                          <p:spTgt spid="4"/>
                                        </p:tgtEl>
                                        <p:attrNameLst>
                                          <p:attrName>ppt_x</p:attrName>
                                        </p:attrNameLst>
                                      </p:cBhvr>
                                      <p:tavLst>
                                        <p:tav tm="0">
                                          <p:val>
                                            <p:strVal val="ppt_x"/>
                                          </p:val>
                                        </p:tav>
                                        <p:tav tm="100000">
                                          <p:val>
                                            <p:strVal val="ppt_x"/>
                                          </p:val>
                                        </p:tav>
                                      </p:tavLst>
                                    </p:anim>
                                    <p:anim calcmode="lin" valueType="num">
                                      <p:cBhvr additive="base">
                                        <p:cTn id="260" dur="500"/>
                                        <p:tgtEl>
                                          <p:spTgt spid="4"/>
                                        </p:tgtEl>
                                        <p:attrNameLst>
                                          <p:attrName>ppt_y</p:attrName>
                                        </p:attrNameLst>
                                      </p:cBhvr>
                                      <p:tavLst>
                                        <p:tav tm="0">
                                          <p:val>
                                            <p:strVal val="ppt_y"/>
                                          </p:val>
                                        </p:tav>
                                        <p:tav tm="100000">
                                          <p:val>
                                            <p:strVal val="1+ppt_h/2"/>
                                          </p:val>
                                        </p:tav>
                                      </p:tavLst>
                                    </p:anim>
                                    <p:set>
                                      <p:cBhvr>
                                        <p:cTn id="261" dur="1" fill="hold">
                                          <p:stCondLst>
                                            <p:cond delay="499"/>
                                          </p:stCondLst>
                                        </p:cTn>
                                        <p:tgtEl>
                                          <p:spTgt spid="4"/>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108"/>
                                        </p:tgtEl>
                                        <p:attrNameLst>
                                          <p:attrName>style.visibility</p:attrName>
                                        </p:attrNameLst>
                                      </p:cBhvr>
                                      <p:to>
                                        <p:strVal val="visible"/>
                                      </p:to>
                                    </p:set>
                                  </p:childTnLst>
                                </p:cTn>
                              </p:par>
                            </p:childTnLst>
                          </p:cTn>
                        </p:par>
                        <p:par>
                          <p:cTn id="266" fill="hold">
                            <p:stCondLst>
                              <p:cond delay="0"/>
                            </p:stCondLst>
                            <p:childTnLst>
                              <p:par>
                                <p:cTn id="267" presetID="1" presetClass="exit" presetSubtype="0" fill="hold" grpId="1" nodeType="afterEffect">
                                  <p:stCondLst>
                                    <p:cond delay="0"/>
                                  </p:stCondLst>
                                  <p:childTnLst>
                                    <p:set>
                                      <p:cBhvr>
                                        <p:cTn id="268" dur="1" fill="hold">
                                          <p:stCondLst>
                                            <p:cond delay="0"/>
                                          </p:stCondLst>
                                        </p:cTn>
                                        <p:tgtEl>
                                          <p:spTgt spid="107"/>
                                        </p:tgtEl>
                                        <p:attrNameLst>
                                          <p:attrName>style.visibility</p:attrName>
                                        </p:attrNameLst>
                                      </p:cBhvr>
                                      <p:to>
                                        <p:strVal val="hidden"/>
                                      </p:to>
                                    </p:set>
                                  </p:childTnLst>
                                </p:cTn>
                              </p:par>
                            </p:childTnLst>
                          </p:cTn>
                        </p:par>
                        <p:par>
                          <p:cTn id="269" fill="hold">
                            <p:stCondLst>
                              <p:cond delay="0"/>
                            </p:stCondLst>
                            <p:childTnLst>
                              <p:par>
                                <p:cTn id="270" presetID="7" presetClass="emph" presetSubtype="1" nodeType="afterEffect">
                                  <p:stCondLst>
                                    <p:cond delay="0"/>
                                  </p:stCondLst>
                                  <p:childTnLst>
                                    <p:set>
                                      <p:cBhvr>
                                        <p:cTn id="271" dur="indefinite"/>
                                        <p:tgtEl>
                                          <p:spTgt spid="39"/>
                                        </p:tgtEl>
                                        <p:attrNameLst>
                                          <p:attrName>stroke.color</p:attrName>
                                        </p:attrNameLst>
                                      </p:cBhvr>
                                      <p:to>
                                        <p:clrVal>
                                          <a:srgbClr val="EA2E08"/>
                                        </p:clrVal>
                                      </p:to>
                                    </p:set>
                                    <p:set>
                                      <p:cBhvr>
                                        <p:cTn id="272" dur="indefinite"/>
                                        <p:tgtEl>
                                          <p:spTgt spid="39"/>
                                        </p:tgtEl>
                                        <p:attrNameLst>
                                          <p:attrName>stroke.on</p:attrName>
                                        </p:attrNameLst>
                                      </p:cBhvr>
                                      <p:to>
                                        <p:strVal val="true"/>
                                      </p:to>
                                    </p:set>
                                  </p:childTnLst>
                                </p:cTn>
                              </p:par>
                            </p:childTnLst>
                          </p:cTn>
                        </p:par>
                        <p:par>
                          <p:cTn id="273" fill="hold">
                            <p:stCondLst>
                              <p:cond delay="0"/>
                            </p:stCondLst>
                            <p:childTnLst>
                              <p:par>
                                <p:cTn id="274" presetID="7" presetClass="emph" presetSubtype="1" nodeType="afterEffect">
                                  <p:stCondLst>
                                    <p:cond delay="0"/>
                                  </p:stCondLst>
                                  <p:childTnLst>
                                    <p:set>
                                      <p:cBhvr>
                                        <p:cTn id="275" dur="indefinite"/>
                                        <p:tgtEl>
                                          <p:spTgt spid="37"/>
                                        </p:tgtEl>
                                        <p:attrNameLst>
                                          <p:attrName>stroke.color</p:attrName>
                                        </p:attrNameLst>
                                      </p:cBhvr>
                                      <p:to>
                                        <p:clrVal>
                                          <a:srgbClr val="EA2E08"/>
                                        </p:clrVal>
                                      </p:to>
                                    </p:set>
                                    <p:set>
                                      <p:cBhvr>
                                        <p:cTn id="276" dur="indefinite"/>
                                        <p:tgtEl>
                                          <p:spTgt spid="37"/>
                                        </p:tgtEl>
                                        <p:attrNameLst>
                                          <p:attrName>stroke.on</p:attrName>
                                        </p:attrNameLst>
                                      </p:cBhvr>
                                      <p:to>
                                        <p:strVal val="true"/>
                                      </p:to>
                                    </p:set>
                                  </p:childTnLst>
                                </p:cTn>
                              </p:par>
                            </p:childTnLst>
                          </p:cTn>
                        </p:par>
                        <p:par>
                          <p:cTn id="277" fill="hold">
                            <p:stCondLst>
                              <p:cond delay="0"/>
                            </p:stCondLst>
                            <p:childTnLst>
                              <p:par>
                                <p:cTn id="278" presetID="7" presetClass="emph" presetSubtype="1" nodeType="afterEffect">
                                  <p:stCondLst>
                                    <p:cond delay="0"/>
                                  </p:stCondLst>
                                  <p:childTnLst>
                                    <p:set>
                                      <p:cBhvr>
                                        <p:cTn id="279" dur="indefinite"/>
                                        <p:tgtEl>
                                          <p:spTgt spid="40"/>
                                        </p:tgtEl>
                                        <p:attrNameLst>
                                          <p:attrName>stroke.color</p:attrName>
                                        </p:attrNameLst>
                                      </p:cBhvr>
                                      <p:to>
                                        <p:clrVal>
                                          <a:srgbClr val="EA2E08"/>
                                        </p:clrVal>
                                      </p:to>
                                    </p:set>
                                    <p:set>
                                      <p:cBhvr>
                                        <p:cTn id="280" dur="indefinite"/>
                                        <p:tgtEl>
                                          <p:spTgt spid="40"/>
                                        </p:tgtEl>
                                        <p:attrNameLst>
                                          <p:attrName>stroke.on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0"/>
                                        </p:tgtEl>
                                        <p:attrNameLst>
                                          <p:attrName>style.visibility</p:attrName>
                                        </p:attrNameLst>
                                      </p:cBhvr>
                                      <p:to>
                                        <p:strVal val="visible"/>
                                      </p:to>
                                    </p:set>
                                  </p:childTnLst>
                                </p:cTn>
                              </p:par>
                            </p:childTnLst>
                          </p:cTn>
                        </p:par>
                        <p:par>
                          <p:cTn id="285" fill="hold">
                            <p:stCondLst>
                              <p:cond delay="0"/>
                            </p:stCondLst>
                            <p:childTnLst>
                              <p:par>
                                <p:cTn id="286" presetID="1" presetClass="emph" presetSubtype="1" nodeType="afterEffect">
                                  <p:stCondLst>
                                    <p:cond delay="0"/>
                                  </p:stCondLst>
                                  <p:childTnLst>
                                    <p:set>
                                      <p:cBhvr>
                                        <p:cTn id="287" dur="indefinite"/>
                                        <p:tgtEl>
                                          <p:spTgt spid="70"/>
                                        </p:tgtEl>
                                        <p:attrNameLst>
                                          <p:attrName>fillcolor</p:attrName>
                                        </p:attrNameLst>
                                      </p:cBhvr>
                                      <p:to>
                                        <p:clrVal>
                                          <a:srgbClr val="B2B2B2"/>
                                        </p:clrVal>
                                      </p:to>
                                    </p:set>
                                    <p:set>
                                      <p:cBhvr>
                                        <p:cTn id="288" dur="indefinite"/>
                                        <p:tgtEl>
                                          <p:spTgt spid="70"/>
                                        </p:tgtEl>
                                        <p:attrNameLst>
                                          <p:attrName>fill.type</p:attrName>
                                        </p:attrNameLst>
                                      </p:cBhvr>
                                      <p:to>
                                        <p:strVal val="solid"/>
                                      </p:to>
                                    </p:set>
                                    <p:set>
                                      <p:cBhvr>
                                        <p:cTn id="289" dur="indefinite"/>
                                        <p:tgtEl>
                                          <p:spTgt spid="70"/>
                                        </p:tgtEl>
                                        <p:attrNameLst>
                                          <p:attrName>fill.on</p:attrName>
                                        </p:attrNameLst>
                                      </p:cBhvr>
                                      <p:to>
                                        <p:strVal val="true"/>
                                      </p:to>
                                    </p:set>
                                  </p:childTnLst>
                                </p:cTn>
                              </p:par>
                            </p:childTnLst>
                          </p:cTn>
                        </p:par>
                        <p:par>
                          <p:cTn id="290" fill="hold">
                            <p:stCondLst>
                              <p:cond delay="0"/>
                            </p:stCondLst>
                            <p:childTnLst>
                              <p:par>
                                <p:cTn id="291" presetID="1" presetClass="emph" presetSubtype="1" nodeType="afterEffect">
                                  <p:stCondLst>
                                    <p:cond delay="0"/>
                                  </p:stCondLst>
                                  <p:childTnLst>
                                    <p:set>
                                      <p:cBhvr>
                                        <p:cTn id="292" dur="indefinite"/>
                                        <p:tgtEl>
                                          <p:spTgt spid="71"/>
                                        </p:tgtEl>
                                        <p:attrNameLst>
                                          <p:attrName>fillcolor</p:attrName>
                                        </p:attrNameLst>
                                      </p:cBhvr>
                                      <p:to>
                                        <p:clrVal>
                                          <a:srgbClr val="37D826"/>
                                        </p:clrVal>
                                      </p:to>
                                    </p:set>
                                    <p:set>
                                      <p:cBhvr>
                                        <p:cTn id="293" dur="indefinite"/>
                                        <p:tgtEl>
                                          <p:spTgt spid="71"/>
                                        </p:tgtEl>
                                        <p:attrNameLst>
                                          <p:attrName>fill.type</p:attrName>
                                        </p:attrNameLst>
                                      </p:cBhvr>
                                      <p:to>
                                        <p:strVal val="solid"/>
                                      </p:to>
                                    </p:set>
                                    <p:set>
                                      <p:cBhvr>
                                        <p:cTn id="294" dur="indefinite"/>
                                        <p:tgtEl>
                                          <p:spTgt spid="71"/>
                                        </p:tgtEl>
                                        <p:attrNameLst>
                                          <p:attrName>fill.on</p:attrName>
                                        </p:attrNameLst>
                                      </p:cBhvr>
                                      <p:to>
                                        <p:strVal val="tru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10"/>
                                        </p:tgtEl>
                                        <p:attrNameLst>
                                          <p:attrName>style.visibility</p:attrName>
                                        </p:attrNameLst>
                                      </p:cBhvr>
                                      <p:to>
                                        <p:strVal val="visible"/>
                                      </p:to>
                                    </p:set>
                                  </p:childTnLst>
                                </p:cTn>
                              </p:par>
                            </p:childTnLst>
                          </p:cTn>
                        </p:par>
                        <p:par>
                          <p:cTn id="299" fill="hold">
                            <p:stCondLst>
                              <p:cond delay="0"/>
                            </p:stCondLst>
                            <p:childTnLst>
                              <p:par>
                                <p:cTn id="300" presetID="1" presetClass="exit" presetSubtype="0" fill="hold" grpId="1" nodeType="afterEffect">
                                  <p:stCondLst>
                                    <p:cond delay="0"/>
                                  </p:stCondLst>
                                  <p:childTnLst>
                                    <p:set>
                                      <p:cBhvr>
                                        <p:cTn id="301" dur="1" fill="hold">
                                          <p:stCondLst>
                                            <p:cond delay="0"/>
                                          </p:stCondLst>
                                        </p:cTn>
                                        <p:tgtEl>
                                          <p:spTgt spid="108"/>
                                        </p:tgtEl>
                                        <p:attrNameLst>
                                          <p:attrName>style.visibility</p:attrName>
                                        </p:attrNameLst>
                                      </p:cBhvr>
                                      <p:to>
                                        <p:strVal val="hidden"/>
                                      </p:to>
                                    </p:set>
                                  </p:childTnLst>
                                </p:cTn>
                              </p:par>
                            </p:childTnLst>
                          </p:cTn>
                        </p:par>
                        <p:par>
                          <p:cTn id="302" fill="hold">
                            <p:stCondLst>
                              <p:cond delay="0"/>
                            </p:stCondLst>
                            <p:childTnLst>
                              <p:par>
                                <p:cTn id="303" presetID="7" presetClass="emph" presetSubtype="1" nodeType="afterEffect">
                                  <p:stCondLst>
                                    <p:cond delay="0"/>
                                  </p:stCondLst>
                                  <p:childTnLst>
                                    <p:set>
                                      <p:cBhvr>
                                        <p:cTn id="304" dur="indefinite"/>
                                        <p:tgtEl>
                                          <p:spTgt spid="39"/>
                                        </p:tgtEl>
                                        <p:attrNameLst>
                                          <p:attrName>stroke.color</p:attrName>
                                        </p:attrNameLst>
                                      </p:cBhvr>
                                      <p:to>
                                        <p:clrVal>
                                          <a:schemeClr val="tx2"/>
                                        </p:clrVal>
                                      </p:to>
                                    </p:set>
                                    <p:set>
                                      <p:cBhvr>
                                        <p:cTn id="305" dur="indefinite"/>
                                        <p:tgtEl>
                                          <p:spTgt spid="39"/>
                                        </p:tgtEl>
                                        <p:attrNameLst>
                                          <p:attrName>stroke.on</p:attrName>
                                        </p:attrNameLst>
                                      </p:cBhvr>
                                      <p:to>
                                        <p:strVal val="true"/>
                                      </p:to>
                                    </p:set>
                                  </p:childTnLst>
                                </p:cTn>
                              </p:par>
                            </p:childTnLst>
                          </p:cTn>
                        </p:par>
                        <p:par>
                          <p:cTn id="306" fill="hold">
                            <p:stCondLst>
                              <p:cond delay="0"/>
                            </p:stCondLst>
                            <p:childTnLst>
                              <p:par>
                                <p:cTn id="307" presetID="7" presetClass="emph" presetSubtype="1" nodeType="afterEffect">
                                  <p:stCondLst>
                                    <p:cond delay="0"/>
                                  </p:stCondLst>
                                  <p:childTnLst>
                                    <p:set>
                                      <p:cBhvr>
                                        <p:cTn id="308" dur="indefinite"/>
                                        <p:tgtEl>
                                          <p:spTgt spid="37"/>
                                        </p:tgtEl>
                                        <p:attrNameLst>
                                          <p:attrName>stroke.color</p:attrName>
                                        </p:attrNameLst>
                                      </p:cBhvr>
                                      <p:to>
                                        <p:clrVal>
                                          <a:schemeClr val="tx2"/>
                                        </p:clrVal>
                                      </p:to>
                                    </p:set>
                                    <p:set>
                                      <p:cBhvr>
                                        <p:cTn id="309" dur="indefinite"/>
                                        <p:tgtEl>
                                          <p:spTgt spid="37"/>
                                        </p:tgtEl>
                                        <p:attrNameLst>
                                          <p:attrName>stroke.on</p:attrName>
                                        </p:attrNameLst>
                                      </p:cBhvr>
                                      <p:to>
                                        <p:strVal val="true"/>
                                      </p:to>
                                    </p:set>
                                  </p:childTnLst>
                                </p:cTn>
                              </p:par>
                            </p:childTnLst>
                          </p:cTn>
                        </p:par>
                        <p:par>
                          <p:cTn id="310" fill="hold">
                            <p:stCondLst>
                              <p:cond delay="0"/>
                            </p:stCondLst>
                            <p:childTnLst>
                              <p:par>
                                <p:cTn id="311" presetID="7" presetClass="emph" presetSubtype="1" nodeType="afterEffect">
                                  <p:stCondLst>
                                    <p:cond delay="0"/>
                                  </p:stCondLst>
                                  <p:childTnLst>
                                    <p:set>
                                      <p:cBhvr>
                                        <p:cTn id="312" dur="indefinite"/>
                                        <p:tgtEl>
                                          <p:spTgt spid="40"/>
                                        </p:tgtEl>
                                        <p:attrNameLst>
                                          <p:attrName>stroke.color</p:attrName>
                                        </p:attrNameLst>
                                      </p:cBhvr>
                                      <p:to>
                                        <p:clrVal>
                                          <a:schemeClr val="tx2"/>
                                        </p:clrVal>
                                      </p:to>
                                    </p:set>
                                    <p:set>
                                      <p:cBhvr>
                                        <p:cTn id="313" dur="indefinite"/>
                                        <p:tgtEl>
                                          <p:spTgt spid="40"/>
                                        </p:tgtEl>
                                        <p:attrNameLst>
                                          <p:attrName>stroke.on</p:attrName>
                                        </p:attrNameLst>
                                      </p:cBhvr>
                                      <p:to>
                                        <p:strVal val="tru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12"/>
                                        </p:tgtEl>
                                        <p:attrNameLst>
                                          <p:attrName>style.visibility</p:attrName>
                                        </p:attrNameLst>
                                      </p:cBhvr>
                                      <p:to>
                                        <p:strVal val="visible"/>
                                      </p:to>
                                    </p:set>
                                  </p:childTnLst>
                                </p:cTn>
                              </p:par>
                            </p:childTnLst>
                          </p:cTn>
                        </p:par>
                        <p:par>
                          <p:cTn id="318" fill="hold">
                            <p:stCondLst>
                              <p:cond delay="0"/>
                            </p:stCondLst>
                            <p:childTnLst>
                              <p:par>
                                <p:cTn id="319" presetID="1" presetClass="emph" presetSubtype="1" nodeType="afterEffect">
                                  <p:stCondLst>
                                    <p:cond delay="0"/>
                                  </p:stCondLst>
                                  <p:childTnLst>
                                    <p:set>
                                      <p:cBhvr>
                                        <p:cTn id="320" dur="indefinite"/>
                                        <p:tgtEl>
                                          <p:spTgt spid="65"/>
                                        </p:tgtEl>
                                        <p:attrNameLst>
                                          <p:attrName>fillcolor</p:attrName>
                                        </p:attrNameLst>
                                      </p:cBhvr>
                                      <p:to>
                                        <p:clrVal>
                                          <a:srgbClr val="11FFD2"/>
                                        </p:clrVal>
                                      </p:to>
                                    </p:set>
                                    <p:set>
                                      <p:cBhvr>
                                        <p:cTn id="321" dur="indefinite"/>
                                        <p:tgtEl>
                                          <p:spTgt spid="65"/>
                                        </p:tgtEl>
                                        <p:attrNameLst>
                                          <p:attrName>fill.type</p:attrName>
                                        </p:attrNameLst>
                                      </p:cBhvr>
                                      <p:to>
                                        <p:strVal val="solid"/>
                                      </p:to>
                                    </p:set>
                                    <p:set>
                                      <p:cBhvr>
                                        <p:cTn id="322" dur="indefinite"/>
                                        <p:tgtEl>
                                          <p:spTgt spid="65"/>
                                        </p:tgtEl>
                                        <p:attrNameLst>
                                          <p:attrName>fill.on</p:attrName>
                                        </p:attrNameLst>
                                      </p:cBhvr>
                                      <p:to>
                                        <p:strVal val="true"/>
                                      </p:to>
                                    </p:set>
                                  </p:childTnLst>
                                </p:cTn>
                              </p:par>
                            </p:childTnLst>
                          </p:cTn>
                        </p:par>
                        <p:par>
                          <p:cTn id="323" fill="hold">
                            <p:stCondLst>
                              <p:cond delay="0"/>
                            </p:stCondLst>
                            <p:childTnLst>
                              <p:par>
                                <p:cTn id="324" presetID="1" presetClass="emph" presetSubtype="1" nodeType="afterEffect">
                                  <p:stCondLst>
                                    <p:cond delay="0"/>
                                  </p:stCondLst>
                                  <p:childTnLst>
                                    <p:set>
                                      <p:cBhvr>
                                        <p:cTn id="325" dur="indefinite"/>
                                        <p:tgtEl>
                                          <p:spTgt spid="56"/>
                                        </p:tgtEl>
                                        <p:attrNameLst>
                                          <p:attrName>fillcolor</p:attrName>
                                        </p:attrNameLst>
                                      </p:cBhvr>
                                      <p:to>
                                        <p:clrVal>
                                          <a:schemeClr val="bg1"/>
                                        </p:clrVal>
                                      </p:to>
                                    </p:set>
                                    <p:set>
                                      <p:cBhvr>
                                        <p:cTn id="326" dur="indefinite"/>
                                        <p:tgtEl>
                                          <p:spTgt spid="56"/>
                                        </p:tgtEl>
                                        <p:attrNameLst>
                                          <p:attrName>fill.type</p:attrName>
                                        </p:attrNameLst>
                                      </p:cBhvr>
                                      <p:to>
                                        <p:strVal val="solid"/>
                                      </p:to>
                                    </p:set>
                                    <p:set>
                                      <p:cBhvr>
                                        <p:cTn id="327" dur="indefinite"/>
                                        <p:tgtEl>
                                          <p:spTgt spid="56"/>
                                        </p:tgtEl>
                                        <p:attrNameLst>
                                          <p:attrName>fill.on</p:attrName>
                                        </p:attrNameLst>
                                      </p:cBhvr>
                                      <p:to>
                                        <p:strVal val="true"/>
                                      </p:to>
                                    </p:set>
                                  </p:childTnLst>
                                </p:cTn>
                              </p:par>
                            </p:childTnLst>
                          </p:cTn>
                        </p:par>
                        <p:par>
                          <p:cTn id="328" fill="hold">
                            <p:stCondLst>
                              <p:cond delay="0"/>
                            </p:stCondLst>
                            <p:childTnLst>
                              <p:par>
                                <p:cTn id="329" presetID="1" presetClass="entr" presetSubtype="0" fill="hold" grpId="0" nodeType="afterEffect">
                                  <p:stCondLst>
                                    <p:cond delay="0"/>
                                  </p:stCondLst>
                                  <p:childTnLst>
                                    <p:set>
                                      <p:cBhvr>
                                        <p:cTn id="330" dur="1" fill="hold">
                                          <p:stCondLst>
                                            <p:cond delay="0"/>
                                          </p:stCondLst>
                                        </p:cTn>
                                        <p:tgtEl>
                                          <p:spTgt spid="113"/>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14"/>
                                        </p:tgtEl>
                                        <p:attrNameLst>
                                          <p:attrName>style.visibility</p:attrName>
                                        </p:attrNameLst>
                                      </p:cBhvr>
                                      <p:to>
                                        <p:strVal val="visible"/>
                                      </p:to>
                                    </p:set>
                                  </p:childTnLst>
                                </p:cTn>
                              </p:par>
                            </p:childTnLst>
                          </p:cTn>
                        </p:par>
                        <p:par>
                          <p:cTn id="335" fill="hold">
                            <p:stCondLst>
                              <p:cond delay="0"/>
                            </p:stCondLst>
                            <p:childTnLst>
                              <p:par>
                                <p:cTn id="336" presetID="1" presetClass="exit" presetSubtype="0" fill="hold" grpId="1" nodeType="afterEffect">
                                  <p:stCondLst>
                                    <p:cond delay="0"/>
                                  </p:stCondLst>
                                  <p:childTnLst>
                                    <p:set>
                                      <p:cBhvr>
                                        <p:cTn id="337" dur="1" fill="hold">
                                          <p:stCondLst>
                                            <p:cond delay="0"/>
                                          </p:stCondLst>
                                        </p:cTn>
                                        <p:tgtEl>
                                          <p:spTgt spid="113"/>
                                        </p:tgtEl>
                                        <p:attrNameLst>
                                          <p:attrName>style.visibility</p:attrName>
                                        </p:attrNameLst>
                                      </p:cBhvr>
                                      <p:to>
                                        <p:strVal val="hidden"/>
                                      </p:to>
                                    </p:set>
                                  </p:childTnLst>
                                </p:cTn>
                              </p:par>
                            </p:childTnLst>
                          </p:cTn>
                        </p:par>
                        <p:par>
                          <p:cTn id="338" fill="hold">
                            <p:stCondLst>
                              <p:cond delay="0"/>
                            </p:stCondLst>
                            <p:childTnLst>
                              <p:par>
                                <p:cTn id="339" presetID="1" presetClass="exit" presetSubtype="0" fill="hold" grpId="1" nodeType="afterEffect">
                                  <p:stCondLst>
                                    <p:cond delay="0"/>
                                  </p:stCondLst>
                                  <p:childTnLst>
                                    <p:set>
                                      <p:cBhvr>
                                        <p:cTn id="340" dur="1" fill="hold">
                                          <p:stCondLst>
                                            <p:cond delay="0"/>
                                          </p:stCondLst>
                                        </p:cTn>
                                        <p:tgtEl>
                                          <p:spTgt spid="112"/>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143"/>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117"/>
                                        </p:tgtEl>
                                        <p:attrNameLst>
                                          <p:attrName>style.visibility</p:attrName>
                                        </p:attrNameLst>
                                      </p:cBhvr>
                                      <p:to>
                                        <p:strVal val="visible"/>
                                      </p:to>
                                    </p:set>
                                  </p:childTnLst>
                                </p:cTn>
                              </p:par>
                            </p:childTnLst>
                          </p:cTn>
                        </p:par>
                        <p:par>
                          <p:cTn id="349" fill="hold">
                            <p:stCondLst>
                              <p:cond delay="0"/>
                            </p:stCondLst>
                            <p:childTnLst>
                              <p:par>
                                <p:cTn id="350" presetID="1" presetClass="exit" presetSubtype="0" fill="hold" grpId="1" nodeType="afterEffect">
                                  <p:stCondLst>
                                    <p:cond delay="0"/>
                                  </p:stCondLst>
                                  <p:childTnLst>
                                    <p:set>
                                      <p:cBhvr>
                                        <p:cTn id="351" dur="1" fill="hold">
                                          <p:stCondLst>
                                            <p:cond delay="0"/>
                                          </p:stCondLst>
                                        </p:cTn>
                                        <p:tgtEl>
                                          <p:spTgt spid="114"/>
                                        </p:tgtEl>
                                        <p:attrNameLst>
                                          <p:attrName>style.visibility</p:attrName>
                                        </p:attrNameLst>
                                      </p:cBhvr>
                                      <p:to>
                                        <p:strVal val="hidden"/>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18"/>
                                        </p:tgtEl>
                                        <p:attrNameLst>
                                          <p:attrName>style.visibility</p:attrName>
                                        </p:attrNameLst>
                                      </p:cBhvr>
                                      <p:to>
                                        <p:strVal val="visible"/>
                                      </p:to>
                                    </p:set>
                                  </p:childTnLst>
                                </p:cTn>
                              </p:par>
                            </p:childTnLst>
                          </p:cTn>
                        </p:par>
                        <p:par>
                          <p:cTn id="356" fill="hold">
                            <p:stCondLst>
                              <p:cond delay="0"/>
                            </p:stCondLst>
                            <p:childTnLst>
                              <p:par>
                                <p:cTn id="357" presetID="1" presetClass="exit" presetSubtype="0" fill="hold" grpId="1" nodeType="afterEffect">
                                  <p:stCondLst>
                                    <p:cond delay="0"/>
                                  </p:stCondLst>
                                  <p:childTnLst>
                                    <p:set>
                                      <p:cBhvr>
                                        <p:cTn id="358" dur="1" fill="hold">
                                          <p:stCondLst>
                                            <p:cond delay="0"/>
                                          </p:stCondLst>
                                        </p:cTn>
                                        <p:tgtEl>
                                          <p:spTgt spid="117"/>
                                        </p:tgtEl>
                                        <p:attrNameLst>
                                          <p:attrName>style.visibility</p:attrName>
                                        </p:attrNameLst>
                                      </p:cBhvr>
                                      <p:to>
                                        <p:strVal val="hidden"/>
                                      </p:to>
                                    </p:set>
                                  </p:childTnLst>
                                </p:cTn>
                              </p:par>
                            </p:childTnLst>
                          </p:cTn>
                        </p:par>
                      </p:childTnLst>
                    </p:cTn>
                  </p:par>
                  <p:par>
                    <p:cTn id="359" fill="hold">
                      <p:stCondLst>
                        <p:cond delay="indefinite"/>
                      </p:stCondLst>
                      <p:childTnLst>
                        <p:par>
                          <p:cTn id="360" fill="hold">
                            <p:stCondLst>
                              <p:cond delay="0"/>
                            </p:stCondLst>
                            <p:childTnLst>
                              <p:par>
                                <p:cTn id="361" presetID="7" presetClass="emph" presetSubtype="1" nodeType="clickEffect">
                                  <p:stCondLst>
                                    <p:cond delay="0"/>
                                  </p:stCondLst>
                                  <p:childTnLst>
                                    <p:set>
                                      <p:cBhvr>
                                        <p:cTn id="362" dur="indefinite"/>
                                        <p:tgtEl>
                                          <p:spTgt spid="44"/>
                                        </p:tgtEl>
                                        <p:attrNameLst>
                                          <p:attrName>stroke.color</p:attrName>
                                        </p:attrNameLst>
                                      </p:cBhvr>
                                      <p:to>
                                        <p:clrVal>
                                          <a:srgbClr val="EA2E08"/>
                                        </p:clrVal>
                                      </p:to>
                                    </p:set>
                                    <p:set>
                                      <p:cBhvr>
                                        <p:cTn id="363" dur="indefinite"/>
                                        <p:tgtEl>
                                          <p:spTgt spid="44"/>
                                        </p:tgtEl>
                                        <p:attrNameLst>
                                          <p:attrName>stroke.on</p:attrName>
                                        </p:attrNameLst>
                                      </p:cBhvr>
                                      <p:to>
                                        <p:strVal val="true"/>
                                      </p:to>
                                    </p:set>
                                  </p:childTnLst>
                                </p:cTn>
                              </p:par>
                            </p:childTnLst>
                          </p:cTn>
                        </p:par>
                        <p:par>
                          <p:cTn id="364" fill="hold">
                            <p:stCondLst>
                              <p:cond delay="0"/>
                            </p:stCondLst>
                            <p:childTnLst>
                              <p:par>
                                <p:cTn id="365" presetID="7" presetClass="emph" presetSubtype="1" nodeType="afterEffect">
                                  <p:stCondLst>
                                    <p:cond delay="0"/>
                                  </p:stCondLst>
                                  <p:childTnLst>
                                    <p:set>
                                      <p:cBhvr>
                                        <p:cTn id="366" dur="indefinite"/>
                                        <p:tgtEl>
                                          <p:spTgt spid="43"/>
                                        </p:tgtEl>
                                        <p:attrNameLst>
                                          <p:attrName>stroke.color</p:attrName>
                                        </p:attrNameLst>
                                      </p:cBhvr>
                                      <p:to>
                                        <p:clrVal>
                                          <a:srgbClr val="EA2E08"/>
                                        </p:clrVal>
                                      </p:to>
                                    </p:set>
                                    <p:set>
                                      <p:cBhvr>
                                        <p:cTn id="367" dur="indefinite"/>
                                        <p:tgtEl>
                                          <p:spTgt spid="43"/>
                                        </p:tgtEl>
                                        <p:attrNameLst>
                                          <p:attrName>stroke.on</p:attrName>
                                        </p:attrNameLst>
                                      </p:cBhvr>
                                      <p:to>
                                        <p:strVal val="true"/>
                                      </p:to>
                                    </p:set>
                                  </p:childTnLst>
                                </p:cTn>
                              </p:par>
                            </p:childTnLst>
                          </p:cTn>
                        </p:par>
                        <p:par>
                          <p:cTn id="368" fill="hold">
                            <p:stCondLst>
                              <p:cond delay="0"/>
                            </p:stCondLst>
                            <p:childTnLst>
                              <p:par>
                                <p:cTn id="369" presetID="7" presetClass="emph" presetSubtype="1" nodeType="afterEffect">
                                  <p:stCondLst>
                                    <p:cond delay="0"/>
                                  </p:stCondLst>
                                  <p:childTnLst>
                                    <p:set>
                                      <p:cBhvr>
                                        <p:cTn id="370" dur="indefinite"/>
                                        <p:tgtEl>
                                          <p:spTgt spid="45"/>
                                        </p:tgtEl>
                                        <p:attrNameLst>
                                          <p:attrName>stroke.color</p:attrName>
                                        </p:attrNameLst>
                                      </p:cBhvr>
                                      <p:to>
                                        <p:clrVal>
                                          <a:srgbClr val="EA2E08"/>
                                        </p:clrVal>
                                      </p:to>
                                    </p:set>
                                    <p:set>
                                      <p:cBhvr>
                                        <p:cTn id="371" dur="indefinite"/>
                                        <p:tgtEl>
                                          <p:spTgt spid="45"/>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grpId="0" nodeType="clickEffect">
                                  <p:stCondLst>
                                    <p:cond delay="0"/>
                                  </p:stCondLst>
                                  <p:childTnLst>
                                    <p:set>
                                      <p:cBhvr>
                                        <p:cTn id="375" dur="1" fill="hold">
                                          <p:stCondLst>
                                            <p:cond delay="0"/>
                                          </p:stCondLst>
                                        </p:cTn>
                                        <p:tgtEl>
                                          <p:spTgt spid="145"/>
                                        </p:tgtEl>
                                        <p:attrNameLst>
                                          <p:attrName>style.visibility</p:attrName>
                                        </p:attrNameLst>
                                      </p:cBhvr>
                                      <p:to>
                                        <p:strVal val="visible"/>
                                      </p:to>
                                    </p:set>
                                  </p:childTnLst>
                                </p:cTn>
                              </p:par>
                            </p:childTnLst>
                          </p:cTn>
                        </p:par>
                        <p:par>
                          <p:cTn id="376" fill="hold">
                            <p:stCondLst>
                              <p:cond delay="0"/>
                            </p:stCondLst>
                            <p:childTnLst>
                              <p:par>
                                <p:cTn id="377" presetID="1" presetClass="emph" presetSubtype="1" nodeType="afterEffect">
                                  <p:stCondLst>
                                    <p:cond delay="0"/>
                                  </p:stCondLst>
                                  <p:childTnLst>
                                    <p:set>
                                      <p:cBhvr>
                                        <p:cTn id="378" dur="indefinite"/>
                                        <p:tgtEl>
                                          <p:spTgt spid="85"/>
                                        </p:tgtEl>
                                        <p:attrNameLst>
                                          <p:attrName>fillcolor</p:attrName>
                                        </p:attrNameLst>
                                      </p:cBhvr>
                                      <p:to>
                                        <p:clrVal>
                                          <a:srgbClr val="B2B2B2"/>
                                        </p:clrVal>
                                      </p:to>
                                    </p:set>
                                    <p:set>
                                      <p:cBhvr>
                                        <p:cTn id="379" dur="indefinite"/>
                                        <p:tgtEl>
                                          <p:spTgt spid="85"/>
                                        </p:tgtEl>
                                        <p:attrNameLst>
                                          <p:attrName>fill.type</p:attrName>
                                        </p:attrNameLst>
                                      </p:cBhvr>
                                      <p:to>
                                        <p:strVal val="solid"/>
                                      </p:to>
                                    </p:set>
                                    <p:set>
                                      <p:cBhvr>
                                        <p:cTn id="380" dur="indefinite"/>
                                        <p:tgtEl>
                                          <p:spTgt spid="85"/>
                                        </p:tgtEl>
                                        <p:attrNameLst>
                                          <p:attrName>fill.on</p:attrName>
                                        </p:attrNameLst>
                                      </p:cBhvr>
                                      <p:to>
                                        <p:strVal val="true"/>
                                      </p:to>
                                    </p:set>
                                  </p:childTnLst>
                                </p:cTn>
                              </p:par>
                            </p:childTnLst>
                          </p:cTn>
                        </p:par>
                        <p:par>
                          <p:cTn id="381" fill="hold">
                            <p:stCondLst>
                              <p:cond delay="0"/>
                            </p:stCondLst>
                            <p:childTnLst>
                              <p:par>
                                <p:cTn id="382" presetID="1" presetClass="emph" presetSubtype="1" nodeType="afterEffect">
                                  <p:stCondLst>
                                    <p:cond delay="0"/>
                                  </p:stCondLst>
                                  <p:childTnLst>
                                    <p:set>
                                      <p:cBhvr>
                                        <p:cTn id="383" dur="indefinite"/>
                                        <p:tgtEl>
                                          <p:spTgt spid="86"/>
                                        </p:tgtEl>
                                        <p:attrNameLst>
                                          <p:attrName>fillcolor</p:attrName>
                                        </p:attrNameLst>
                                      </p:cBhvr>
                                      <p:to>
                                        <p:clrVal>
                                          <a:srgbClr val="37D826"/>
                                        </p:clrVal>
                                      </p:to>
                                    </p:set>
                                    <p:set>
                                      <p:cBhvr>
                                        <p:cTn id="384" dur="indefinite"/>
                                        <p:tgtEl>
                                          <p:spTgt spid="86"/>
                                        </p:tgtEl>
                                        <p:attrNameLst>
                                          <p:attrName>fill.type</p:attrName>
                                        </p:attrNameLst>
                                      </p:cBhvr>
                                      <p:to>
                                        <p:strVal val="solid"/>
                                      </p:to>
                                    </p:set>
                                    <p:set>
                                      <p:cBhvr>
                                        <p:cTn id="385" dur="indefinite"/>
                                        <p:tgtEl>
                                          <p:spTgt spid="86"/>
                                        </p:tgtEl>
                                        <p:attrNameLst>
                                          <p:attrName>fill.on</p:attrName>
                                        </p:attrNameLst>
                                      </p:cBhvr>
                                      <p:to>
                                        <p:strVal val="true"/>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120"/>
                                        </p:tgtEl>
                                        <p:attrNameLst>
                                          <p:attrName>style.visibility</p:attrName>
                                        </p:attrNameLst>
                                      </p:cBhvr>
                                      <p:to>
                                        <p:strVal val="visible"/>
                                      </p:to>
                                    </p:set>
                                  </p:childTnLst>
                                </p:cTn>
                              </p:par>
                            </p:childTnLst>
                          </p:cTn>
                        </p:par>
                        <p:par>
                          <p:cTn id="390" fill="hold">
                            <p:stCondLst>
                              <p:cond delay="0"/>
                            </p:stCondLst>
                            <p:childTnLst>
                              <p:par>
                                <p:cTn id="391" presetID="1" presetClass="exit" presetSubtype="0" fill="hold" grpId="1" nodeType="afterEffect">
                                  <p:stCondLst>
                                    <p:cond delay="0"/>
                                  </p:stCondLst>
                                  <p:childTnLst>
                                    <p:set>
                                      <p:cBhvr>
                                        <p:cTn id="392" dur="1" fill="hold">
                                          <p:stCondLst>
                                            <p:cond delay="0"/>
                                          </p:stCondLst>
                                        </p:cTn>
                                        <p:tgtEl>
                                          <p:spTgt spid="118"/>
                                        </p:tgtEl>
                                        <p:attrNameLst>
                                          <p:attrName>style.visibility</p:attrName>
                                        </p:attrNameLst>
                                      </p:cBhvr>
                                      <p:to>
                                        <p:strVal val="hidden"/>
                                      </p:to>
                                    </p:set>
                                  </p:childTnLst>
                                </p:cTn>
                              </p:par>
                            </p:childTnLst>
                          </p:cTn>
                        </p:par>
                        <p:par>
                          <p:cTn id="393" fill="hold">
                            <p:stCondLst>
                              <p:cond delay="0"/>
                            </p:stCondLst>
                            <p:childTnLst>
                              <p:par>
                                <p:cTn id="394" presetID="7" presetClass="emph" presetSubtype="1" nodeType="afterEffect">
                                  <p:stCondLst>
                                    <p:cond delay="0"/>
                                  </p:stCondLst>
                                  <p:childTnLst>
                                    <p:set>
                                      <p:cBhvr>
                                        <p:cTn id="395" dur="indefinite"/>
                                        <p:tgtEl>
                                          <p:spTgt spid="44"/>
                                        </p:tgtEl>
                                        <p:attrNameLst>
                                          <p:attrName>stroke.color</p:attrName>
                                        </p:attrNameLst>
                                      </p:cBhvr>
                                      <p:to>
                                        <p:clrVal>
                                          <a:schemeClr val="tx2"/>
                                        </p:clrVal>
                                      </p:to>
                                    </p:set>
                                    <p:set>
                                      <p:cBhvr>
                                        <p:cTn id="396" dur="indefinite"/>
                                        <p:tgtEl>
                                          <p:spTgt spid="44"/>
                                        </p:tgtEl>
                                        <p:attrNameLst>
                                          <p:attrName>stroke.on</p:attrName>
                                        </p:attrNameLst>
                                      </p:cBhvr>
                                      <p:to>
                                        <p:strVal val="true"/>
                                      </p:to>
                                    </p:set>
                                  </p:childTnLst>
                                </p:cTn>
                              </p:par>
                            </p:childTnLst>
                          </p:cTn>
                        </p:par>
                        <p:par>
                          <p:cTn id="397" fill="hold">
                            <p:stCondLst>
                              <p:cond delay="0"/>
                            </p:stCondLst>
                            <p:childTnLst>
                              <p:par>
                                <p:cTn id="398" presetID="7" presetClass="emph" presetSubtype="1" nodeType="afterEffect">
                                  <p:stCondLst>
                                    <p:cond delay="0"/>
                                  </p:stCondLst>
                                  <p:childTnLst>
                                    <p:set>
                                      <p:cBhvr>
                                        <p:cTn id="399" dur="indefinite"/>
                                        <p:tgtEl>
                                          <p:spTgt spid="43"/>
                                        </p:tgtEl>
                                        <p:attrNameLst>
                                          <p:attrName>stroke.color</p:attrName>
                                        </p:attrNameLst>
                                      </p:cBhvr>
                                      <p:to>
                                        <p:clrVal>
                                          <a:schemeClr val="tx2"/>
                                        </p:clrVal>
                                      </p:to>
                                    </p:set>
                                    <p:set>
                                      <p:cBhvr>
                                        <p:cTn id="400" dur="indefinite"/>
                                        <p:tgtEl>
                                          <p:spTgt spid="43"/>
                                        </p:tgtEl>
                                        <p:attrNameLst>
                                          <p:attrName>stroke.on</p:attrName>
                                        </p:attrNameLst>
                                      </p:cBhvr>
                                      <p:to>
                                        <p:strVal val="true"/>
                                      </p:to>
                                    </p:set>
                                  </p:childTnLst>
                                </p:cTn>
                              </p:par>
                            </p:childTnLst>
                          </p:cTn>
                        </p:par>
                        <p:par>
                          <p:cTn id="401" fill="hold">
                            <p:stCondLst>
                              <p:cond delay="0"/>
                            </p:stCondLst>
                            <p:childTnLst>
                              <p:par>
                                <p:cTn id="402" presetID="7" presetClass="emph" presetSubtype="1" nodeType="afterEffect">
                                  <p:stCondLst>
                                    <p:cond delay="0"/>
                                  </p:stCondLst>
                                  <p:childTnLst>
                                    <p:set>
                                      <p:cBhvr>
                                        <p:cTn id="403" dur="indefinite"/>
                                        <p:tgtEl>
                                          <p:spTgt spid="45"/>
                                        </p:tgtEl>
                                        <p:attrNameLst>
                                          <p:attrName>stroke.color</p:attrName>
                                        </p:attrNameLst>
                                      </p:cBhvr>
                                      <p:to>
                                        <p:clrVal>
                                          <a:schemeClr val="tx2"/>
                                        </p:clrVal>
                                      </p:to>
                                    </p:set>
                                    <p:set>
                                      <p:cBhvr>
                                        <p:cTn id="404" dur="indefinite"/>
                                        <p:tgtEl>
                                          <p:spTgt spid="45"/>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121"/>
                                        </p:tgtEl>
                                        <p:attrNameLst>
                                          <p:attrName>style.visibility</p:attrName>
                                        </p:attrNameLst>
                                      </p:cBhvr>
                                      <p:to>
                                        <p:strVal val="visible"/>
                                      </p:to>
                                    </p:set>
                                  </p:childTnLst>
                                </p:cTn>
                              </p:par>
                            </p:childTnLst>
                          </p:cTn>
                        </p:par>
                        <p:par>
                          <p:cTn id="409" fill="hold">
                            <p:stCondLst>
                              <p:cond delay="0"/>
                            </p:stCondLst>
                            <p:childTnLst>
                              <p:par>
                                <p:cTn id="410" presetID="1" presetClass="emph" presetSubtype="1" nodeType="afterEffect">
                                  <p:stCondLst>
                                    <p:cond delay="0"/>
                                  </p:stCondLst>
                                  <p:childTnLst>
                                    <p:set>
                                      <p:cBhvr>
                                        <p:cTn id="411" dur="indefinite"/>
                                        <p:tgtEl>
                                          <p:spTgt spid="18"/>
                                        </p:tgtEl>
                                        <p:attrNameLst>
                                          <p:attrName>fillcolor</p:attrName>
                                        </p:attrNameLst>
                                      </p:cBhvr>
                                      <p:to>
                                        <p:clrVal>
                                          <a:srgbClr val="11FFD2"/>
                                        </p:clrVal>
                                      </p:to>
                                    </p:set>
                                    <p:set>
                                      <p:cBhvr>
                                        <p:cTn id="412" dur="indefinite"/>
                                        <p:tgtEl>
                                          <p:spTgt spid="18"/>
                                        </p:tgtEl>
                                        <p:attrNameLst>
                                          <p:attrName>fill.type</p:attrName>
                                        </p:attrNameLst>
                                      </p:cBhvr>
                                      <p:to>
                                        <p:strVal val="solid"/>
                                      </p:to>
                                    </p:set>
                                    <p:set>
                                      <p:cBhvr>
                                        <p:cTn id="413" dur="indefinite"/>
                                        <p:tgtEl>
                                          <p:spTgt spid="18"/>
                                        </p:tgtEl>
                                        <p:attrNameLst>
                                          <p:attrName>fill.on</p:attrName>
                                        </p:attrNameLst>
                                      </p:cBhvr>
                                      <p:to>
                                        <p:strVal val="true"/>
                                      </p:to>
                                    </p:set>
                                  </p:childTnLst>
                                </p:cTn>
                              </p:par>
                            </p:childTnLst>
                          </p:cTn>
                        </p:par>
                        <p:par>
                          <p:cTn id="414" fill="hold">
                            <p:stCondLst>
                              <p:cond delay="0"/>
                            </p:stCondLst>
                            <p:childTnLst>
                              <p:par>
                                <p:cTn id="415" presetID="1" presetClass="emph" presetSubtype="1" nodeType="afterEffect">
                                  <p:stCondLst>
                                    <p:cond delay="0"/>
                                  </p:stCondLst>
                                  <p:childTnLst>
                                    <p:set>
                                      <p:cBhvr>
                                        <p:cTn id="416" dur="indefinite"/>
                                        <p:tgtEl>
                                          <p:spTgt spid="65"/>
                                        </p:tgtEl>
                                        <p:attrNameLst>
                                          <p:attrName>fillcolor</p:attrName>
                                        </p:attrNameLst>
                                      </p:cBhvr>
                                      <p:to>
                                        <p:clrVal>
                                          <a:schemeClr val="bg1"/>
                                        </p:clrVal>
                                      </p:to>
                                    </p:set>
                                    <p:set>
                                      <p:cBhvr>
                                        <p:cTn id="417" dur="indefinite"/>
                                        <p:tgtEl>
                                          <p:spTgt spid="65"/>
                                        </p:tgtEl>
                                        <p:attrNameLst>
                                          <p:attrName>fill.type</p:attrName>
                                        </p:attrNameLst>
                                      </p:cBhvr>
                                      <p:to>
                                        <p:strVal val="solid"/>
                                      </p:to>
                                    </p:set>
                                    <p:set>
                                      <p:cBhvr>
                                        <p:cTn id="418" dur="indefinite"/>
                                        <p:tgtEl>
                                          <p:spTgt spid="65"/>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147"/>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148"/>
                                        </p:tgtEl>
                                        <p:attrNameLst>
                                          <p:attrName>style.visibility</p:attrName>
                                        </p:attrNameLst>
                                      </p:cBhvr>
                                      <p:to>
                                        <p:strVal val="visible"/>
                                      </p:to>
                                    </p:set>
                                  </p:childTnLst>
                                </p:cTn>
                              </p:par>
                            </p:childTnLst>
                          </p:cTn>
                        </p:par>
                        <p:par>
                          <p:cTn id="427" fill="hold">
                            <p:stCondLst>
                              <p:cond delay="0"/>
                            </p:stCondLst>
                            <p:childTnLst>
                              <p:par>
                                <p:cTn id="428" presetID="1" presetClass="exit" presetSubtype="0" fill="hold" grpId="1" nodeType="afterEffect">
                                  <p:stCondLst>
                                    <p:cond delay="0"/>
                                  </p:stCondLst>
                                  <p:childTnLst>
                                    <p:set>
                                      <p:cBhvr>
                                        <p:cTn id="429" dur="1" fill="hold">
                                          <p:stCondLst>
                                            <p:cond delay="0"/>
                                          </p:stCondLst>
                                        </p:cTn>
                                        <p:tgtEl>
                                          <p:spTgt spid="147"/>
                                        </p:tgtEl>
                                        <p:attrNameLst>
                                          <p:attrName>style.visibility</p:attrName>
                                        </p:attrNameLst>
                                      </p:cBhvr>
                                      <p:to>
                                        <p:strVal val="hidden"/>
                                      </p:to>
                                    </p:set>
                                  </p:childTnLst>
                                </p:cTn>
                              </p:par>
                            </p:childTnLst>
                          </p:cTn>
                        </p:par>
                        <p:par>
                          <p:cTn id="430" fill="hold">
                            <p:stCondLst>
                              <p:cond delay="0"/>
                            </p:stCondLst>
                            <p:childTnLst>
                              <p:par>
                                <p:cTn id="431" presetID="7" presetClass="emph" presetSubtype="1" nodeType="afterEffect">
                                  <p:stCondLst>
                                    <p:cond delay="0"/>
                                  </p:stCondLst>
                                  <p:childTnLst>
                                    <p:set>
                                      <p:cBhvr>
                                        <p:cTn id="432" dur="indefinite"/>
                                        <p:tgtEl>
                                          <p:spTgt spid="22"/>
                                        </p:tgtEl>
                                        <p:attrNameLst>
                                          <p:attrName>stroke.color</p:attrName>
                                        </p:attrNameLst>
                                      </p:cBhvr>
                                      <p:to>
                                        <p:clrVal>
                                          <a:srgbClr val="EA2E08"/>
                                        </p:clrVal>
                                      </p:to>
                                    </p:set>
                                    <p:set>
                                      <p:cBhvr>
                                        <p:cTn id="433" dur="indefinite"/>
                                        <p:tgtEl>
                                          <p:spTgt spid="22"/>
                                        </p:tgtEl>
                                        <p:attrNameLst>
                                          <p:attrName>stroke.on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149"/>
                                        </p:tgtEl>
                                        <p:attrNameLst>
                                          <p:attrName>style.visibility</p:attrName>
                                        </p:attrNameLst>
                                      </p:cBhvr>
                                      <p:to>
                                        <p:strVal val="visible"/>
                                      </p:to>
                                    </p:set>
                                  </p:childTnLst>
                                </p:cTn>
                              </p:par>
                            </p:childTnLst>
                          </p:cTn>
                        </p:par>
                        <p:par>
                          <p:cTn id="438" fill="hold">
                            <p:stCondLst>
                              <p:cond delay="0"/>
                            </p:stCondLst>
                            <p:childTnLst>
                              <p:par>
                                <p:cTn id="439" presetID="1" presetClass="emph" presetSubtype="1" nodeType="afterEffect">
                                  <p:stCondLst>
                                    <p:cond delay="0"/>
                                  </p:stCondLst>
                                  <p:childTnLst>
                                    <p:set>
                                      <p:cBhvr>
                                        <p:cTn id="440" dur="indefinite"/>
                                        <p:tgtEl>
                                          <p:spTgt spid="79"/>
                                        </p:tgtEl>
                                        <p:attrNameLst>
                                          <p:attrName>fillcolor</p:attrName>
                                        </p:attrNameLst>
                                      </p:cBhvr>
                                      <p:to>
                                        <p:clrVal>
                                          <a:srgbClr val="B2B2B2"/>
                                        </p:clrVal>
                                      </p:to>
                                    </p:set>
                                    <p:set>
                                      <p:cBhvr>
                                        <p:cTn id="441" dur="indefinite"/>
                                        <p:tgtEl>
                                          <p:spTgt spid="79"/>
                                        </p:tgtEl>
                                        <p:attrNameLst>
                                          <p:attrName>fill.type</p:attrName>
                                        </p:attrNameLst>
                                      </p:cBhvr>
                                      <p:to>
                                        <p:strVal val="solid"/>
                                      </p:to>
                                    </p:set>
                                    <p:set>
                                      <p:cBhvr>
                                        <p:cTn id="442" dur="indefinite"/>
                                        <p:tgtEl>
                                          <p:spTgt spid="79"/>
                                        </p:tgtEl>
                                        <p:attrNameLst>
                                          <p:attrName>fill.on</p:attrName>
                                        </p:attrNameLst>
                                      </p:cBhvr>
                                      <p:to>
                                        <p:strVal val="true"/>
                                      </p:to>
                                    </p:set>
                                  </p:childTnLst>
                                </p:cTn>
                              </p:par>
                            </p:childTnLst>
                          </p:cTn>
                        </p:par>
                        <p:par>
                          <p:cTn id="443" fill="hold">
                            <p:stCondLst>
                              <p:cond delay="0"/>
                            </p:stCondLst>
                            <p:childTnLst>
                              <p:par>
                                <p:cTn id="444" presetID="1" presetClass="emph" presetSubtype="1" nodeType="afterEffect">
                                  <p:stCondLst>
                                    <p:cond delay="0"/>
                                  </p:stCondLst>
                                  <p:childTnLst>
                                    <p:set>
                                      <p:cBhvr>
                                        <p:cTn id="445" dur="indefinite"/>
                                        <p:tgtEl>
                                          <p:spTgt spid="80"/>
                                        </p:tgtEl>
                                        <p:attrNameLst>
                                          <p:attrName>fillcolor</p:attrName>
                                        </p:attrNameLst>
                                      </p:cBhvr>
                                      <p:to>
                                        <p:clrVal>
                                          <a:srgbClr val="37D826"/>
                                        </p:clrVal>
                                      </p:to>
                                    </p:set>
                                    <p:set>
                                      <p:cBhvr>
                                        <p:cTn id="446" dur="indefinite"/>
                                        <p:tgtEl>
                                          <p:spTgt spid="80"/>
                                        </p:tgtEl>
                                        <p:attrNameLst>
                                          <p:attrName>fill.type</p:attrName>
                                        </p:attrNameLst>
                                      </p:cBhvr>
                                      <p:to>
                                        <p:strVal val="solid"/>
                                      </p:to>
                                    </p:set>
                                    <p:set>
                                      <p:cBhvr>
                                        <p:cTn id="447" dur="indefinite"/>
                                        <p:tgtEl>
                                          <p:spTgt spid="80"/>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1" presetClass="entr" presetSubtype="0" fill="hold" grpId="0" nodeType="clickEffect">
                                  <p:stCondLst>
                                    <p:cond delay="0"/>
                                  </p:stCondLst>
                                  <p:childTnLst>
                                    <p:set>
                                      <p:cBhvr>
                                        <p:cTn id="451" dur="1" fill="hold">
                                          <p:stCondLst>
                                            <p:cond delay="0"/>
                                          </p:stCondLst>
                                        </p:cTn>
                                        <p:tgtEl>
                                          <p:spTgt spid="150"/>
                                        </p:tgtEl>
                                        <p:attrNameLst>
                                          <p:attrName>style.visibility</p:attrName>
                                        </p:attrNameLst>
                                      </p:cBhvr>
                                      <p:to>
                                        <p:strVal val="visible"/>
                                      </p:to>
                                    </p:set>
                                  </p:childTnLst>
                                </p:cTn>
                              </p:par>
                            </p:childTnLst>
                          </p:cTn>
                        </p:par>
                        <p:par>
                          <p:cTn id="452" fill="hold">
                            <p:stCondLst>
                              <p:cond delay="0"/>
                            </p:stCondLst>
                            <p:childTnLst>
                              <p:par>
                                <p:cTn id="453" presetID="1" presetClass="exit" presetSubtype="0" fill="hold" grpId="1" nodeType="afterEffect">
                                  <p:stCondLst>
                                    <p:cond delay="0"/>
                                  </p:stCondLst>
                                  <p:childTnLst>
                                    <p:set>
                                      <p:cBhvr>
                                        <p:cTn id="454" dur="1" fill="hold">
                                          <p:stCondLst>
                                            <p:cond delay="0"/>
                                          </p:stCondLst>
                                        </p:cTn>
                                        <p:tgtEl>
                                          <p:spTgt spid="89"/>
                                        </p:tgtEl>
                                        <p:attrNameLst>
                                          <p:attrName>style.visibility</p:attrName>
                                        </p:attrNameLst>
                                      </p:cBhvr>
                                      <p:to>
                                        <p:strVal val="hidden"/>
                                      </p:to>
                                    </p:set>
                                  </p:childTnLst>
                                </p:cTn>
                              </p:par>
                            </p:childTnLst>
                          </p:cTn>
                        </p:par>
                        <p:par>
                          <p:cTn id="455" fill="hold">
                            <p:stCondLst>
                              <p:cond delay="0"/>
                            </p:stCondLst>
                            <p:childTnLst>
                              <p:par>
                                <p:cTn id="456" presetID="1" presetClass="exit" presetSubtype="0" fill="hold" grpId="1" nodeType="afterEffect">
                                  <p:stCondLst>
                                    <p:cond delay="0"/>
                                  </p:stCondLst>
                                  <p:childTnLst>
                                    <p:set>
                                      <p:cBhvr>
                                        <p:cTn id="457" dur="1" fill="hold">
                                          <p:stCondLst>
                                            <p:cond delay="0"/>
                                          </p:stCondLst>
                                        </p:cTn>
                                        <p:tgtEl>
                                          <p:spTgt spid="148"/>
                                        </p:tgtEl>
                                        <p:attrNameLst>
                                          <p:attrName>style.visibility</p:attrName>
                                        </p:attrNameLst>
                                      </p:cBhvr>
                                      <p:to>
                                        <p:strVal val="hidden"/>
                                      </p:to>
                                    </p:set>
                                  </p:childTnLst>
                                </p:cTn>
                              </p:par>
                            </p:childTnLst>
                          </p:cTn>
                        </p:par>
                        <p:par>
                          <p:cTn id="458" fill="hold">
                            <p:stCondLst>
                              <p:cond delay="0"/>
                            </p:stCondLst>
                            <p:childTnLst>
                              <p:par>
                                <p:cTn id="459" presetID="7" presetClass="emph" presetSubtype="1" nodeType="afterEffect">
                                  <p:stCondLst>
                                    <p:cond delay="0"/>
                                  </p:stCondLst>
                                  <p:childTnLst>
                                    <p:set>
                                      <p:cBhvr>
                                        <p:cTn id="460" dur="indefinite"/>
                                        <p:tgtEl>
                                          <p:spTgt spid="22"/>
                                        </p:tgtEl>
                                        <p:attrNameLst>
                                          <p:attrName>stroke.color</p:attrName>
                                        </p:attrNameLst>
                                      </p:cBhvr>
                                      <p:to>
                                        <p:clrVal>
                                          <a:schemeClr val="tx2"/>
                                        </p:clrVal>
                                      </p:to>
                                    </p:set>
                                    <p:set>
                                      <p:cBhvr>
                                        <p:cTn id="461" dur="indefinite"/>
                                        <p:tgtEl>
                                          <p:spTgt spid="22"/>
                                        </p:tgtEl>
                                        <p:attrNameLst>
                                          <p:attrName>stroke.on</p:attrName>
                                        </p:attrNameLst>
                                      </p:cBhvr>
                                      <p:to>
                                        <p:strVal val="tru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151"/>
                                        </p:tgtEl>
                                        <p:attrNameLst>
                                          <p:attrName>style.visibility</p:attrName>
                                        </p:attrNameLst>
                                      </p:cBhvr>
                                      <p:to>
                                        <p:strVal val="visible"/>
                                      </p:to>
                                    </p:set>
                                  </p:childTnLst>
                                </p:cTn>
                              </p:par>
                            </p:childTnLst>
                          </p:cTn>
                        </p:par>
                        <p:par>
                          <p:cTn id="466" fill="hold">
                            <p:stCondLst>
                              <p:cond delay="0"/>
                            </p:stCondLst>
                            <p:childTnLst>
                              <p:par>
                                <p:cTn id="467" presetID="1" presetClass="emph" presetSubtype="1" nodeType="afterEffect">
                                  <p:stCondLst>
                                    <p:cond delay="0"/>
                                  </p:stCondLst>
                                  <p:childTnLst>
                                    <p:set>
                                      <p:cBhvr>
                                        <p:cTn id="468" dur="indefinite"/>
                                        <p:tgtEl>
                                          <p:spTgt spid="74"/>
                                        </p:tgtEl>
                                        <p:attrNameLst>
                                          <p:attrName>fillcolor</p:attrName>
                                        </p:attrNameLst>
                                      </p:cBhvr>
                                      <p:to>
                                        <p:clrVal>
                                          <a:srgbClr val="11FFD2"/>
                                        </p:clrVal>
                                      </p:to>
                                    </p:set>
                                    <p:set>
                                      <p:cBhvr>
                                        <p:cTn id="469" dur="indefinite"/>
                                        <p:tgtEl>
                                          <p:spTgt spid="74"/>
                                        </p:tgtEl>
                                        <p:attrNameLst>
                                          <p:attrName>fill.type</p:attrName>
                                        </p:attrNameLst>
                                      </p:cBhvr>
                                      <p:to>
                                        <p:strVal val="solid"/>
                                      </p:to>
                                    </p:set>
                                    <p:set>
                                      <p:cBhvr>
                                        <p:cTn id="470" dur="indefinite"/>
                                        <p:tgtEl>
                                          <p:spTgt spid="74"/>
                                        </p:tgtEl>
                                        <p:attrNameLst>
                                          <p:attrName>fill.on</p:attrName>
                                        </p:attrNameLst>
                                      </p:cBhvr>
                                      <p:to>
                                        <p:strVal val="true"/>
                                      </p:to>
                                    </p:set>
                                  </p:childTnLst>
                                </p:cTn>
                              </p:par>
                            </p:childTnLst>
                          </p:cTn>
                        </p:par>
                        <p:par>
                          <p:cTn id="471" fill="hold">
                            <p:stCondLst>
                              <p:cond delay="0"/>
                            </p:stCondLst>
                            <p:childTnLst>
                              <p:par>
                                <p:cTn id="472" presetID="1" presetClass="emph" presetSubtype="1" nodeType="afterEffect">
                                  <p:stCondLst>
                                    <p:cond delay="0"/>
                                  </p:stCondLst>
                                  <p:childTnLst>
                                    <p:set>
                                      <p:cBhvr>
                                        <p:cTn id="473" dur="indefinite"/>
                                        <p:tgtEl>
                                          <p:spTgt spid="18"/>
                                        </p:tgtEl>
                                        <p:attrNameLst>
                                          <p:attrName>fillcolor</p:attrName>
                                        </p:attrNameLst>
                                      </p:cBhvr>
                                      <p:to>
                                        <p:clrVal>
                                          <a:schemeClr val="bg1"/>
                                        </p:clrVal>
                                      </p:to>
                                    </p:set>
                                    <p:set>
                                      <p:cBhvr>
                                        <p:cTn id="474" dur="indefinite"/>
                                        <p:tgtEl>
                                          <p:spTgt spid="18"/>
                                        </p:tgtEl>
                                        <p:attrNameLst>
                                          <p:attrName>fill.type</p:attrName>
                                        </p:attrNameLst>
                                      </p:cBhvr>
                                      <p:to>
                                        <p:strVal val="solid"/>
                                      </p:to>
                                    </p:set>
                                    <p:set>
                                      <p:cBhvr>
                                        <p:cTn id="475" dur="indefinite"/>
                                        <p:tgtEl>
                                          <p:spTgt spid="18"/>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1" presetClass="entr" presetSubtype="0" fill="hold" grpId="0" nodeType="clickEffect">
                                  <p:stCondLst>
                                    <p:cond delay="0"/>
                                  </p:stCondLst>
                                  <p:childTnLst>
                                    <p:set>
                                      <p:cBhvr>
                                        <p:cTn id="479" dur="1" fill="hold">
                                          <p:stCondLst>
                                            <p:cond delay="0"/>
                                          </p:stCondLst>
                                        </p:cTn>
                                        <p:tgtEl>
                                          <p:spTgt spid="152"/>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1" presetClass="entr" presetSubtype="0" fill="hold" grpId="0" nodeType="clickEffect">
                                  <p:stCondLst>
                                    <p:cond delay="0"/>
                                  </p:stCondLst>
                                  <p:childTnLst>
                                    <p:set>
                                      <p:cBhvr>
                                        <p:cTn id="483" dur="1" fill="hold">
                                          <p:stCondLst>
                                            <p:cond delay="0"/>
                                          </p:stCondLst>
                                        </p:cTn>
                                        <p:tgtEl>
                                          <p:spTgt spid="153"/>
                                        </p:tgtEl>
                                        <p:attrNameLst>
                                          <p:attrName>style.visibility</p:attrName>
                                        </p:attrNameLst>
                                      </p:cBhvr>
                                      <p:to>
                                        <p:strVal val="visible"/>
                                      </p:to>
                                    </p:set>
                                  </p:childTnLst>
                                </p:cTn>
                              </p:par>
                            </p:childTnLst>
                          </p:cTn>
                        </p:par>
                      </p:childTnLst>
                    </p:cTn>
                  </p:par>
                  <p:par>
                    <p:cTn id="484" fill="hold">
                      <p:stCondLst>
                        <p:cond delay="indefinite"/>
                      </p:stCondLst>
                      <p:childTnLst>
                        <p:par>
                          <p:cTn id="485" fill="hold">
                            <p:stCondLst>
                              <p:cond delay="0"/>
                            </p:stCondLst>
                            <p:childTnLst>
                              <p:par>
                                <p:cTn id="486" presetID="1" presetClass="entr" presetSubtype="0" fill="hold" grpId="0" nodeType="clickEffect">
                                  <p:stCondLst>
                                    <p:cond delay="0"/>
                                  </p:stCondLst>
                                  <p:childTnLst>
                                    <p:set>
                                      <p:cBhvr>
                                        <p:cTn id="487" dur="1" fill="hold">
                                          <p:stCondLst>
                                            <p:cond delay="0"/>
                                          </p:stCondLst>
                                        </p:cTn>
                                        <p:tgtEl>
                                          <p:spTgt spid="154"/>
                                        </p:tgtEl>
                                        <p:attrNameLst>
                                          <p:attrName>style.visibility</p:attrName>
                                        </p:attrNameLst>
                                      </p:cBhvr>
                                      <p:to>
                                        <p:strVal val="visible"/>
                                      </p:to>
                                    </p:set>
                                  </p:childTnLst>
                                </p:cTn>
                              </p:par>
                            </p:childTnLst>
                          </p:cTn>
                        </p:par>
                        <p:par>
                          <p:cTn id="488" fill="hold">
                            <p:stCondLst>
                              <p:cond delay="0"/>
                            </p:stCondLst>
                            <p:childTnLst>
                              <p:par>
                                <p:cTn id="489" presetID="1" presetClass="exit" presetSubtype="0" fill="hold" grpId="1" nodeType="afterEffect">
                                  <p:stCondLst>
                                    <p:cond delay="0"/>
                                  </p:stCondLst>
                                  <p:childTnLst>
                                    <p:set>
                                      <p:cBhvr>
                                        <p:cTn id="490" dur="1" fill="hold">
                                          <p:stCondLst>
                                            <p:cond delay="0"/>
                                          </p:stCondLst>
                                        </p:cTn>
                                        <p:tgtEl>
                                          <p:spTgt spid="152"/>
                                        </p:tgtEl>
                                        <p:attrNameLst>
                                          <p:attrName>style.visibility</p:attrName>
                                        </p:attrNameLst>
                                      </p:cBhvr>
                                      <p:to>
                                        <p:strVal val="hidden"/>
                                      </p:to>
                                    </p:se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155"/>
                                        </p:tgtEl>
                                        <p:attrNameLst>
                                          <p:attrName>style.visibility</p:attrName>
                                        </p:attrNameLst>
                                      </p:cBhvr>
                                      <p:to>
                                        <p:strVal val="visible"/>
                                      </p:to>
                                    </p:set>
                                  </p:childTnLst>
                                </p:cTn>
                              </p:par>
                            </p:childTnLst>
                          </p:cTn>
                        </p:par>
                        <p:par>
                          <p:cTn id="495" fill="hold">
                            <p:stCondLst>
                              <p:cond delay="0"/>
                            </p:stCondLst>
                            <p:childTnLst>
                              <p:par>
                                <p:cTn id="496" presetID="1" presetClass="exit" presetSubtype="0" fill="hold" grpId="1" nodeType="afterEffect">
                                  <p:stCondLst>
                                    <p:cond delay="0"/>
                                  </p:stCondLst>
                                  <p:childTnLst>
                                    <p:set>
                                      <p:cBhvr>
                                        <p:cTn id="497"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8" grpId="0" animBg="1"/>
      <p:bldP spid="88" grpId="1" animBg="1"/>
      <p:bldP spid="89" grpId="0" animBg="1"/>
      <p:bldP spid="89" grpId="1" animBg="1"/>
      <p:bldP spid="3" grpId="0" animBg="1"/>
      <p:bldP spid="3"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9" grpId="0" animBg="1"/>
      <p:bldP spid="99" grpId="1" animBg="1"/>
      <p:bldP spid="102" grpId="0" animBg="1"/>
      <p:bldP spid="102" grpId="1" animBg="1"/>
      <p:bldP spid="103" grpId="0" animBg="1"/>
      <p:bldP spid="103" grpId="1" animBg="1"/>
      <p:bldP spid="4" grpId="0" animBg="1"/>
      <p:bldP spid="4" grpId="1" animBg="1"/>
      <p:bldP spid="4" grpId="2" animBg="1"/>
      <p:bldP spid="4" grpId="3" animBg="1"/>
      <p:bldP spid="4" grpId="4" animBg="1"/>
      <p:bldP spid="4" grpId="5" animBg="1"/>
      <p:bldP spid="4" grpId="6" animBg="1"/>
      <p:bldP spid="4" grpId="7" animBg="1"/>
      <p:bldP spid="104" grpId="0" animBg="1"/>
      <p:bldP spid="104" grpId="1" animBg="1"/>
      <p:bldP spid="107" grpId="0" animBg="1"/>
      <p:bldP spid="107" grpId="1" animBg="1"/>
      <p:bldP spid="108" grpId="0" animBg="1"/>
      <p:bldP spid="108" grpId="1" animBg="1"/>
      <p:bldP spid="110" grpId="0" animBg="1"/>
      <p:bldP spid="113" grpId="0" animBg="1"/>
      <p:bldP spid="113" grpId="1" animBg="1"/>
      <p:bldP spid="114" grpId="0" animBg="1"/>
      <p:bldP spid="114" grpId="1" animBg="1"/>
      <p:bldP spid="117" grpId="0" animBg="1"/>
      <p:bldP spid="117" grpId="1" animBg="1"/>
      <p:bldP spid="118" grpId="0" animBg="1"/>
      <p:bldP spid="118" grpId="1" animBg="1"/>
      <p:bldP spid="120" grpId="0" animBg="1"/>
      <p:bldP spid="121" grpId="0" animBg="1"/>
      <p:bldP spid="128" grpId="0" animBg="1"/>
      <p:bldP spid="130" grpId="0" animBg="1"/>
      <p:bldP spid="133" grpId="0" animBg="1"/>
      <p:bldP spid="134" grpId="0" animBg="1"/>
      <p:bldP spid="135" grpId="0" animBg="1"/>
      <p:bldP spid="136" grpId="0" animBg="1"/>
      <p:bldP spid="138" grpId="0" animBg="1"/>
      <p:bldP spid="140" grpId="0" animBg="1"/>
      <p:bldP spid="141" grpId="0" animBg="1"/>
      <p:bldP spid="142" grpId="0" animBg="1"/>
      <p:bldP spid="143" grpId="0" animBg="1"/>
      <p:bldP spid="145" grpId="0" animBg="1"/>
      <p:bldP spid="147" grpId="0" animBg="1"/>
      <p:bldP spid="147" grpId="1" animBg="1"/>
      <p:bldP spid="148" grpId="0" animBg="1"/>
      <p:bldP spid="148" grpId="1" animBg="1"/>
      <p:bldP spid="149" grpId="0" animBg="1"/>
      <p:bldP spid="150" grpId="0" animBg="1"/>
      <p:bldP spid="151" grpId="0" animBg="1"/>
      <p:bldP spid="152" grpId="0" animBg="1"/>
      <p:bldP spid="152" grpId="1" animBg="1"/>
      <p:bldP spid="153" grpId="0" animBg="1"/>
      <p:bldP spid="154" grpId="0" animBg="1"/>
      <p:bldP spid="154" grpId="1" animBg="1"/>
      <p:bldP spid="155" grpId="0" animBg="1"/>
      <p:bldP spid="112" grpId="0" animBg="1"/>
      <p:bldP spid="112"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90</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3.7.1 </a:t>
            </a:r>
            <a:r>
              <a:rPr lang="zh-CN" altLang="en-US" sz="2000" b="1" dirty="0">
                <a:solidFill>
                  <a:srgbClr val="FF0000"/>
                </a:solidFill>
                <a:latin typeface="华文中宋" panose="02010600040101010101" pitchFamily="2" charset="-122"/>
                <a:ea typeface="华文中宋" panose="02010600040101010101" pitchFamily="2" charset="-122"/>
              </a:rPr>
              <a:t>进程通信的概念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52271" y="1610799"/>
            <a:ext cx="8215668" cy="491454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进程间的信息交换称为</a:t>
            </a:r>
            <a:r>
              <a:rPr lang="zh-CN" altLang="en-US" sz="1800" b="1" dirty="0">
                <a:solidFill>
                  <a:srgbClr val="FF0000"/>
                </a:solidFill>
                <a:latin typeface="华文中宋" panose="02010600040101010101" pitchFamily="2" charset="-122"/>
                <a:ea typeface="华文中宋" panose="02010600040101010101" pitchFamily="2" charset="-122"/>
              </a:rPr>
              <a:t>进程通信</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进程间的通信分为两种：控制信息的传送与大量数据的传送</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FF0000"/>
                </a:solidFill>
                <a:latin typeface="华文中宋" panose="02010600040101010101" pitchFamily="2" charset="-122"/>
                <a:ea typeface="华文中宋" panose="02010600040101010101" pitchFamily="2" charset="-122"/>
              </a:rPr>
              <a:t>低级通信</a:t>
            </a:r>
            <a:r>
              <a:rPr lang="zh-CN" altLang="en-US" sz="1800" b="1" dirty="0">
                <a:solidFill>
                  <a:srgbClr val="000000"/>
                </a:solidFill>
                <a:latin typeface="华文中宋" panose="02010600040101010101" pitchFamily="2" charset="-122"/>
                <a:ea typeface="华文中宋" panose="02010600040101010101" pitchFamily="2" charset="-122"/>
              </a:rPr>
              <a:t>：进程间控制信息的交换。低级通信一般只传递一个或几个字节的信息，以达到控制进程执行速度的作用。例如进程的互斥与同步就是典型的低级通信方式</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FF0000"/>
                </a:solidFill>
                <a:latin typeface="华文中宋" panose="02010600040101010101" pitchFamily="2" charset="-122"/>
                <a:ea typeface="华文中宋" panose="02010600040101010101" pitchFamily="2" charset="-122"/>
              </a:rPr>
              <a:t>高级通信</a:t>
            </a:r>
            <a:r>
              <a:rPr lang="zh-CN" altLang="en-US" sz="1800" b="1" dirty="0">
                <a:solidFill>
                  <a:srgbClr val="000000"/>
                </a:solidFill>
                <a:latin typeface="华文中宋" panose="02010600040101010101" pitchFamily="2" charset="-122"/>
                <a:ea typeface="华文中宋" panose="02010600040101010101" pitchFamily="2" charset="-122"/>
              </a:rPr>
              <a:t>：进程之间大批量数据的交换</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进程的通信方式</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主从式</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会话式</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消息或邮箱机制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共享存储区方式</a:t>
            </a:r>
          </a:p>
        </p:txBody>
      </p:sp>
      <p:sp>
        <p:nvSpPr>
          <p:cNvPr id="2" name="灯片编号占位符 1">
            <a:extLst>
              <a:ext uri="{FF2B5EF4-FFF2-40B4-BE49-F238E27FC236}">
                <a16:creationId xmlns:a16="http://schemas.microsoft.com/office/drawing/2014/main" id="{B859C137-1EC9-43AD-9382-EE811258FF74}"/>
              </a:ext>
            </a:extLst>
          </p:cNvPr>
          <p:cNvSpPr>
            <a:spLocks noGrp="1"/>
          </p:cNvSpPr>
          <p:nvPr>
            <p:ph type="sldNum" sz="quarter" idx="12"/>
          </p:nvPr>
        </p:nvSpPr>
        <p:spPr/>
        <p:txBody>
          <a:bodyPr/>
          <a:lstStyle/>
          <a:p>
            <a:fld id="{B10D5614-B734-4280-8F57-1D4947433C97}" type="slidenum">
              <a:rPr lang="en-US" smtClean="0"/>
              <a:t>131</a:t>
            </a:fld>
            <a:endParaRPr lang="en-US" dirty="0"/>
          </a:p>
        </p:txBody>
      </p:sp>
    </p:spTree>
    <p:extLst>
      <p:ext uri="{BB962C8B-B14F-4D97-AF65-F5344CB8AC3E}">
        <p14:creationId xmlns:p14="http://schemas.microsoft.com/office/powerpoint/2010/main" val="320780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91</a:t>
            </a:r>
            <a:endParaRPr lang="en-US" sz="1100" b="1" dirty="0">
              <a:solidFill>
                <a:prstClr val="white"/>
              </a:solidFill>
            </a:endParaRPr>
          </a:p>
        </p:txBody>
      </p:sp>
      <p:sp>
        <p:nvSpPr>
          <p:cNvPr id="9" name="Content Placeholder 2"/>
          <p:cNvSpPr txBox="1">
            <a:spLocks/>
          </p:cNvSpPr>
          <p:nvPr/>
        </p:nvSpPr>
        <p:spPr>
          <a:xfrm>
            <a:off x="575556" y="1508893"/>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主从式通信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0" name="Rectangle 3"/>
          <p:cNvSpPr txBox="1">
            <a:spLocks noChangeArrowheads="1"/>
          </p:cNvSpPr>
          <p:nvPr/>
        </p:nvSpPr>
        <p:spPr>
          <a:xfrm>
            <a:off x="575556" y="1972787"/>
            <a:ext cx="8343651" cy="27623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主进程可以自由地使用从进程的资源或数据</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从进程的动作受主进程的控制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主进程和从进程的关系是固定的</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典型例子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终端控制进程和终端进程（类似</a:t>
            </a:r>
            <a:r>
              <a:rPr lang="en-US" altLang="zh-CN" sz="1800" b="1" dirty="0">
                <a:solidFill>
                  <a:srgbClr val="000000"/>
                </a:solidFill>
                <a:latin typeface="华文中宋" panose="02010600040101010101" pitchFamily="2" charset="-122"/>
                <a:ea typeface="华文中宋" panose="02010600040101010101" pitchFamily="2" charset="-122"/>
              </a:rPr>
              <a:t>KCP</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KP</a:t>
            </a:r>
            <a:r>
              <a:rPr lang="zh-CN" altLang="en-US" sz="1800" b="1" dirty="0">
                <a:solidFill>
                  <a:srgbClr val="000000"/>
                </a:solidFill>
                <a:latin typeface="华文中宋" panose="02010600040101010101" pitchFamily="2" charset="-122"/>
                <a:ea typeface="华文中宋" panose="02010600040101010101" pitchFamily="2" charset="-122"/>
              </a:rPr>
              <a:t>）</a:t>
            </a:r>
          </a:p>
        </p:txBody>
      </p:sp>
      <p:sp>
        <p:nvSpPr>
          <p:cNvPr id="8" name="Content Placeholder 2">
            <a:extLst>
              <a:ext uri="{FF2B5EF4-FFF2-40B4-BE49-F238E27FC236}">
                <a16:creationId xmlns:a16="http://schemas.microsoft.com/office/drawing/2014/main" id="{419BCC0E-89DB-4DF2-8CD1-77F80A6F83DD}"/>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3.7.1 </a:t>
            </a:r>
            <a:r>
              <a:rPr lang="zh-CN" altLang="en-US" sz="2000" b="1" dirty="0">
                <a:solidFill>
                  <a:srgbClr val="FF0000"/>
                </a:solidFill>
                <a:latin typeface="华文中宋" panose="02010600040101010101" pitchFamily="2" charset="-122"/>
                <a:ea typeface="华文中宋" panose="02010600040101010101" pitchFamily="2" charset="-122"/>
              </a:rPr>
              <a:t>进程通信的概念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E64C4A26-72DC-4BC9-818F-1363D293B139}"/>
              </a:ext>
            </a:extLst>
          </p:cNvPr>
          <p:cNvSpPr txBox="1"/>
          <p:nvPr/>
        </p:nvSpPr>
        <p:spPr>
          <a:xfrm>
            <a:off x="683568" y="5114600"/>
            <a:ext cx="4320480" cy="1077218"/>
          </a:xfrm>
          <a:prstGeom prst="rect">
            <a:avLst/>
          </a:prstGeom>
          <a:noFill/>
        </p:spPr>
        <p:txBody>
          <a:bodyPr wrap="square" rtlCol="0">
            <a:spAutoFit/>
          </a:bodyPr>
          <a:lstStyle/>
          <a:p>
            <a:r>
              <a:rPr lang="en-US" altLang="zh-CN" sz="1600" b="1" dirty="0">
                <a:solidFill>
                  <a:srgbClr val="00B050"/>
                </a:solidFill>
                <a:latin typeface="华文中宋" panose="02010600040101010101" pitchFamily="2" charset="-122"/>
                <a:ea typeface="华文中宋" panose="02010600040101010101" pitchFamily="2" charset="-122"/>
              </a:rPr>
              <a:t>3.7.4 </a:t>
            </a:r>
            <a:r>
              <a:rPr lang="zh-CN" altLang="en-US" sz="1600" b="1" dirty="0">
                <a:solidFill>
                  <a:srgbClr val="00B050"/>
                </a:solidFill>
                <a:latin typeface="华文中宋" panose="02010600040101010101" pitchFamily="2" charset="-122"/>
                <a:ea typeface="华文中宋" panose="02010600040101010101" pitchFamily="2" charset="-122"/>
              </a:rPr>
              <a:t>进程通信实例</a:t>
            </a:r>
            <a:r>
              <a:rPr lang="en-US" altLang="zh-CN" sz="1600" b="1" dirty="0">
                <a:solidFill>
                  <a:srgbClr val="00B050"/>
                </a:solidFill>
                <a:latin typeface="华文中宋" panose="02010600040101010101" pitchFamily="2" charset="-122"/>
                <a:ea typeface="华文中宋" panose="02010600040101010101" pitchFamily="2" charset="-122"/>
              </a:rPr>
              <a:t>——</a:t>
            </a:r>
            <a:r>
              <a:rPr lang="zh-CN" altLang="en-US" sz="1600" b="1" dirty="0">
                <a:solidFill>
                  <a:srgbClr val="00B050"/>
                </a:solidFill>
                <a:latin typeface="华文中宋" panose="02010600040101010101" pitchFamily="2" charset="-122"/>
                <a:ea typeface="华文中宋" panose="02010600040101010101" pitchFamily="2" charset="-122"/>
              </a:rPr>
              <a:t>和控制台的通信</a:t>
            </a:r>
            <a:endParaRPr lang="en-US" altLang="zh-CN" sz="1600" b="1" dirty="0">
              <a:solidFill>
                <a:srgbClr val="00B050"/>
              </a:solidFill>
              <a:latin typeface="华文中宋" panose="02010600040101010101" pitchFamily="2" charset="-122"/>
              <a:ea typeface="华文中宋" panose="02010600040101010101" pitchFamily="2" charset="-122"/>
            </a:endParaRPr>
          </a:p>
          <a:p>
            <a:r>
              <a:rPr lang="en-US" altLang="zh-CN" sz="1600" b="1" dirty="0">
                <a:solidFill>
                  <a:srgbClr val="00B050"/>
                </a:solidFill>
                <a:latin typeface="华文中宋" panose="02010600040101010101" pitchFamily="2" charset="-122"/>
                <a:ea typeface="华文中宋" panose="02010600040101010101" pitchFamily="2" charset="-122"/>
              </a:rPr>
              <a:t>KP</a:t>
            </a:r>
            <a:r>
              <a:rPr lang="zh-CN" altLang="en-US" sz="1600" b="1" dirty="0">
                <a:solidFill>
                  <a:srgbClr val="00B050"/>
                </a:solidFill>
                <a:latin typeface="华文中宋" panose="02010600040101010101" pitchFamily="2" charset="-122"/>
                <a:ea typeface="华文中宋" panose="02010600040101010101" pitchFamily="2" charset="-122"/>
              </a:rPr>
              <a:t>、</a:t>
            </a:r>
            <a:r>
              <a:rPr lang="en-US" altLang="zh-CN" sz="1600" b="1" dirty="0">
                <a:solidFill>
                  <a:srgbClr val="00B050"/>
                </a:solidFill>
                <a:latin typeface="华文中宋" panose="02010600040101010101" pitchFamily="2" charset="-122"/>
                <a:ea typeface="华文中宋" panose="02010600040101010101" pitchFamily="2" charset="-122"/>
              </a:rPr>
              <a:t>KCP</a:t>
            </a:r>
            <a:r>
              <a:rPr lang="zh-CN" altLang="en-US" sz="1600" b="1" dirty="0">
                <a:solidFill>
                  <a:srgbClr val="00B050"/>
                </a:solidFill>
                <a:latin typeface="华文中宋" panose="02010600040101010101" pitchFamily="2" charset="-122"/>
                <a:ea typeface="华文中宋" panose="02010600040101010101" pitchFamily="2" charset="-122"/>
              </a:rPr>
              <a:t>、</a:t>
            </a:r>
            <a:r>
              <a:rPr lang="en-US" altLang="zh-CN" sz="1600" b="1" dirty="0">
                <a:solidFill>
                  <a:srgbClr val="00B050"/>
                </a:solidFill>
                <a:latin typeface="华文中宋" panose="02010600040101010101" pitchFamily="2" charset="-122"/>
                <a:ea typeface="华文中宋" panose="02010600040101010101" pitchFamily="2" charset="-122"/>
              </a:rPr>
              <a:t>DP</a:t>
            </a:r>
            <a:r>
              <a:rPr lang="zh-CN" altLang="en-US" sz="1600" b="1" dirty="0">
                <a:solidFill>
                  <a:srgbClr val="00B050"/>
                </a:solidFill>
                <a:latin typeface="华文中宋" panose="02010600040101010101" pitchFamily="2" charset="-122"/>
                <a:ea typeface="华文中宋" panose="02010600040101010101" pitchFamily="2" charset="-122"/>
              </a:rPr>
              <a:t>、</a:t>
            </a:r>
            <a:r>
              <a:rPr lang="en-US" altLang="zh-CN" sz="1600" b="1" dirty="0">
                <a:solidFill>
                  <a:srgbClr val="00B050"/>
                </a:solidFill>
                <a:latin typeface="华文中宋" panose="02010600040101010101" pitchFamily="2" charset="-122"/>
                <a:ea typeface="华文中宋" panose="02010600040101010101" pitchFamily="2" charset="-122"/>
              </a:rPr>
              <a:t>DCP</a:t>
            </a:r>
            <a:r>
              <a:rPr lang="zh-CN" altLang="en-US" sz="1600" b="1" dirty="0">
                <a:solidFill>
                  <a:srgbClr val="00B050"/>
                </a:solidFill>
                <a:latin typeface="华文中宋" panose="02010600040101010101" pitchFamily="2" charset="-122"/>
                <a:ea typeface="华文中宋" panose="02010600040101010101" pitchFamily="2" charset="-122"/>
              </a:rPr>
              <a:t>、</a:t>
            </a:r>
            <a:r>
              <a:rPr lang="en-US" altLang="zh-CN" sz="1600" b="1" dirty="0">
                <a:solidFill>
                  <a:srgbClr val="00B050"/>
                </a:solidFill>
                <a:latin typeface="华文中宋" panose="02010600040101010101" pitchFamily="2" charset="-122"/>
                <a:ea typeface="华文中宋" panose="02010600040101010101" pitchFamily="2" charset="-122"/>
              </a:rPr>
              <a:t>CCP</a:t>
            </a:r>
          </a:p>
          <a:p>
            <a:endParaRPr lang="en-US" altLang="zh-CN" sz="1600" b="1" dirty="0">
              <a:solidFill>
                <a:srgbClr val="00B050"/>
              </a:solidFill>
              <a:latin typeface="华文中宋" panose="02010600040101010101" pitchFamily="2" charset="-122"/>
              <a:ea typeface="华文中宋" panose="02010600040101010101" pitchFamily="2" charset="-122"/>
            </a:endParaRPr>
          </a:p>
          <a:p>
            <a:r>
              <a:rPr lang="en-US" altLang="zh-CN" sz="1600" b="1" dirty="0">
                <a:solidFill>
                  <a:srgbClr val="00B050"/>
                </a:solidFill>
                <a:latin typeface="华文中宋" panose="02010600040101010101" pitchFamily="2" charset="-122"/>
                <a:ea typeface="华文中宋" panose="02010600040101010101" pitchFamily="2" charset="-122"/>
              </a:rPr>
              <a:t>Linux </a:t>
            </a:r>
            <a:r>
              <a:rPr lang="zh-CN" altLang="en-US" sz="1600" b="1" dirty="0">
                <a:solidFill>
                  <a:srgbClr val="00B050"/>
                </a:solidFill>
                <a:latin typeface="华文中宋" panose="02010600040101010101" pitchFamily="2" charset="-122"/>
                <a:ea typeface="华文中宋" panose="02010600040101010101" pitchFamily="2" charset="-122"/>
              </a:rPr>
              <a:t>会话、控制终端、前后台进程组</a:t>
            </a:r>
            <a:r>
              <a:rPr lang="en-US" altLang="zh-CN" sz="1600" b="1" dirty="0">
                <a:solidFill>
                  <a:srgbClr val="00B050"/>
                </a:solidFill>
                <a:latin typeface="华文中宋" panose="02010600040101010101" pitchFamily="2" charset="-122"/>
                <a:ea typeface="华文中宋" panose="02010600040101010101" pitchFamily="2" charset="-122"/>
              </a:rPr>
              <a:t>……</a:t>
            </a:r>
            <a:endParaRPr lang="zh-CN" altLang="en-US" sz="1600" b="1" dirty="0">
              <a:solidFill>
                <a:srgbClr val="00B050"/>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9A2B006F-564B-4350-8CA3-F92B84513307}"/>
              </a:ext>
            </a:extLst>
          </p:cNvPr>
          <p:cNvPicPr>
            <a:picLocks noChangeAspect="1"/>
          </p:cNvPicPr>
          <p:nvPr/>
        </p:nvPicPr>
        <p:blipFill>
          <a:blip r:embed="rId3"/>
          <a:stretch>
            <a:fillRect/>
          </a:stretch>
        </p:blipFill>
        <p:spPr>
          <a:xfrm>
            <a:off x="4579125" y="4472765"/>
            <a:ext cx="4552751" cy="2360888"/>
          </a:xfrm>
          <a:prstGeom prst="rect">
            <a:avLst/>
          </a:prstGeom>
        </p:spPr>
      </p:pic>
      <p:sp>
        <p:nvSpPr>
          <p:cNvPr id="3" name="灯片编号占位符 2">
            <a:extLst>
              <a:ext uri="{FF2B5EF4-FFF2-40B4-BE49-F238E27FC236}">
                <a16:creationId xmlns:a16="http://schemas.microsoft.com/office/drawing/2014/main" id="{177EEFF5-495E-4C33-9D75-DF579B9AFDE6}"/>
              </a:ext>
            </a:extLst>
          </p:cNvPr>
          <p:cNvSpPr>
            <a:spLocks noGrp="1"/>
          </p:cNvSpPr>
          <p:nvPr>
            <p:ph type="sldNum" sz="quarter" idx="12"/>
          </p:nvPr>
        </p:nvSpPr>
        <p:spPr/>
        <p:txBody>
          <a:bodyPr/>
          <a:lstStyle/>
          <a:p>
            <a:fld id="{B10D5614-B734-4280-8F57-1D4947433C97}" type="slidenum">
              <a:rPr lang="en-US" smtClean="0"/>
              <a:t>132</a:t>
            </a:fld>
            <a:endParaRPr lang="en-US" dirty="0"/>
          </a:p>
        </p:txBody>
      </p:sp>
    </p:spTree>
    <p:extLst>
      <p:ext uri="{BB962C8B-B14F-4D97-AF65-F5344CB8AC3E}">
        <p14:creationId xmlns:p14="http://schemas.microsoft.com/office/powerpoint/2010/main" val="275713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92</a:t>
            </a:r>
            <a:endParaRPr lang="en-US" sz="1100" b="1" dirty="0">
              <a:solidFill>
                <a:prstClr val="white"/>
              </a:solidFill>
            </a:endParaRPr>
          </a:p>
        </p:txBody>
      </p:sp>
      <p:sp>
        <p:nvSpPr>
          <p:cNvPr id="9" name="Content Placeholder 2"/>
          <p:cNvSpPr txBox="1">
            <a:spLocks/>
          </p:cNvSpPr>
          <p:nvPr/>
        </p:nvSpPr>
        <p:spPr>
          <a:xfrm>
            <a:off x="575556" y="1534525"/>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会话式通信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60262" y="2071562"/>
            <a:ext cx="8166493" cy="39775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通信进程双方分别称为使用进程和服务进程，使用进程调用服务进程提供的服务</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使用进程在使用服务进程所提供的服务之前，必须得到服务进程的许可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服务进程根据使用进程的要求提供服务，但对所提供服务的控制由服务进程自身完成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使用进程和服务进程在进行通信时有固定连接关系</a:t>
            </a:r>
            <a:endParaRPr lang="en-US" altLang="zh-CN" sz="1800" b="1" dirty="0">
              <a:solidFill>
                <a:srgbClr val="00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典型例子</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用户进程和磁盘管理进程</a:t>
            </a:r>
          </a:p>
        </p:txBody>
      </p:sp>
      <p:sp>
        <p:nvSpPr>
          <p:cNvPr id="10" name="Content Placeholder 2">
            <a:extLst>
              <a:ext uri="{FF2B5EF4-FFF2-40B4-BE49-F238E27FC236}">
                <a16:creationId xmlns:a16="http://schemas.microsoft.com/office/drawing/2014/main" id="{F06AB650-22BC-4E8C-8092-182EA0828EA6}"/>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3.7.1 </a:t>
            </a:r>
            <a:r>
              <a:rPr lang="zh-CN" altLang="en-US" sz="2000" b="1" dirty="0">
                <a:solidFill>
                  <a:srgbClr val="FF0000"/>
                </a:solidFill>
                <a:latin typeface="华文中宋" panose="02010600040101010101" pitchFamily="2" charset="-122"/>
                <a:ea typeface="华文中宋" panose="02010600040101010101" pitchFamily="2" charset="-122"/>
              </a:rPr>
              <a:t>进程通信的概念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9D472880-6102-4906-8AF6-7D3548B415C6}"/>
              </a:ext>
            </a:extLst>
          </p:cNvPr>
          <p:cNvSpPr>
            <a:spLocks noGrp="1"/>
          </p:cNvSpPr>
          <p:nvPr>
            <p:ph type="sldNum" sz="quarter" idx="12"/>
          </p:nvPr>
        </p:nvSpPr>
        <p:spPr/>
        <p:txBody>
          <a:bodyPr/>
          <a:lstStyle/>
          <a:p>
            <a:fld id="{B10D5614-B734-4280-8F57-1D4947433C97}" type="slidenum">
              <a:rPr lang="en-US" smtClean="0"/>
              <a:t>133</a:t>
            </a:fld>
            <a:endParaRPr lang="en-US" dirty="0"/>
          </a:p>
        </p:txBody>
      </p:sp>
    </p:spTree>
    <p:extLst>
      <p:ext uri="{BB962C8B-B14F-4D97-AF65-F5344CB8AC3E}">
        <p14:creationId xmlns:p14="http://schemas.microsoft.com/office/powerpoint/2010/main" val="194312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93</a:t>
            </a:r>
            <a:endParaRPr lang="en-US" sz="1100" b="1" dirty="0">
              <a:solidFill>
                <a:prstClr val="white"/>
              </a:solidFill>
            </a:endParaRPr>
          </a:p>
        </p:txBody>
      </p:sp>
      <p:sp>
        <p:nvSpPr>
          <p:cNvPr id="9" name="Content Placeholder 2"/>
          <p:cNvSpPr txBox="1">
            <a:spLocks/>
          </p:cNvSpPr>
          <p:nvPr/>
        </p:nvSpPr>
        <p:spPr>
          <a:xfrm>
            <a:off x="582913" y="148850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消息传递（直接方式：消息缓冲机制；间接方式：邮箱机制）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0" name="Rectangle 3"/>
          <p:cNvSpPr txBox="1">
            <a:spLocks noChangeArrowheads="1"/>
          </p:cNvSpPr>
          <p:nvPr/>
        </p:nvSpPr>
        <p:spPr>
          <a:xfrm>
            <a:off x="512334" y="1952836"/>
            <a:ext cx="8261350" cy="4770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消息缓冲或邮箱机制无论接收进程是否准备好接收消息，发送进程都将把所要发送的消息送入缓冲区或邮箱</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只要存在空缓冲区或邮箱，发送进程就可以发送消息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发送进程与接收进程之间无直接连接关系，接收进程可能在收到某个发送进程发来的消息之后，又转去接收另一个发送进程发来的消息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发送进程和接收进程之间存在缓冲区或邮箱用来存放被传送消息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消息的组成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一般由４部分组成，即发送进程名、接收进程名、数据和有关数据的操作</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165526"/>
            <a:ext cx="554513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c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4973" y="4934512"/>
            <a:ext cx="34559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a:extLst>
              <a:ext uri="{FF2B5EF4-FFF2-40B4-BE49-F238E27FC236}">
                <a16:creationId xmlns:a16="http://schemas.microsoft.com/office/drawing/2014/main" id="{945C431F-592A-47C2-8193-72659D3122FB}"/>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3.7.1 </a:t>
            </a:r>
            <a:r>
              <a:rPr lang="zh-CN" altLang="en-US" sz="2000" b="1" dirty="0">
                <a:solidFill>
                  <a:srgbClr val="FF0000"/>
                </a:solidFill>
                <a:latin typeface="华文中宋" panose="02010600040101010101" pitchFamily="2" charset="-122"/>
                <a:ea typeface="华文中宋" panose="02010600040101010101" pitchFamily="2" charset="-122"/>
              </a:rPr>
              <a:t>进程通信的概念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5C39D40D-223C-43E8-BC97-6FADC9A2B073}"/>
              </a:ext>
            </a:extLst>
          </p:cNvPr>
          <p:cNvSpPr>
            <a:spLocks noGrp="1"/>
          </p:cNvSpPr>
          <p:nvPr>
            <p:ph type="sldNum" sz="quarter" idx="12"/>
          </p:nvPr>
        </p:nvSpPr>
        <p:spPr/>
        <p:txBody>
          <a:bodyPr/>
          <a:lstStyle/>
          <a:p>
            <a:fld id="{B10D5614-B734-4280-8F57-1D4947433C97}" type="slidenum">
              <a:rPr lang="en-US" smtClean="0"/>
              <a:t>134</a:t>
            </a:fld>
            <a:endParaRPr lang="en-US" dirty="0"/>
          </a:p>
        </p:txBody>
      </p:sp>
    </p:spTree>
    <p:extLst>
      <p:ext uri="{BB962C8B-B14F-4D97-AF65-F5344CB8AC3E}">
        <p14:creationId xmlns:p14="http://schemas.microsoft.com/office/powerpoint/2010/main" val="25808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94</a:t>
            </a:r>
            <a:endParaRPr lang="en-US" sz="1100" b="1" dirty="0">
              <a:solidFill>
                <a:prstClr val="white"/>
              </a:solidFill>
            </a:endParaRPr>
          </a:p>
        </p:txBody>
      </p:sp>
      <p:sp>
        <p:nvSpPr>
          <p:cNvPr id="9" name="Content Placeholder 2"/>
          <p:cNvSpPr txBox="1">
            <a:spLocks/>
          </p:cNvSpPr>
          <p:nvPr/>
        </p:nvSpPr>
        <p:spPr>
          <a:xfrm>
            <a:off x="575556" y="147245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共享存储区方式</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5" name="Rectangle 3"/>
          <p:cNvSpPr txBox="1">
            <a:spLocks noChangeArrowheads="1"/>
          </p:cNvSpPr>
          <p:nvPr/>
        </p:nvSpPr>
        <p:spPr>
          <a:xfrm>
            <a:off x="405606" y="1922199"/>
            <a:ext cx="8332788" cy="155970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在存储器中划出了一块共享存储区，各进程可通过对共享存储区中的数据的读或写来实现通信。</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800" b="1" dirty="0">
                <a:solidFill>
                  <a:srgbClr val="000000"/>
                </a:solidFill>
                <a:latin typeface="华文中宋" panose="02010600040101010101" pitchFamily="2" charset="-122"/>
                <a:ea typeface="华文中宋" panose="02010600040101010101" pitchFamily="2" charset="-122"/>
              </a:rPr>
              <a:t>PV</a:t>
            </a:r>
            <a:r>
              <a:rPr lang="zh-CN" altLang="en-US" sz="1800" b="1" dirty="0">
                <a:solidFill>
                  <a:srgbClr val="000000"/>
                </a:solidFill>
                <a:latin typeface="华文中宋" panose="02010600040101010101" pitchFamily="2" charset="-122"/>
                <a:ea typeface="华文中宋" panose="02010600040101010101" pitchFamily="2" charset="-122"/>
              </a:rPr>
              <a:t>操作控制读写</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983962"/>
            <a:ext cx="4350515" cy="364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F4E543D9-01C4-4E72-937F-5A9443ADF1F5}"/>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3.7.1 </a:t>
            </a:r>
            <a:r>
              <a:rPr lang="zh-CN" altLang="en-US" sz="2000" b="1" dirty="0">
                <a:solidFill>
                  <a:srgbClr val="FF0000"/>
                </a:solidFill>
                <a:latin typeface="华文中宋" panose="02010600040101010101" pitchFamily="2" charset="-122"/>
                <a:ea typeface="华文中宋" panose="02010600040101010101" pitchFamily="2" charset="-122"/>
              </a:rPr>
              <a:t>进程通信的概念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6B2030B2-90CD-4AF4-B156-391386EE576D}"/>
              </a:ext>
            </a:extLst>
          </p:cNvPr>
          <p:cNvSpPr>
            <a:spLocks noGrp="1"/>
          </p:cNvSpPr>
          <p:nvPr>
            <p:ph type="sldNum" sz="quarter" idx="12"/>
          </p:nvPr>
        </p:nvSpPr>
        <p:spPr/>
        <p:txBody>
          <a:bodyPr/>
          <a:lstStyle/>
          <a:p>
            <a:fld id="{B10D5614-B734-4280-8F57-1D4947433C97}" type="slidenum">
              <a:rPr lang="en-US" smtClean="0"/>
              <a:t>135</a:t>
            </a:fld>
            <a:endParaRPr lang="en-US" dirty="0"/>
          </a:p>
        </p:txBody>
      </p:sp>
    </p:spTree>
    <p:extLst>
      <p:ext uri="{BB962C8B-B14F-4D97-AF65-F5344CB8AC3E}">
        <p14:creationId xmlns:p14="http://schemas.microsoft.com/office/powerpoint/2010/main" val="76422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95</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3.7.2 </a:t>
            </a:r>
            <a:r>
              <a:rPr lang="zh-CN" altLang="en-US" sz="2000" b="1" dirty="0">
                <a:solidFill>
                  <a:srgbClr val="FF0000"/>
                </a:solidFill>
                <a:latin typeface="华文中宋" panose="02010600040101010101" pitchFamily="2" charset="-122"/>
                <a:ea typeface="华文中宋" panose="02010600040101010101" pitchFamily="2" charset="-122"/>
              </a:rPr>
              <a:t>直接消息传递方式</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消息缓冲机制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548529" y="1604448"/>
            <a:ext cx="8252323" cy="49929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Hansen</a:t>
            </a:r>
            <a:r>
              <a:rPr lang="zh-CN" altLang="en-US" sz="1800" b="1" dirty="0">
                <a:solidFill>
                  <a:srgbClr val="000000"/>
                </a:solidFill>
                <a:latin typeface="华文中宋" panose="02010600040101010101" pitchFamily="2" charset="-122"/>
                <a:ea typeface="华文中宋" panose="02010600040101010101" pitchFamily="2" charset="-122"/>
              </a:rPr>
              <a:t>在</a:t>
            </a:r>
            <a:r>
              <a:rPr lang="en-US" altLang="zh-CN" sz="1800" b="1" dirty="0">
                <a:solidFill>
                  <a:srgbClr val="000000"/>
                </a:solidFill>
                <a:latin typeface="华文中宋" panose="02010600040101010101" pitchFamily="2" charset="-122"/>
                <a:ea typeface="华文中宋" panose="02010600040101010101" pitchFamily="2" charset="-122"/>
              </a:rPr>
              <a:t>1973</a:t>
            </a:r>
            <a:r>
              <a:rPr lang="zh-CN" altLang="en-US" sz="1800" b="1" dirty="0">
                <a:solidFill>
                  <a:srgbClr val="000000"/>
                </a:solidFill>
                <a:latin typeface="华文中宋" panose="02010600040101010101" pitchFamily="2" charset="-122"/>
                <a:ea typeface="华文中宋" panose="02010600040101010101" pitchFamily="2" charset="-122"/>
              </a:rPr>
              <a:t>年首先提出了用消息缓冲作为进程通信的一种基本方式</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发送进程在发送消息前，先在自己的内存空间设置一个发送区，把欲发送的消息填入其中，然后再调用发送过程</a:t>
            </a:r>
            <a:r>
              <a:rPr lang="en-US" altLang="zh-CN" sz="1800" b="1" dirty="0">
                <a:solidFill>
                  <a:srgbClr val="000000"/>
                </a:solidFill>
                <a:latin typeface="华文中宋" panose="02010600040101010101" pitchFamily="2" charset="-122"/>
                <a:ea typeface="华文中宋" panose="02010600040101010101" pitchFamily="2" charset="-122"/>
              </a:rPr>
              <a:t>Send</a:t>
            </a:r>
            <a:r>
              <a:rPr lang="zh-CN" altLang="en-US" sz="1800" b="1" dirty="0">
                <a:solidFill>
                  <a:srgbClr val="000000"/>
                </a:solidFill>
                <a:latin typeface="华文中宋" panose="02010600040101010101" pitchFamily="2" charset="-122"/>
                <a:ea typeface="华文中宋" panose="02010600040101010101" pitchFamily="2" charset="-122"/>
              </a:rPr>
              <a:t>将其发送出去</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接收进程则在接收消息之前，在自己的内存空间内设置相应的接收区，然后调用接收过程</a:t>
            </a:r>
            <a:r>
              <a:rPr lang="en-US" altLang="zh-CN" sz="1800" b="1" dirty="0">
                <a:solidFill>
                  <a:srgbClr val="000000"/>
                </a:solidFill>
                <a:latin typeface="华文中宋" panose="02010600040101010101" pitchFamily="2" charset="-122"/>
                <a:ea typeface="华文中宋" panose="02010600040101010101" pitchFamily="2" charset="-122"/>
              </a:rPr>
              <a:t>Receive</a:t>
            </a:r>
            <a:r>
              <a:rPr lang="zh-CN" altLang="en-US" sz="1800" b="1" dirty="0">
                <a:solidFill>
                  <a:srgbClr val="000000"/>
                </a:solidFill>
                <a:latin typeface="华文中宋" panose="02010600040101010101" pitchFamily="2" charset="-122"/>
                <a:ea typeface="华文中宋" panose="02010600040101010101" pitchFamily="2" charset="-122"/>
              </a:rPr>
              <a:t>接收消息</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由于消息缓冲机制中使用的缓冲区为公用缓冲区，使用消息缓冲机制传递数据时，</a:t>
            </a:r>
            <a:r>
              <a:rPr lang="en-US" altLang="zh-CN" sz="1800" b="1" dirty="0">
                <a:solidFill>
                  <a:srgbClr val="000000"/>
                </a:solidFill>
                <a:latin typeface="华文中宋" panose="02010600040101010101" pitchFamily="2" charset="-122"/>
                <a:ea typeface="华文中宋" panose="02010600040101010101" pitchFamily="2" charset="-122"/>
              </a:rPr>
              <a:t> Send</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 Receive</a:t>
            </a:r>
            <a:r>
              <a:rPr lang="zh-CN" altLang="en-US" sz="1800" b="1" dirty="0">
                <a:solidFill>
                  <a:srgbClr val="000000"/>
                </a:solidFill>
                <a:latin typeface="华文中宋" panose="02010600040101010101" pitchFamily="2" charset="-122"/>
                <a:ea typeface="华文中宋" panose="02010600040101010101" pitchFamily="2" charset="-122"/>
              </a:rPr>
              <a:t>必须满足如下条件：</a:t>
            </a:r>
          </a:p>
          <a:p>
            <a:pPr marL="685800" lvl="2" algn="just">
              <a:lnSpc>
                <a:spcPct val="150000"/>
              </a:lnSpc>
              <a:spcBef>
                <a:spcPts val="0"/>
              </a:spcBef>
            </a:pPr>
            <a:r>
              <a:rPr lang="zh-CN" altLang="en-US" sz="1700" b="1" dirty="0">
                <a:solidFill>
                  <a:srgbClr val="000000"/>
                </a:solidFill>
                <a:latin typeface="华文中宋" panose="02010600040101010101" pitchFamily="2" charset="-122"/>
                <a:ea typeface="华文中宋" panose="02010600040101010101" pitchFamily="2" charset="-122"/>
              </a:rPr>
              <a:t>在</a:t>
            </a:r>
            <a:r>
              <a:rPr lang="en-US" altLang="zh-CN" sz="1600" b="1" dirty="0">
                <a:solidFill>
                  <a:srgbClr val="000000"/>
                </a:solidFill>
                <a:latin typeface="华文中宋" panose="02010600040101010101" pitchFamily="2" charset="-122"/>
                <a:ea typeface="华文中宋" panose="02010600040101010101" pitchFamily="2" charset="-122"/>
              </a:rPr>
              <a:t>Send</a:t>
            </a:r>
            <a:r>
              <a:rPr lang="zh-CN" altLang="en-US" sz="1700" b="1" dirty="0">
                <a:solidFill>
                  <a:srgbClr val="000000"/>
                </a:solidFill>
                <a:latin typeface="华文中宋" panose="02010600040101010101" pitchFamily="2" charset="-122"/>
                <a:ea typeface="华文中宋" panose="02010600040101010101" pitchFamily="2" charset="-122"/>
              </a:rPr>
              <a:t>把消息写入缓冲区和把缓冲区挂入消息队列时，应禁止其他进程对该缓冲区消息队列的访问。否则，将引起消息队列的混乱。同理，当</a:t>
            </a:r>
            <a:r>
              <a:rPr lang="en-US" altLang="zh-CN" sz="1600" b="1" dirty="0">
                <a:solidFill>
                  <a:srgbClr val="000000"/>
                </a:solidFill>
                <a:latin typeface="华文中宋" panose="02010600040101010101" pitchFamily="2" charset="-122"/>
                <a:ea typeface="华文中宋" panose="02010600040101010101" pitchFamily="2" charset="-122"/>
              </a:rPr>
              <a:t>Receive</a:t>
            </a:r>
            <a:r>
              <a:rPr lang="zh-CN" altLang="en-US" sz="1700" b="1" dirty="0">
                <a:solidFill>
                  <a:srgbClr val="000000"/>
                </a:solidFill>
                <a:latin typeface="华文中宋" panose="02010600040101010101" pitchFamily="2" charset="-122"/>
                <a:ea typeface="华文中宋" panose="02010600040101010101" pitchFamily="2" charset="-122"/>
              </a:rPr>
              <a:t>正从消息队列中取出消息缓冲时，也应禁止其他进程对该队列的访问</a:t>
            </a:r>
            <a:endParaRPr lang="en-US" altLang="zh-CN" sz="1700" b="1" dirty="0">
              <a:solidFill>
                <a:srgbClr val="000000"/>
              </a:solidFill>
              <a:latin typeface="华文中宋" panose="02010600040101010101" pitchFamily="2" charset="-122"/>
              <a:ea typeface="华文中宋" panose="02010600040101010101" pitchFamily="2" charset="-122"/>
            </a:endParaRPr>
          </a:p>
          <a:p>
            <a:pPr marL="685800" lvl="2" algn="just">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当缓冲区中无消息存在时，</a:t>
            </a:r>
            <a:r>
              <a:rPr lang="en-US" altLang="zh-CN" sz="1800" b="1" dirty="0">
                <a:solidFill>
                  <a:srgbClr val="000000"/>
                </a:solidFill>
                <a:latin typeface="华文中宋" panose="02010600040101010101" pitchFamily="2" charset="-122"/>
                <a:ea typeface="华文中宋" panose="02010600040101010101" pitchFamily="2" charset="-122"/>
              </a:rPr>
              <a:t> Receive</a:t>
            </a:r>
            <a:r>
              <a:rPr lang="zh-CN" altLang="en-US" sz="1800" b="1" dirty="0">
                <a:solidFill>
                  <a:srgbClr val="000000"/>
                </a:solidFill>
                <a:latin typeface="华文中宋" panose="02010600040101010101" pitchFamily="2" charset="-122"/>
                <a:ea typeface="华文中宋" panose="02010600040101010101" pitchFamily="2" charset="-122"/>
              </a:rPr>
              <a:t>阻塞等待</a:t>
            </a:r>
          </a:p>
        </p:txBody>
      </p:sp>
      <p:sp>
        <p:nvSpPr>
          <p:cNvPr id="2" name="灯片编号占位符 1">
            <a:extLst>
              <a:ext uri="{FF2B5EF4-FFF2-40B4-BE49-F238E27FC236}">
                <a16:creationId xmlns:a16="http://schemas.microsoft.com/office/drawing/2014/main" id="{C8689B90-022A-44C7-9A48-32A2BA6DA8C1}"/>
              </a:ext>
            </a:extLst>
          </p:cNvPr>
          <p:cNvSpPr>
            <a:spLocks noGrp="1"/>
          </p:cNvSpPr>
          <p:nvPr>
            <p:ph type="sldNum" sz="quarter" idx="12"/>
          </p:nvPr>
        </p:nvSpPr>
        <p:spPr/>
        <p:txBody>
          <a:bodyPr/>
          <a:lstStyle/>
          <a:p>
            <a:fld id="{B10D5614-B734-4280-8F57-1D4947433C97}" type="slidenum">
              <a:rPr lang="en-US" smtClean="0"/>
              <a:t>136</a:t>
            </a:fld>
            <a:endParaRPr lang="en-US" dirty="0"/>
          </a:p>
        </p:txBody>
      </p:sp>
    </p:spTree>
    <p:extLst>
      <p:ext uri="{BB962C8B-B14F-4D97-AF65-F5344CB8AC3E}">
        <p14:creationId xmlns:p14="http://schemas.microsoft.com/office/powerpoint/2010/main" val="20461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96</a:t>
            </a:r>
            <a:endParaRPr lang="en-US" sz="1100" b="1" dirty="0">
              <a:solidFill>
                <a:prstClr val="white"/>
              </a:solidFill>
            </a:endParaRPr>
          </a:p>
        </p:txBody>
      </p:sp>
      <p:graphicFrame>
        <p:nvGraphicFramePr>
          <p:cNvPr id="10" name="Group 3"/>
          <p:cNvGraphicFramePr>
            <a:graphicFrameLocks noGrp="1"/>
          </p:cNvGraphicFramePr>
          <p:nvPr>
            <p:ph sz="quarter" idx="1"/>
            <p:extLst>
              <p:ext uri="{D42A27DB-BD31-4B8C-83A1-F6EECF244321}">
                <p14:modId xmlns:p14="http://schemas.microsoft.com/office/powerpoint/2010/main" val="2389828015"/>
              </p:ext>
            </p:extLst>
          </p:nvPr>
        </p:nvGraphicFramePr>
        <p:xfrm>
          <a:off x="1030288" y="1401763"/>
          <a:ext cx="1420812" cy="3866065"/>
        </p:xfrm>
        <a:graphic>
          <a:graphicData uri="http://schemas.openxmlformats.org/drawingml/2006/table">
            <a:tbl>
              <a:tblPr/>
              <a:tblGrid>
                <a:gridCol w="1420812">
                  <a:extLst>
                    <a:ext uri="{9D8B030D-6E8A-4147-A177-3AD203B41FA5}">
                      <a16:colId xmlns:a16="http://schemas.microsoft.com/office/drawing/2014/main" val="20000"/>
                    </a:ext>
                  </a:extLst>
                </a:gridCol>
              </a:tblGrid>
              <a:tr h="1517416">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Send(</a:t>
                      </a: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B,a</a:t>
                      </a: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a:t>
                      </a: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684">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Sender:A</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271">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Size:5</a:t>
                      </a: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2986">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Text:Hello</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8708">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3" name="Group 17"/>
          <p:cNvGraphicFramePr>
            <a:graphicFrameLocks/>
          </p:cNvGraphicFramePr>
          <p:nvPr>
            <p:extLst>
              <p:ext uri="{D42A27DB-BD31-4B8C-83A1-F6EECF244321}">
                <p14:modId xmlns:p14="http://schemas.microsoft.com/office/powerpoint/2010/main" val="3870180432"/>
              </p:ext>
            </p:extLst>
          </p:nvPr>
        </p:nvGraphicFramePr>
        <p:xfrm>
          <a:off x="3557488" y="1314450"/>
          <a:ext cx="1446312" cy="1859044"/>
        </p:xfrm>
        <a:graphic>
          <a:graphicData uri="http://schemas.openxmlformats.org/drawingml/2006/table">
            <a:tbl>
              <a:tblPr/>
              <a:tblGrid>
                <a:gridCol w="1446312">
                  <a:extLst>
                    <a:ext uri="{9D8B030D-6E8A-4147-A177-3AD203B41FA5}">
                      <a16:colId xmlns:a16="http://schemas.microsoft.com/office/drawing/2014/main" val="20000"/>
                    </a:ext>
                  </a:extLst>
                </a:gridCol>
              </a:tblGrid>
              <a:tr h="335223">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Verdana"/>
                          <a:ea typeface="仿宋_GB2312" pitchFamily="49" charset="-122"/>
                        </a:rPr>
                        <a:t>…</a:t>
                      </a:r>
                      <a:endParaRPr kumimoji="0" lang="en-US" altLang="zh-CN" sz="1600" b="1" i="0" u="none" strike="noStrike" cap="none" normalizeH="0" baseline="0" dirty="0">
                        <a:ln>
                          <a:noFill/>
                        </a:ln>
                        <a:solidFill>
                          <a:srgbClr val="000099"/>
                        </a:solidFill>
                        <a:effectLst/>
                        <a:latin typeface="Times New Roman" pitchFamily="18" charset="0"/>
                        <a:ea typeface="仿宋_GB2312" pitchFamily="49" charset="-122"/>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72">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FF0000"/>
                          </a:solidFill>
                          <a:effectLst/>
                          <a:latin typeface="Times New Roman" pitchFamily="18" charset="0"/>
                          <a:ea typeface="仿宋_GB2312" pitchFamily="49" charset="-122"/>
                        </a:rPr>
                        <a:t>mq</a:t>
                      </a:r>
                      <a:endParaRPr kumimoji="0" lang="en-US" altLang="zh-CN" sz="1600" b="1" i="0" u="none" strike="noStrike" cap="none" normalizeH="0" baseline="0" dirty="0">
                        <a:ln>
                          <a:noFill/>
                        </a:ln>
                        <a:solidFill>
                          <a:srgbClr val="FF0000"/>
                        </a:solidFill>
                        <a:effectLst/>
                        <a:latin typeface="Times New Roman" pitchFamily="18" charset="0"/>
                        <a:ea typeface="仿宋_GB2312" pitchFamily="49" charset="-122"/>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72">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Times New Roman" pitchFamily="18" charset="0"/>
                          <a:ea typeface="仿宋_GB2312" pitchFamily="49" charset="-122"/>
                        </a:rPr>
                        <a:t>mutex</a:t>
                      </a:r>
                      <a:endParaRPr kumimoji="0" lang="en-US" altLang="zh-CN" sz="1600" b="1" i="0" u="none" strike="noStrike" cap="none" normalizeH="0" baseline="0" dirty="0">
                        <a:ln>
                          <a:noFill/>
                        </a:ln>
                        <a:solidFill>
                          <a:srgbClr val="000099"/>
                        </a:solidFill>
                        <a:effectLst/>
                        <a:latin typeface="Times New Roman" pitchFamily="18" charset="0"/>
                        <a:ea typeface="仿宋_GB2312" pitchFamily="49" charset="-122"/>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72">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Times New Roman" pitchFamily="18" charset="0"/>
                          <a:ea typeface="仿宋_GB2312" pitchFamily="49" charset="-122"/>
                        </a:rPr>
                        <a:t>sm</a:t>
                      </a:r>
                      <a:endParaRPr kumimoji="0" lang="en-US" altLang="zh-CN" sz="1600" b="1" i="0" u="none" strike="noStrike" cap="none" normalizeH="0" baseline="0" dirty="0">
                        <a:ln>
                          <a:noFill/>
                        </a:ln>
                        <a:solidFill>
                          <a:srgbClr val="000099"/>
                        </a:solidFill>
                        <a:effectLst/>
                        <a:latin typeface="Times New Roman" pitchFamily="18" charset="0"/>
                        <a:ea typeface="仿宋_GB2312" pitchFamily="49" charset="-122"/>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3">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Verdana"/>
                          <a:ea typeface="宋体" charset="-122"/>
                        </a:rPr>
                        <a:t>…</a:t>
                      </a:r>
                      <a:endParaRPr kumimoji="0" lang="en-US" altLang="zh-CN" sz="1600" b="1" i="0" u="none" strike="noStrike" cap="none" normalizeH="0" baseline="0" dirty="0">
                        <a:ln>
                          <a:noFill/>
                        </a:ln>
                        <a:solidFill>
                          <a:srgbClr val="000099"/>
                        </a:solidFill>
                        <a:effectLst/>
                        <a:latin typeface="Times New Roman" pitchFamily="18"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4" name="Group 31"/>
          <p:cNvGraphicFramePr>
            <a:graphicFrameLocks/>
          </p:cNvGraphicFramePr>
          <p:nvPr>
            <p:extLst>
              <p:ext uri="{D42A27DB-BD31-4B8C-83A1-F6EECF244321}">
                <p14:modId xmlns:p14="http://schemas.microsoft.com/office/powerpoint/2010/main" val="3742012869"/>
              </p:ext>
            </p:extLst>
          </p:nvPr>
        </p:nvGraphicFramePr>
        <p:xfrm>
          <a:off x="3589103" y="5300663"/>
          <a:ext cx="1414697" cy="1401930"/>
        </p:xfrm>
        <a:graphic>
          <a:graphicData uri="http://schemas.openxmlformats.org/drawingml/2006/table">
            <a:tbl>
              <a:tblPr/>
              <a:tblGrid>
                <a:gridCol w="1414697">
                  <a:extLst>
                    <a:ext uri="{9D8B030D-6E8A-4147-A177-3AD203B41FA5}">
                      <a16:colId xmlns:a16="http://schemas.microsoft.com/office/drawing/2014/main" val="20000"/>
                    </a:ext>
                  </a:extLst>
                </a:gridCol>
              </a:tblGrid>
              <a:tr h="335204">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1600" b="1" i="0" u="none" strike="noStrike" cap="none" normalizeH="0" baseline="0" dirty="0">
                        <a:ln>
                          <a:noFill/>
                        </a:ln>
                        <a:solidFill>
                          <a:srgbClr val="000099"/>
                        </a:solidFill>
                        <a:effectLst/>
                        <a:latin typeface="Times New Roman" pitchFamily="18" charset="0"/>
                        <a:ea typeface="宋体" charset="-122"/>
                      </a:endParaRPr>
                    </a:p>
                  </a:txBody>
                  <a:tcPr marT="45710" marB="4571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04">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1600" b="1" i="0" u="none" strike="noStrike" cap="none" normalizeH="0" baseline="0" dirty="0">
                        <a:ln>
                          <a:noFill/>
                        </a:ln>
                        <a:solidFill>
                          <a:srgbClr val="000099"/>
                        </a:solidFill>
                        <a:effectLst/>
                        <a:latin typeface="Times New Roman" pitchFamily="18" charset="0"/>
                        <a:ea typeface="宋体" charset="-122"/>
                      </a:endParaRPr>
                    </a:p>
                  </a:txBody>
                  <a:tcPr marT="45710" marB="4571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04">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1600" b="1" i="0" u="none" strike="noStrike" cap="none" normalizeH="0" baseline="0" dirty="0">
                        <a:ln>
                          <a:noFill/>
                        </a:ln>
                        <a:solidFill>
                          <a:srgbClr val="000099"/>
                        </a:solidFill>
                        <a:effectLst/>
                        <a:latin typeface="Times New Roman" pitchFamily="18" charset="0"/>
                        <a:ea typeface="宋体" charset="-122"/>
                      </a:endParaRPr>
                    </a:p>
                  </a:txBody>
                  <a:tcPr marT="45710" marB="4571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50">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仿宋_GB2312" pitchFamily="49" charset="-122"/>
                          <a:ea typeface="仿宋_GB2312" pitchFamily="49" charset="-122"/>
                        </a:rPr>
                        <a:t>Next:0</a:t>
                      </a:r>
                    </a:p>
                  </a:txBody>
                  <a:tcPr marT="45710" marB="4571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5" name="Group 43"/>
          <p:cNvGraphicFramePr>
            <a:graphicFrameLocks/>
          </p:cNvGraphicFramePr>
          <p:nvPr>
            <p:extLst>
              <p:ext uri="{D42A27DB-BD31-4B8C-83A1-F6EECF244321}">
                <p14:modId xmlns:p14="http://schemas.microsoft.com/office/powerpoint/2010/main" val="4009614441"/>
              </p:ext>
            </p:extLst>
          </p:nvPr>
        </p:nvGraphicFramePr>
        <p:xfrm>
          <a:off x="3586163" y="3452813"/>
          <a:ext cx="1416050" cy="1592261"/>
        </p:xfrm>
        <a:graphic>
          <a:graphicData uri="http://schemas.openxmlformats.org/drawingml/2006/table">
            <a:tbl>
              <a:tblPr/>
              <a:tblGrid>
                <a:gridCol w="1416050">
                  <a:extLst>
                    <a:ext uri="{9D8B030D-6E8A-4147-A177-3AD203B41FA5}">
                      <a16:colId xmlns:a16="http://schemas.microsoft.com/office/drawing/2014/main" val="20000"/>
                    </a:ext>
                  </a:extLst>
                </a:gridCol>
              </a:tblGrid>
              <a:tr h="398621">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Sender:A</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38" marB="457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98">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Size:5</a:t>
                      </a:r>
                    </a:p>
                  </a:txBody>
                  <a:tcPr marT="45738" marB="457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621">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Text:Hello</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38" marB="457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621">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Next:</a:t>
                      </a:r>
                    </a:p>
                  </a:txBody>
                  <a:tcPr marT="45738" marB="457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 name="Group 55"/>
          <p:cNvGraphicFramePr>
            <a:graphicFrameLocks noGrp="1"/>
          </p:cNvGraphicFramePr>
          <p:nvPr>
            <p:extLst>
              <p:ext uri="{D42A27DB-BD31-4B8C-83A1-F6EECF244321}">
                <p14:modId xmlns:p14="http://schemas.microsoft.com/office/powerpoint/2010/main" val="957045971"/>
              </p:ext>
            </p:extLst>
          </p:nvPr>
        </p:nvGraphicFramePr>
        <p:xfrm>
          <a:off x="6516688" y="1916113"/>
          <a:ext cx="1511300" cy="3683181"/>
        </p:xfrm>
        <a:graphic>
          <a:graphicData uri="http://schemas.openxmlformats.org/drawingml/2006/table">
            <a:tbl>
              <a:tblPr/>
              <a:tblGrid>
                <a:gridCol w="1511300">
                  <a:extLst>
                    <a:ext uri="{9D8B030D-6E8A-4147-A177-3AD203B41FA5}">
                      <a16:colId xmlns:a16="http://schemas.microsoft.com/office/drawing/2014/main" val="20000"/>
                    </a:ext>
                  </a:extLst>
                </a:gridCol>
              </a:tblGrid>
              <a:tr h="1460268">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Receive(b)</a:t>
                      </a: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3635">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Sender:A</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3635">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rPr>
                        <a:t>Size:5</a:t>
                      </a: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5509">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err="1">
                          <a:ln>
                            <a:noFill/>
                          </a:ln>
                          <a:solidFill>
                            <a:srgbClr val="000099"/>
                          </a:solidFill>
                          <a:effectLst/>
                          <a:latin typeface="华文中宋" panose="02010600040101010101" pitchFamily="2" charset="-122"/>
                          <a:ea typeface="华文中宋" panose="02010600040101010101" pitchFamily="2" charset="-122"/>
                        </a:rPr>
                        <a:t>Text:Hello</a:t>
                      </a:r>
                      <a:endParaRPr kumimoji="0" lang="en-US" altLang="zh-CN" sz="16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0134">
                <a:tc>
                  <a:txBody>
                    <a:bodyPr/>
                    <a:lstStyle>
                      <a:lvl1pPr eaLnBrk="0" hangingPunct="0">
                        <a:spcBef>
                          <a:spcPct val="20000"/>
                        </a:spcBef>
                        <a:buClr>
                          <a:schemeClr val="hlink"/>
                        </a:buClr>
                        <a:buFont typeface="Wingdings" pitchFamily="2" charset="2"/>
                        <a:defRPr sz="3200" b="1">
                          <a:solidFill>
                            <a:srgbClr val="000099"/>
                          </a:solidFill>
                          <a:latin typeface="Times New Roman" pitchFamily="18" charset="0"/>
                          <a:ea typeface="仿宋_GB2312" pitchFamily="49" charset="-122"/>
                        </a:defRPr>
                      </a:lvl1pPr>
                      <a:lvl2pPr eaLnBrk="0" hangingPunct="0">
                        <a:spcBef>
                          <a:spcPct val="20000"/>
                        </a:spcBef>
                        <a:buClr>
                          <a:schemeClr val="accent1"/>
                        </a:buClr>
                        <a:buFont typeface="Wingdings" pitchFamily="2" charset="2"/>
                        <a:defRPr sz="2800" b="1">
                          <a:solidFill>
                            <a:srgbClr val="800000"/>
                          </a:solidFill>
                          <a:latin typeface="Arial" charset="0"/>
                          <a:ea typeface="仿宋_GB2312" pitchFamily="49" charset="-122"/>
                        </a:defRPr>
                      </a:lvl2pPr>
                      <a:lvl3pPr eaLnBrk="0" hangingPunct="0">
                        <a:spcBef>
                          <a:spcPct val="20000"/>
                        </a:spcBef>
                        <a:buClr>
                          <a:schemeClr val="tx1"/>
                        </a:buClr>
                        <a:defRPr sz="2400" b="1">
                          <a:solidFill>
                            <a:schemeClr val="tx1"/>
                          </a:solidFill>
                          <a:latin typeface="Arial" charset="0"/>
                          <a:ea typeface="仿宋_GB2312" pitchFamily="49" charset="-122"/>
                        </a:defRPr>
                      </a:lvl3pPr>
                      <a:lvl4pPr eaLnBrk="0" hangingPunct="0">
                        <a:spcBef>
                          <a:spcPct val="20000"/>
                        </a:spcBef>
                        <a:defRPr sz="2000" b="1">
                          <a:solidFill>
                            <a:schemeClr val="tx1"/>
                          </a:solidFill>
                          <a:latin typeface="Arial" charset="0"/>
                          <a:ea typeface="仿宋_GB2312" pitchFamily="49" charset="-122"/>
                        </a:defRPr>
                      </a:lvl4pPr>
                      <a:lvl5pPr eaLnBrk="0" hangingPunct="0">
                        <a:spcBef>
                          <a:spcPct val="20000"/>
                        </a:spcBef>
                        <a:defRPr b="1">
                          <a:solidFill>
                            <a:schemeClr val="tx1"/>
                          </a:solidFill>
                          <a:latin typeface="Arial" charset="0"/>
                          <a:ea typeface="仿宋_GB2312" pitchFamily="49" charset="-122"/>
                        </a:defRPr>
                      </a:lvl5pPr>
                      <a:lvl6pPr eaLnBrk="0" fontAlgn="base" hangingPunct="0">
                        <a:spcBef>
                          <a:spcPct val="20000"/>
                        </a:spcBef>
                        <a:spcAft>
                          <a:spcPct val="0"/>
                        </a:spcAft>
                        <a:defRPr b="1">
                          <a:solidFill>
                            <a:schemeClr val="tx1"/>
                          </a:solidFill>
                          <a:latin typeface="Arial" charset="0"/>
                          <a:ea typeface="仿宋_GB2312" pitchFamily="49" charset="-122"/>
                        </a:defRPr>
                      </a:lvl6pPr>
                      <a:lvl7pPr eaLnBrk="0" fontAlgn="base" hangingPunct="0">
                        <a:spcBef>
                          <a:spcPct val="20000"/>
                        </a:spcBef>
                        <a:spcAft>
                          <a:spcPct val="0"/>
                        </a:spcAft>
                        <a:defRPr b="1">
                          <a:solidFill>
                            <a:schemeClr val="tx1"/>
                          </a:solidFill>
                          <a:latin typeface="Arial" charset="0"/>
                          <a:ea typeface="仿宋_GB2312" pitchFamily="49" charset="-122"/>
                        </a:defRPr>
                      </a:lvl7pPr>
                      <a:lvl8pPr eaLnBrk="0" fontAlgn="base" hangingPunct="0">
                        <a:spcBef>
                          <a:spcPct val="20000"/>
                        </a:spcBef>
                        <a:spcAft>
                          <a:spcPct val="0"/>
                        </a:spcAft>
                        <a:defRPr b="1">
                          <a:solidFill>
                            <a:schemeClr val="tx1"/>
                          </a:solidFill>
                          <a:latin typeface="Arial" charset="0"/>
                          <a:ea typeface="仿宋_GB2312" pitchFamily="49" charset="-122"/>
                        </a:defRPr>
                      </a:lvl8pPr>
                      <a:lvl9pPr eaLnBrk="0" fontAlgn="base" hangingPunct="0">
                        <a:spcBef>
                          <a:spcPct val="20000"/>
                        </a:spcBef>
                        <a:spcAft>
                          <a:spcPct val="0"/>
                        </a:spcAft>
                        <a:defRPr b="1">
                          <a:solidFill>
                            <a:schemeClr val="tx1"/>
                          </a:solidFill>
                          <a:latin typeface="Arial" charset="0"/>
                          <a:ea typeface="仿宋_GB2312" pitchFamily="49"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endParaRPr kumimoji="0" lang="zh-CN" altLang="en-US" sz="1800" b="1" i="0" u="none" strike="noStrike" cap="none" normalizeH="0" baseline="0" dirty="0">
                        <a:ln>
                          <a:noFill/>
                        </a:ln>
                        <a:solidFill>
                          <a:srgbClr val="000099"/>
                        </a:solidFill>
                        <a:effectLst/>
                        <a:latin typeface="华文中宋" panose="02010600040101010101" pitchFamily="2" charset="-122"/>
                        <a:ea typeface="华文中宋" panose="0201060004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 name="AutoShape 69"/>
          <p:cNvSpPr>
            <a:spLocks noChangeArrowheads="1"/>
          </p:cNvSpPr>
          <p:nvPr/>
        </p:nvSpPr>
        <p:spPr bwMode="auto">
          <a:xfrm>
            <a:off x="2444129" y="4126706"/>
            <a:ext cx="1119809" cy="287338"/>
          </a:xfrm>
          <a:prstGeom prst="rightArrow">
            <a:avLst>
              <a:gd name="adj1" fmla="val 50000"/>
              <a:gd name="adj2" fmla="val 94061"/>
            </a:avLst>
          </a:prstGeom>
          <a:noFill/>
          <a:ln w="952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a:p>
        </p:txBody>
      </p:sp>
      <p:sp>
        <p:nvSpPr>
          <p:cNvPr id="18" name="AutoShape 70"/>
          <p:cNvSpPr>
            <a:spLocks noChangeArrowheads="1"/>
          </p:cNvSpPr>
          <p:nvPr/>
        </p:nvSpPr>
        <p:spPr bwMode="auto">
          <a:xfrm>
            <a:off x="5003801" y="4076700"/>
            <a:ext cx="1512888" cy="287338"/>
          </a:xfrm>
          <a:prstGeom prst="rightArrow">
            <a:avLst>
              <a:gd name="adj1" fmla="val 50000"/>
              <a:gd name="adj2" fmla="val 125276"/>
            </a:avLst>
          </a:prstGeom>
          <a:noFill/>
          <a:ln w="952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a:p>
        </p:txBody>
      </p:sp>
      <p:sp>
        <p:nvSpPr>
          <p:cNvPr id="19" name="AutoShape 71"/>
          <p:cNvSpPr>
            <a:spLocks/>
          </p:cNvSpPr>
          <p:nvPr/>
        </p:nvSpPr>
        <p:spPr bwMode="auto">
          <a:xfrm>
            <a:off x="8027988" y="3357563"/>
            <a:ext cx="144462" cy="1511300"/>
          </a:xfrm>
          <a:prstGeom prst="rightBrace">
            <a:avLst>
              <a:gd name="adj1" fmla="val 87180"/>
              <a:gd name="adj2" fmla="val 50000"/>
            </a:avLst>
          </a:prstGeom>
          <a:noFill/>
          <a:ln w="952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a:p>
        </p:txBody>
      </p:sp>
      <p:sp>
        <p:nvSpPr>
          <p:cNvPr id="20" name="Text Box 72"/>
          <p:cNvSpPr txBox="1">
            <a:spLocks noChangeArrowheads="1"/>
          </p:cNvSpPr>
          <p:nvPr/>
        </p:nvSpPr>
        <p:spPr bwMode="auto">
          <a:xfrm>
            <a:off x="8163451" y="3933825"/>
            <a:ext cx="935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华文中宋" panose="02010600040101010101" pitchFamily="2" charset="-122"/>
                <a:ea typeface="华文中宋" panose="02010600040101010101" pitchFamily="2" charset="-122"/>
              </a:rPr>
              <a:t>接收区</a:t>
            </a:r>
            <a:r>
              <a:rPr lang="en-US" altLang="zh-CN" sz="1400" b="1">
                <a:solidFill>
                  <a:srgbClr val="000099"/>
                </a:solidFill>
                <a:latin typeface="华文中宋" panose="02010600040101010101" pitchFamily="2" charset="-122"/>
                <a:ea typeface="华文中宋" panose="02010600040101010101" pitchFamily="2" charset="-122"/>
              </a:rPr>
              <a:t>b</a:t>
            </a:r>
          </a:p>
        </p:txBody>
      </p:sp>
      <p:sp>
        <p:nvSpPr>
          <p:cNvPr id="21" name="Text Box 73"/>
          <p:cNvSpPr txBox="1">
            <a:spLocks noChangeArrowheads="1"/>
          </p:cNvSpPr>
          <p:nvPr/>
        </p:nvSpPr>
        <p:spPr bwMode="auto">
          <a:xfrm>
            <a:off x="3851275" y="963960"/>
            <a:ext cx="935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000099"/>
                </a:solidFill>
                <a:latin typeface="Times New Roman" pitchFamily="18" charset="0"/>
              </a:rPr>
              <a:t>PCB(B)</a:t>
            </a:r>
          </a:p>
        </p:txBody>
      </p:sp>
      <p:sp>
        <p:nvSpPr>
          <p:cNvPr id="22" name="Text Box 74"/>
          <p:cNvSpPr txBox="1">
            <a:spLocks noChangeArrowheads="1"/>
          </p:cNvSpPr>
          <p:nvPr/>
        </p:nvSpPr>
        <p:spPr bwMode="auto">
          <a:xfrm>
            <a:off x="6876256" y="5670214"/>
            <a:ext cx="9350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600" b="1" dirty="0">
                <a:solidFill>
                  <a:srgbClr val="000099"/>
                </a:solidFill>
                <a:latin typeface="华文中宋" panose="02010600040101010101" pitchFamily="2" charset="-122"/>
                <a:ea typeface="华文中宋" panose="02010600040101010101" pitchFamily="2" charset="-122"/>
              </a:rPr>
              <a:t>进程</a:t>
            </a:r>
            <a:r>
              <a:rPr lang="en-US" altLang="zh-CN" sz="1600" b="1" dirty="0">
                <a:solidFill>
                  <a:srgbClr val="000099"/>
                </a:solidFill>
                <a:latin typeface="华文中宋" panose="02010600040101010101" pitchFamily="2" charset="-122"/>
                <a:ea typeface="华文中宋" panose="02010600040101010101" pitchFamily="2" charset="-122"/>
              </a:rPr>
              <a:t>B</a:t>
            </a:r>
          </a:p>
        </p:txBody>
      </p:sp>
      <p:sp>
        <p:nvSpPr>
          <p:cNvPr id="23" name="Text Box 75"/>
          <p:cNvSpPr txBox="1">
            <a:spLocks noChangeArrowheads="1"/>
          </p:cNvSpPr>
          <p:nvPr/>
        </p:nvSpPr>
        <p:spPr bwMode="auto">
          <a:xfrm>
            <a:off x="2466611" y="3851037"/>
            <a:ext cx="9350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b="1" dirty="0">
                <a:solidFill>
                  <a:srgbClr val="FF0000"/>
                </a:solidFill>
                <a:latin typeface="华文中宋" panose="02010600040101010101" pitchFamily="2" charset="-122"/>
                <a:ea typeface="华文中宋" panose="02010600040101010101" pitchFamily="2" charset="-122"/>
              </a:rPr>
              <a:t>send</a:t>
            </a:r>
          </a:p>
        </p:txBody>
      </p:sp>
      <p:sp>
        <p:nvSpPr>
          <p:cNvPr id="24" name="Text Box 76"/>
          <p:cNvSpPr txBox="1">
            <a:spLocks noChangeArrowheads="1"/>
          </p:cNvSpPr>
          <p:nvPr/>
        </p:nvSpPr>
        <p:spPr bwMode="auto">
          <a:xfrm>
            <a:off x="5076825" y="3793715"/>
            <a:ext cx="1079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b="1" dirty="0">
                <a:solidFill>
                  <a:srgbClr val="FF0000"/>
                </a:solidFill>
                <a:latin typeface="华文中宋" panose="02010600040101010101" pitchFamily="2" charset="-122"/>
                <a:ea typeface="华文中宋" panose="02010600040101010101" pitchFamily="2" charset="-122"/>
              </a:rPr>
              <a:t>receive</a:t>
            </a:r>
          </a:p>
        </p:txBody>
      </p:sp>
      <p:sp>
        <p:nvSpPr>
          <p:cNvPr id="25" name="Text Box 77"/>
          <p:cNvSpPr txBox="1">
            <a:spLocks noChangeArrowheads="1"/>
          </p:cNvSpPr>
          <p:nvPr/>
        </p:nvSpPr>
        <p:spPr bwMode="auto">
          <a:xfrm>
            <a:off x="3490913" y="3193062"/>
            <a:ext cx="1655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华文中宋" panose="02010600040101010101" pitchFamily="2" charset="-122"/>
                <a:ea typeface="华文中宋" panose="02010600040101010101" pitchFamily="2" charset="-122"/>
              </a:rPr>
              <a:t>第一个消息缓冲区</a:t>
            </a:r>
          </a:p>
        </p:txBody>
      </p:sp>
      <p:sp>
        <p:nvSpPr>
          <p:cNvPr id="26" name="Text Box 78"/>
          <p:cNvSpPr txBox="1">
            <a:spLocks noChangeArrowheads="1"/>
          </p:cNvSpPr>
          <p:nvPr/>
        </p:nvSpPr>
        <p:spPr bwMode="auto">
          <a:xfrm>
            <a:off x="1259632" y="5324031"/>
            <a:ext cx="9350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600" b="1" dirty="0">
                <a:solidFill>
                  <a:srgbClr val="000099"/>
                </a:solidFill>
                <a:latin typeface="华文中宋" panose="02010600040101010101" pitchFamily="2" charset="-122"/>
                <a:ea typeface="华文中宋" panose="02010600040101010101" pitchFamily="2" charset="-122"/>
              </a:rPr>
              <a:t>进程Ａ</a:t>
            </a:r>
          </a:p>
        </p:txBody>
      </p:sp>
      <p:sp>
        <p:nvSpPr>
          <p:cNvPr id="27" name="Text Box 79"/>
          <p:cNvSpPr txBox="1">
            <a:spLocks noChangeArrowheads="1"/>
          </p:cNvSpPr>
          <p:nvPr/>
        </p:nvSpPr>
        <p:spPr bwMode="auto">
          <a:xfrm>
            <a:off x="4752182" y="5805264"/>
            <a:ext cx="20161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华文中宋" panose="02010600040101010101" pitchFamily="2" charset="-122"/>
                <a:ea typeface="华文中宋" panose="02010600040101010101" pitchFamily="2" charset="-122"/>
              </a:rPr>
              <a:t>第</a:t>
            </a:r>
            <a:r>
              <a:rPr lang="en-US" altLang="zh-CN" sz="1400" b="1" dirty="0">
                <a:solidFill>
                  <a:srgbClr val="000099"/>
                </a:solidFill>
                <a:latin typeface="华文中宋" panose="02010600040101010101" pitchFamily="2" charset="-122"/>
                <a:ea typeface="华文中宋" panose="02010600040101010101" pitchFamily="2" charset="-122"/>
              </a:rPr>
              <a:t>n</a:t>
            </a:r>
            <a:r>
              <a:rPr lang="zh-CN" altLang="en-US" sz="1400" b="1" dirty="0">
                <a:solidFill>
                  <a:srgbClr val="000099"/>
                </a:solidFill>
                <a:latin typeface="华文中宋" panose="02010600040101010101" pitchFamily="2" charset="-122"/>
                <a:ea typeface="华文中宋" panose="02010600040101010101" pitchFamily="2" charset="-122"/>
              </a:rPr>
              <a:t>个消息缓冲区</a:t>
            </a:r>
          </a:p>
        </p:txBody>
      </p:sp>
      <p:sp>
        <p:nvSpPr>
          <p:cNvPr id="28" name="Text Box 80"/>
          <p:cNvSpPr txBox="1">
            <a:spLocks noChangeArrowheads="1"/>
          </p:cNvSpPr>
          <p:nvPr/>
        </p:nvSpPr>
        <p:spPr bwMode="auto">
          <a:xfrm>
            <a:off x="-34281" y="3563937"/>
            <a:ext cx="935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华文中宋" panose="02010600040101010101" pitchFamily="2" charset="-122"/>
                <a:ea typeface="华文中宋" panose="02010600040101010101" pitchFamily="2" charset="-122"/>
              </a:rPr>
              <a:t>发送区</a:t>
            </a:r>
            <a:r>
              <a:rPr lang="en-US" altLang="zh-CN" sz="1400" b="1" dirty="0">
                <a:solidFill>
                  <a:srgbClr val="000099"/>
                </a:solidFill>
                <a:latin typeface="华文中宋" panose="02010600040101010101" pitchFamily="2" charset="-122"/>
                <a:ea typeface="华文中宋" panose="02010600040101010101" pitchFamily="2" charset="-122"/>
              </a:rPr>
              <a:t>a</a:t>
            </a:r>
          </a:p>
        </p:txBody>
      </p:sp>
      <p:sp>
        <p:nvSpPr>
          <p:cNvPr id="29" name="Text Box 81"/>
          <p:cNvSpPr txBox="1">
            <a:spLocks noChangeArrowheads="1"/>
          </p:cNvSpPr>
          <p:nvPr/>
        </p:nvSpPr>
        <p:spPr bwMode="auto">
          <a:xfrm>
            <a:off x="3779912" y="4902071"/>
            <a:ext cx="9350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zh-CN" b="1" dirty="0">
                <a:solidFill>
                  <a:srgbClr val="000099"/>
                </a:solidFill>
                <a:ea typeface="宋体" pitchFamily="2" charset="-122"/>
              </a:rPr>
              <a:t>…</a:t>
            </a:r>
            <a:endParaRPr lang="en-US" altLang="zh-CN" sz="1400" b="1" dirty="0">
              <a:solidFill>
                <a:srgbClr val="000099"/>
              </a:solidFill>
              <a:latin typeface="Times New Roman" pitchFamily="18" charset="0"/>
            </a:endParaRPr>
          </a:p>
        </p:txBody>
      </p:sp>
      <p:sp>
        <p:nvSpPr>
          <p:cNvPr id="30" name="AutoShape 82"/>
          <p:cNvSpPr>
            <a:spLocks/>
          </p:cNvSpPr>
          <p:nvPr/>
        </p:nvSpPr>
        <p:spPr bwMode="auto">
          <a:xfrm>
            <a:off x="873061" y="2959894"/>
            <a:ext cx="142875" cy="1512887"/>
          </a:xfrm>
          <a:prstGeom prst="leftBrace">
            <a:avLst>
              <a:gd name="adj1" fmla="val 88241"/>
              <a:gd name="adj2" fmla="val 50000"/>
            </a:avLst>
          </a:prstGeom>
          <a:noFill/>
          <a:ln w="952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a:p>
        </p:txBody>
      </p:sp>
      <p:grpSp>
        <p:nvGrpSpPr>
          <p:cNvPr id="31" name="Group 83"/>
          <p:cNvGrpSpPr>
            <a:grpSpLocks/>
          </p:cNvGrpSpPr>
          <p:nvPr/>
        </p:nvGrpSpPr>
        <p:grpSpPr bwMode="auto">
          <a:xfrm>
            <a:off x="598834" y="1610798"/>
            <a:ext cx="431285" cy="1584325"/>
            <a:chOff x="884" y="1298"/>
            <a:chExt cx="227" cy="862"/>
          </a:xfrm>
        </p:grpSpPr>
        <p:sp>
          <p:nvSpPr>
            <p:cNvPr id="32" name="Line 84"/>
            <p:cNvSpPr>
              <a:spLocks noChangeShapeType="1"/>
            </p:cNvSpPr>
            <p:nvPr/>
          </p:nvSpPr>
          <p:spPr bwMode="auto">
            <a:xfrm flipH="1">
              <a:off x="884" y="1298"/>
              <a:ext cx="227"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85"/>
            <p:cNvSpPr>
              <a:spLocks noChangeShapeType="1"/>
            </p:cNvSpPr>
            <p:nvPr/>
          </p:nvSpPr>
          <p:spPr bwMode="auto">
            <a:xfrm>
              <a:off x="884" y="1298"/>
              <a:ext cx="0" cy="86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86"/>
            <p:cNvSpPr>
              <a:spLocks noChangeShapeType="1"/>
            </p:cNvSpPr>
            <p:nvPr/>
          </p:nvSpPr>
          <p:spPr bwMode="auto">
            <a:xfrm>
              <a:off x="884" y="2160"/>
              <a:ext cx="182"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 name="Group 87"/>
          <p:cNvGrpSpPr>
            <a:grpSpLocks/>
          </p:cNvGrpSpPr>
          <p:nvPr/>
        </p:nvGrpSpPr>
        <p:grpSpPr bwMode="auto">
          <a:xfrm>
            <a:off x="2934130" y="1844824"/>
            <a:ext cx="935037" cy="1944687"/>
            <a:chOff x="2109" y="1480"/>
            <a:chExt cx="408" cy="907"/>
          </a:xfrm>
        </p:grpSpPr>
        <p:sp>
          <p:nvSpPr>
            <p:cNvPr id="36" name="Line 88"/>
            <p:cNvSpPr>
              <a:spLocks noChangeShapeType="1"/>
            </p:cNvSpPr>
            <p:nvPr/>
          </p:nvSpPr>
          <p:spPr bwMode="auto">
            <a:xfrm flipH="1">
              <a:off x="2109" y="1480"/>
              <a:ext cx="408"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89"/>
            <p:cNvSpPr>
              <a:spLocks noChangeShapeType="1"/>
            </p:cNvSpPr>
            <p:nvPr/>
          </p:nvSpPr>
          <p:spPr bwMode="auto">
            <a:xfrm>
              <a:off x="2109" y="1480"/>
              <a:ext cx="0" cy="90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90"/>
            <p:cNvSpPr>
              <a:spLocks noChangeShapeType="1"/>
            </p:cNvSpPr>
            <p:nvPr/>
          </p:nvSpPr>
          <p:spPr bwMode="auto">
            <a:xfrm>
              <a:off x="2109" y="2387"/>
              <a:ext cx="272"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 name="Group 91"/>
          <p:cNvGrpSpPr>
            <a:grpSpLocks/>
          </p:cNvGrpSpPr>
          <p:nvPr/>
        </p:nvGrpSpPr>
        <p:grpSpPr bwMode="auto">
          <a:xfrm>
            <a:off x="3157304" y="4868863"/>
            <a:ext cx="431800" cy="288925"/>
            <a:chOff x="2336" y="3067"/>
            <a:chExt cx="272" cy="136"/>
          </a:xfrm>
        </p:grpSpPr>
        <p:sp>
          <p:nvSpPr>
            <p:cNvPr id="40" name="Line 92"/>
            <p:cNvSpPr>
              <a:spLocks noChangeShapeType="1"/>
            </p:cNvSpPr>
            <p:nvPr/>
          </p:nvSpPr>
          <p:spPr bwMode="auto">
            <a:xfrm flipH="1">
              <a:off x="2336" y="3067"/>
              <a:ext cx="272"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93"/>
            <p:cNvSpPr>
              <a:spLocks noChangeShapeType="1"/>
            </p:cNvSpPr>
            <p:nvPr/>
          </p:nvSpPr>
          <p:spPr bwMode="auto">
            <a:xfrm>
              <a:off x="2336" y="3067"/>
              <a:ext cx="0" cy="136"/>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94"/>
            <p:cNvSpPr>
              <a:spLocks noChangeShapeType="1"/>
            </p:cNvSpPr>
            <p:nvPr/>
          </p:nvSpPr>
          <p:spPr bwMode="auto">
            <a:xfrm>
              <a:off x="2336" y="3203"/>
              <a:ext cx="272"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95"/>
          <p:cNvGrpSpPr>
            <a:grpSpLocks/>
          </p:cNvGrpSpPr>
          <p:nvPr/>
        </p:nvGrpSpPr>
        <p:grpSpPr bwMode="auto">
          <a:xfrm>
            <a:off x="3157304" y="5227983"/>
            <a:ext cx="719138" cy="248448"/>
            <a:chOff x="2336" y="3249"/>
            <a:chExt cx="453" cy="90"/>
          </a:xfrm>
        </p:grpSpPr>
        <p:sp>
          <p:nvSpPr>
            <p:cNvPr id="44" name="Line 96"/>
            <p:cNvSpPr>
              <a:spLocks noChangeShapeType="1"/>
            </p:cNvSpPr>
            <p:nvPr/>
          </p:nvSpPr>
          <p:spPr bwMode="auto">
            <a:xfrm flipH="1">
              <a:off x="2336" y="3249"/>
              <a:ext cx="453"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97"/>
            <p:cNvSpPr>
              <a:spLocks noChangeShapeType="1"/>
            </p:cNvSpPr>
            <p:nvPr/>
          </p:nvSpPr>
          <p:spPr bwMode="auto">
            <a:xfrm>
              <a:off x="2336" y="3249"/>
              <a:ext cx="0" cy="9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98"/>
            <p:cNvSpPr>
              <a:spLocks noChangeShapeType="1"/>
            </p:cNvSpPr>
            <p:nvPr/>
          </p:nvSpPr>
          <p:spPr bwMode="auto">
            <a:xfrm>
              <a:off x="2336" y="3339"/>
              <a:ext cx="272"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Line 99"/>
          <p:cNvSpPr>
            <a:spLocks noChangeShapeType="1"/>
          </p:cNvSpPr>
          <p:nvPr/>
        </p:nvSpPr>
        <p:spPr bwMode="auto">
          <a:xfrm flipH="1">
            <a:off x="6156325" y="2060575"/>
            <a:ext cx="360363"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100"/>
          <p:cNvSpPr>
            <a:spLocks noChangeShapeType="1"/>
          </p:cNvSpPr>
          <p:nvPr/>
        </p:nvSpPr>
        <p:spPr bwMode="auto">
          <a:xfrm>
            <a:off x="6156325" y="2060575"/>
            <a:ext cx="0" cy="1368425"/>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01"/>
          <p:cNvSpPr>
            <a:spLocks noChangeShapeType="1"/>
          </p:cNvSpPr>
          <p:nvPr/>
        </p:nvSpPr>
        <p:spPr bwMode="auto">
          <a:xfrm>
            <a:off x="6156325" y="3429000"/>
            <a:ext cx="360363"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80"/>
          <p:cNvSpPr txBox="1">
            <a:spLocks noChangeArrowheads="1"/>
          </p:cNvSpPr>
          <p:nvPr/>
        </p:nvSpPr>
        <p:spPr bwMode="auto">
          <a:xfrm>
            <a:off x="2905685" y="3429000"/>
            <a:ext cx="935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err="1">
                <a:solidFill>
                  <a:srgbClr val="000099"/>
                </a:solidFill>
                <a:latin typeface="华文中宋" panose="02010600040101010101" pitchFamily="2" charset="-122"/>
                <a:ea typeface="华文中宋" panose="02010600040101010101" pitchFamily="2" charset="-122"/>
              </a:rPr>
              <a:t>i</a:t>
            </a:r>
            <a:endParaRPr lang="en-US" altLang="zh-CN" sz="1400" b="1" dirty="0">
              <a:solidFill>
                <a:srgbClr val="000099"/>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78EECF88-2199-413F-A93F-5D5B701A8FA7}"/>
              </a:ext>
            </a:extLst>
          </p:cNvPr>
          <p:cNvSpPr>
            <a:spLocks noGrp="1"/>
          </p:cNvSpPr>
          <p:nvPr>
            <p:ph type="sldNum" sz="quarter" idx="12"/>
          </p:nvPr>
        </p:nvSpPr>
        <p:spPr/>
        <p:txBody>
          <a:bodyPr/>
          <a:lstStyle/>
          <a:p>
            <a:fld id="{B10D5614-B734-4280-8F57-1D4947433C97}" type="slidenum">
              <a:rPr lang="en-US" smtClean="0"/>
              <a:t>137</a:t>
            </a:fld>
            <a:endParaRPr lang="en-US" dirty="0"/>
          </a:p>
        </p:txBody>
      </p:sp>
    </p:spTree>
    <p:extLst>
      <p:ext uri="{BB962C8B-B14F-4D97-AF65-F5344CB8AC3E}">
        <p14:creationId xmlns:p14="http://schemas.microsoft.com/office/powerpoint/2010/main" val="3935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Left)">
                                      <p:cBhvr>
                                        <p:cTn id="7" dur="500"/>
                                        <p:tgtEl>
                                          <p:spTgt spid="1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lide(fromLeft)">
                                      <p:cBhvr>
                                        <p:cTn id="11" dur="500"/>
                                        <p:tgtEl>
                                          <p:spTgt spid="15"/>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slide(fromLeft)">
                                      <p:cBhvr>
                                        <p:cTn id="21" dur="500"/>
                                        <p:tgtEl>
                                          <p:spTgt spid="21"/>
                                        </p:tgtEl>
                                      </p:cBhvr>
                                    </p:animEffect>
                                  </p:childTnLst>
                                </p:cTn>
                              </p:par>
                            </p:childTnLst>
                          </p:cTn>
                        </p:par>
                        <p:par>
                          <p:cTn id="22" fill="hold">
                            <p:stCondLst>
                              <p:cond delay="500"/>
                            </p:stCondLst>
                            <p:childTnLst>
                              <p:par>
                                <p:cTn id="23" presetID="1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lide(fromLeft)">
                                      <p:cBhvr>
                                        <p:cTn id="25" dur="500"/>
                                        <p:tgtEl>
                                          <p:spTgt spid="13"/>
                                        </p:tgtEl>
                                      </p:cBhvr>
                                    </p:animEffect>
                                  </p:childTnLst>
                                </p:cTn>
                              </p:par>
                            </p:childTnLst>
                          </p:cTn>
                        </p:par>
                        <p:par>
                          <p:cTn id="26" fill="hold">
                            <p:stCondLst>
                              <p:cond delay="1000"/>
                            </p:stCondLst>
                            <p:childTnLst>
                              <p:par>
                                <p:cTn id="27" presetID="24" presetClass="entr" presetSubtype="0" fill="hold" nodeType="afterEffect">
                                  <p:stCondLst>
                                    <p:cond delay="0"/>
                                  </p:stCondLst>
                                  <p:childTnLst>
                                    <p:set>
                                      <p:cBhvr>
                                        <p:cTn id="28" dur="1" fill="hold">
                                          <p:stCondLst>
                                            <p:cond delay="499"/>
                                          </p:stCondLst>
                                        </p:cTn>
                                        <p:tgtEl>
                                          <p:spTgt spid="35"/>
                                        </p:tgtEl>
                                        <p:attrNameLst>
                                          <p:attrName>style.visibility</p:attrName>
                                        </p:attrNameLst>
                                      </p:cBhvr>
                                      <p:to>
                                        <p:strVal val="visible"/>
                                      </p:to>
                                    </p:set>
                                    <p:anim to="" calcmode="lin" valueType="num">
                                      <p:cBhvr>
                                        <p:cTn id="29" dur="1" fill="hold"/>
                                        <p:tgtEl>
                                          <p:spTgt spid="35"/>
                                        </p:tgtEl>
                                        <p:attrNameLst>
                                          <p:attrName/>
                                        </p:attrNameLst>
                                      </p:cBhvr>
                                    </p:anim>
                                  </p:childTnLst>
                                </p:cTn>
                              </p:par>
                            </p:childTnLst>
                          </p:cTn>
                        </p:par>
                        <p:par>
                          <p:cTn id="30" fill="hold">
                            <p:stCondLst>
                              <p:cond delay="1500"/>
                            </p:stCondLst>
                            <p:childTnLst>
                              <p:par>
                                <p:cTn id="31" presetID="1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slide(fromLeft)">
                                      <p:cBhvr>
                                        <p:cTn id="33" dur="500"/>
                                        <p:tgtEl>
                                          <p:spTgt spid="14"/>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lide(fromLeft)">
                                      <p:cBhvr>
                                        <p:cTn id="37" dur="500"/>
                                        <p:tgtEl>
                                          <p:spTgt spid="27"/>
                                        </p:tgtEl>
                                      </p:cBhvr>
                                    </p:animEffect>
                                  </p:childTnLst>
                                </p:cTn>
                              </p:par>
                            </p:childTnLst>
                          </p:cTn>
                        </p:par>
                        <p:par>
                          <p:cTn id="38" fill="hold">
                            <p:stCondLst>
                              <p:cond delay="2500"/>
                            </p:stCondLst>
                            <p:childTnLst>
                              <p:par>
                                <p:cTn id="39" presetID="24" presetClass="entr" presetSubtype="0" fill="hold" nodeType="afterEffect">
                                  <p:stCondLst>
                                    <p:cond delay="0"/>
                                  </p:stCondLst>
                                  <p:childTnLst>
                                    <p:set>
                                      <p:cBhvr>
                                        <p:cTn id="40" dur="1" fill="hold">
                                          <p:stCondLst>
                                            <p:cond delay="499"/>
                                          </p:stCondLst>
                                        </p:cTn>
                                        <p:tgtEl>
                                          <p:spTgt spid="43"/>
                                        </p:tgtEl>
                                        <p:attrNameLst>
                                          <p:attrName>style.visibility</p:attrName>
                                        </p:attrNameLst>
                                      </p:cBhvr>
                                      <p:to>
                                        <p:strVal val="visible"/>
                                      </p:to>
                                    </p:set>
                                    <p:anim to="" calcmode="lin" valueType="num">
                                      <p:cBhvr>
                                        <p:cTn id="41" dur="1" fill="hold"/>
                                        <p:tgtEl>
                                          <p:spTgt spid="43"/>
                                        </p:tgtEl>
                                        <p:attrNameLst>
                                          <p:attrName/>
                                        </p:attrNameLst>
                                      </p:cBhvr>
                                    </p:anim>
                                  </p:childTnLst>
                                </p:cTn>
                              </p:par>
                            </p:childTnLst>
                          </p:cTn>
                        </p:par>
                        <p:par>
                          <p:cTn id="42" fill="hold">
                            <p:stCondLst>
                              <p:cond delay="3000"/>
                            </p:stCondLst>
                            <p:childTnLst>
                              <p:par>
                                <p:cTn id="43" presetID="24" presetClass="entr" presetSubtype="0" fill="hold" nodeType="afterEffect">
                                  <p:stCondLst>
                                    <p:cond delay="0"/>
                                  </p:stCondLst>
                                  <p:childTnLst>
                                    <p:set>
                                      <p:cBhvr>
                                        <p:cTn id="44" dur="1" fill="hold">
                                          <p:stCondLst>
                                            <p:cond delay="499"/>
                                          </p:stCondLst>
                                        </p:cTn>
                                        <p:tgtEl>
                                          <p:spTgt spid="39"/>
                                        </p:tgtEl>
                                        <p:attrNameLst>
                                          <p:attrName>style.visibility</p:attrName>
                                        </p:attrNameLst>
                                      </p:cBhvr>
                                      <p:to>
                                        <p:strVal val="visible"/>
                                      </p:to>
                                    </p:set>
                                    <p:anim to="" calcmode="lin" valueType="num">
                                      <p:cBhvr>
                                        <p:cTn id="45" dur="1" fill="hold"/>
                                        <p:tgtEl>
                                          <p:spTgt spid="39"/>
                                        </p:tgtEl>
                                        <p:attrNameLst>
                                          <p:attrName/>
                                        </p:attrNameLst>
                                      </p:cBhvr>
                                    </p:anim>
                                  </p:childTnLst>
                                </p:cTn>
                              </p:par>
                            </p:childTnLst>
                          </p:cTn>
                        </p:par>
                        <p:par>
                          <p:cTn id="46" fill="hold">
                            <p:stCondLst>
                              <p:cond delay="3500"/>
                            </p:stCondLst>
                            <p:childTnLst>
                              <p:par>
                                <p:cTn id="47" presetID="12" presetClass="entr" presetSubtype="8"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slide(fromLeft)">
                                      <p:cBhvr>
                                        <p:cTn id="49" dur="500"/>
                                        <p:tgtEl>
                                          <p:spTgt spid="25"/>
                                        </p:tgtEl>
                                      </p:cBhvr>
                                    </p:animEffect>
                                  </p:childTnLst>
                                </p:cTn>
                              </p:par>
                            </p:childTnLst>
                          </p:cTn>
                        </p:par>
                        <p:par>
                          <p:cTn id="50" fill="hold">
                            <p:stCondLst>
                              <p:cond delay="4000"/>
                            </p:stCondLst>
                            <p:childTnLst>
                              <p:par>
                                <p:cTn id="51" presetID="12" presetClass="entr" presetSubtype="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slide(fromLeft)">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slide(fromLeft)">
                                      <p:cBhvr>
                                        <p:cTn id="58" dur="500"/>
                                        <p:tgtEl>
                                          <p:spTgt spid="18"/>
                                        </p:tgtEl>
                                      </p:cBhvr>
                                    </p:animEffect>
                                  </p:childTnLst>
                                </p:cTn>
                              </p:par>
                            </p:childTnLst>
                          </p:cTn>
                        </p:par>
                        <p:par>
                          <p:cTn id="59" fill="hold">
                            <p:stCondLst>
                              <p:cond delay="500"/>
                            </p:stCondLst>
                            <p:childTnLst>
                              <p:par>
                                <p:cTn id="60" presetID="12" presetClass="entr" presetSubtype="8"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slide(fromLeft)">
                                      <p:cBhvr>
                                        <p:cTn id="62" dur="500"/>
                                        <p:tgtEl>
                                          <p:spTgt spid="24"/>
                                        </p:tgtEl>
                                      </p:cBhvr>
                                    </p:animEffect>
                                  </p:childTnLst>
                                </p:cTn>
                              </p:par>
                            </p:childTnLst>
                          </p:cTn>
                        </p:par>
                        <p:par>
                          <p:cTn id="63" fill="hold">
                            <p:stCondLst>
                              <p:cond delay="1000"/>
                            </p:stCondLst>
                            <p:childTnLst>
                              <p:par>
                                <p:cTn id="64" presetID="1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slide(fromLeft)">
                                      <p:cBhvr>
                                        <p:cTn id="66" dur="500"/>
                                        <p:tgtEl>
                                          <p:spTgt spid="22"/>
                                        </p:tgtEl>
                                      </p:cBhvr>
                                    </p:animEffect>
                                  </p:childTnLst>
                                </p:cTn>
                              </p:par>
                            </p:childTnLst>
                          </p:cTn>
                        </p:par>
                        <p:par>
                          <p:cTn id="67" fill="hold">
                            <p:stCondLst>
                              <p:cond delay="1500"/>
                            </p:stCondLst>
                            <p:childTnLst>
                              <p:par>
                                <p:cTn id="68" presetID="12" presetClass="entr" presetSubtype="8"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slide(fromLeft)">
                                      <p:cBhvr>
                                        <p:cTn id="70" dur="500"/>
                                        <p:tgtEl>
                                          <p:spTgt spid="16"/>
                                        </p:tgtEl>
                                      </p:cBhvr>
                                    </p:animEffect>
                                  </p:childTnLst>
                                </p:cTn>
                              </p:par>
                            </p:childTnLst>
                          </p:cTn>
                        </p:par>
                        <p:par>
                          <p:cTn id="71" fill="hold">
                            <p:stCondLst>
                              <p:cond delay="2000"/>
                            </p:stCondLst>
                            <p:childTnLst>
                              <p:par>
                                <p:cTn id="72" presetID="12" presetClass="entr" presetSubtype="2" fill="hold" grpId="0"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slide(fromRight)">
                                      <p:cBhvr>
                                        <p:cTn id="74" dur="500"/>
                                        <p:tgtEl>
                                          <p:spTgt spid="47"/>
                                        </p:tgtEl>
                                      </p:cBhvr>
                                    </p:animEffect>
                                  </p:childTnLst>
                                </p:cTn>
                              </p:par>
                            </p:childTnLst>
                          </p:cTn>
                        </p:par>
                        <p:par>
                          <p:cTn id="75" fill="hold">
                            <p:stCondLst>
                              <p:cond delay="2500"/>
                            </p:stCondLst>
                            <p:childTnLst>
                              <p:par>
                                <p:cTn id="76" presetID="12" presetClass="entr" presetSubtype="2"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slide(fromRight)">
                                      <p:cBhvr>
                                        <p:cTn id="78" dur="500"/>
                                        <p:tgtEl>
                                          <p:spTgt spid="48"/>
                                        </p:tgtEl>
                                      </p:cBhvr>
                                    </p:animEffect>
                                  </p:childTnLst>
                                </p:cTn>
                              </p:par>
                            </p:childTnLst>
                          </p:cTn>
                        </p:par>
                        <p:par>
                          <p:cTn id="79" fill="hold">
                            <p:stCondLst>
                              <p:cond delay="3000"/>
                            </p:stCondLst>
                            <p:childTnLst>
                              <p:par>
                                <p:cTn id="80" presetID="12" presetClass="entr" presetSubtype="2"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slide(fromRight)">
                                      <p:cBhvr>
                                        <p:cTn id="82" dur="500"/>
                                        <p:tgtEl>
                                          <p:spTgt spid="49"/>
                                        </p:tgtEl>
                                      </p:cBhvr>
                                    </p:animEffect>
                                  </p:childTnLst>
                                </p:cTn>
                              </p:par>
                            </p:childTnLst>
                          </p:cTn>
                        </p:par>
                        <p:par>
                          <p:cTn id="83" fill="hold">
                            <p:stCondLst>
                              <p:cond delay="3500"/>
                            </p:stCondLst>
                            <p:childTnLst>
                              <p:par>
                                <p:cTn id="84" presetID="12" presetClass="entr" presetSubtype="2"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slide(fromRight)">
                                      <p:cBhvr>
                                        <p:cTn id="86" dur="500"/>
                                        <p:tgtEl>
                                          <p:spTgt spid="19"/>
                                        </p:tgtEl>
                                      </p:cBhvr>
                                    </p:animEffect>
                                  </p:childTnLst>
                                </p:cTn>
                              </p:par>
                            </p:childTnLst>
                          </p:cTn>
                        </p:par>
                        <p:par>
                          <p:cTn id="87" fill="hold">
                            <p:stCondLst>
                              <p:cond delay="4000"/>
                            </p:stCondLst>
                            <p:childTnLst>
                              <p:par>
                                <p:cTn id="88" presetID="12" presetClass="entr" presetSubtype="2"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slide(fromRight)">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utoUpdateAnimBg="0"/>
      <p:bldP spid="21" grpId="0" autoUpdateAnimBg="0"/>
      <p:bldP spid="22" grpId="0" autoUpdateAnimBg="0"/>
      <p:bldP spid="23" grpId="0" autoUpdateAnimBg="0"/>
      <p:bldP spid="24" grpId="0" autoUpdateAnimBg="0"/>
      <p:bldP spid="25" grpId="0" autoUpdateAnimBg="0"/>
      <p:bldP spid="27" grpId="0" autoUpdateAnimBg="0"/>
      <p:bldP spid="29" grpId="0" autoUpdateAnimBg="0"/>
      <p:bldP spid="47" grpId="0" animBg="1"/>
      <p:bldP spid="48" grpId="0" animBg="1"/>
      <p:bldP spid="4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utoShape 2"/>
          <p:cNvSpPr>
            <a:spLocks noChangeArrowheads="1"/>
          </p:cNvSpPr>
          <p:nvPr/>
        </p:nvSpPr>
        <p:spPr bwMode="auto">
          <a:xfrm>
            <a:off x="2051050" y="6164263"/>
            <a:ext cx="1008063" cy="287337"/>
          </a:xfrm>
          <a:prstGeom prst="flowChartAlternateProcess">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1" name="Text Box 3"/>
          <p:cNvSpPr txBox="1">
            <a:spLocks noChangeArrowheads="1"/>
          </p:cNvSpPr>
          <p:nvPr/>
        </p:nvSpPr>
        <p:spPr bwMode="auto">
          <a:xfrm>
            <a:off x="3922713" y="2060575"/>
            <a:ext cx="11509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出错</a:t>
            </a:r>
          </a:p>
        </p:txBody>
      </p:sp>
      <p:sp>
        <p:nvSpPr>
          <p:cNvPr id="52" name="Text Box 4"/>
          <p:cNvSpPr txBox="1">
            <a:spLocks noChangeArrowheads="1"/>
          </p:cNvSpPr>
          <p:nvPr/>
        </p:nvSpPr>
        <p:spPr bwMode="auto">
          <a:xfrm>
            <a:off x="1981201" y="6154042"/>
            <a:ext cx="11509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Times New Roman" pitchFamily="18" charset="0"/>
                <a:ea typeface="宋体" pitchFamily="2" charset="-122"/>
              </a:rPr>
              <a:t>返回</a:t>
            </a:r>
          </a:p>
        </p:txBody>
      </p:sp>
      <p:grpSp>
        <p:nvGrpSpPr>
          <p:cNvPr id="53" name="Group 5"/>
          <p:cNvGrpSpPr>
            <a:grpSpLocks/>
          </p:cNvGrpSpPr>
          <p:nvPr/>
        </p:nvGrpSpPr>
        <p:grpSpPr bwMode="auto">
          <a:xfrm>
            <a:off x="1187450" y="620713"/>
            <a:ext cx="3743325" cy="5543550"/>
            <a:chOff x="748" y="391"/>
            <a:chExt cx="2358" cy="3492"/>
          </a:xfrm>
        </p:grpSpPr>
        <p:sp>
          <p:nvSpPr>
            <p:cNvPr id="54" name="AutoShape 6"/>
            <p:cNvSpPr>
              <a:spLocks noChangeArrowheads="1"/>
            </p:cNvSpPr>
            <p:nvPr/>
          </p:nvSpPr>
          <p:spPr bwMode="auto">
            <a:xfrm>
              <a:off x="1292" y="436"/>
              <a:ext cx="635" cy="181"/>
            </a:xfrm>
            <a:prstGeom prst="flowChartAlternateProcess">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5" name="Rectangle 7"/>
            <p:cNvSpPr>
              <a:spLocks noChangeArrowheads="1"/>
            </p:cNvSpPr>
            <p:nvPr/>
          </p:nvSpPr>
          <p:spPr bwMode="auto">
            <a:xfrm>
              <a:off x="929" y="747"/>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6" name="Rectangle 8"/>
            <p:cNvSpPr>
              <a:spLocks noChangeArrowheads="1"/>
            </p:cNvSpPr>
            <p:nvPr/>
          </p:nvSpPr>
          <p:spPr bwMode="auto">
            <a:xfrm>
              <a:off x="929" y="1706"/>
              <a:ext cx="1361" cy="317"/>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7" name="Rectangle 9"/>
            <p:cNvSpPr>
              <a:spLocks noChangeArrowheads="1"/>
            </p:cNvSpPr>
            <p:nvPr/>
          </p:nvSpPr>
          <p:spPr bwMode="auto">
            <a:xfrm>
              <a:off x="929" y="2159"/>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8" name="Rectangle 10"/>
            <p:cNvSpPr>
              <a:spLocks noChangeArrowheads="1"/>
            </p:cNvSpPr>
            <p:nvPr/>
          </p:nvSpPr>
          <p:spPr bwMode="auto">
            <a:xfrm>
              <a:off x="929" y="2477"/>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59" name="Rectangle 11"/>
            <p:cNvSpPr>
              <a:spLocks noChangeArrowheads="1"/>
            </p:cNvSpPr>
            <p:nvPr/>
          </p:nvSpPr>
          <p:spPr bwMode="auto">
            <a:xfrm>
              <a:off x="839" y="2794"/>
              <a:ext cx="1542" cy="318"/>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60" name="Rectangle 12"/>
            <p:cNvSpPr>
              <a:spLocks noChangeArrowheads="1"/>
            </p:cNvSpPr>
            <p:nvPr/>
          </p:nvSpPr>
          <p:spPr bwMode="auto">
            <a:xfrm>
              <a:off x="929" y="3526"/>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61" name="Rectangle 13"/>
            <p:cNvSpPr>
              <a:spLocks noChangeArrowheads="1"/>
            </p:cNvSpPr>
            <p:nvPr/>
          </p:nvSpPr>
          <p:spPr bwMode="auto">
            <a:xfrm>
              <a:off x="929" y="3203"/>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62" name="AutoShape 14"/>
            <p:cNvSpPr>
              <a:spLocks noChangeArrowheads="1"/>
            </p:cNvSpPr>
            <p:nvPr/>
          </p:nvSpPr>
          <p:spPr bwMode="auto">
            <a:xfrm>
              <a:off x="2471" y="1298"/>
              <a:ext cx="635" cy="181"/>
            </a:xfrm>
            <a:prstGeom prst="flowChartAlternateProcess">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63" name="AutoShape 15"/>
            <p:cNvSpPr>
              <a:spLocks noChangeArrowheads="1"/>
            </p:cNvSpPr>
            <p:nvPr/>
          </p:nvSpPr>
          <p:spPr bwMode="auto">
            <a:xfrm>
              <a:off x="1156" y="1116"/>
              <a:ext cx="1044" cy="499"/>
            </a:xfrm>
            <a:prstGeom prst="flowChartDecision">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64" name="Text Box 16"/>
            <p:cNvSpPr txBox="1">
              <a:spLocks noChangeArrowheads="1"/>
            </p:cNvSpPr>
            <p:nvPr/>
          </p:nvSpPr>
          <p:spPr bwMode="auto">
            <a:xfrm>
              <a:off x="1247" y="436"/>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Times New Roman" pitchFamily="18" charset="0"/>
                  <a:ea typeface="宋体" pitchFamily="2" charset="-122"/>
                </a:rPr>
                <a:t>发送过程</a:t>
              </a:r>
            </a:p>
          </p:txBody>
        </p:sp>
        <p:sp>
          <p:nvSpPr>
            <p:cNvPr id="65" name="Text Box 17"/>
            <p:cNvSpPr txBox="1">
              <a:spLocks noChangeArrowheads="1"/>
            </p:cNvSpPr>
            <p:nvPr/>
          </p:nvSpPr>
          <p:spPr bwMode="auto">
            <a:xfrm>
              <a:off x="884" y="753"/>
              <a:ext cx="140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Times New Roman" pitchFamily="18" charset="0"/>
                  <a:ea typeface="宋体" pitchFamily="2" charset="-122"/>
                </a:rPr>
                <a:t>根据</a:t>
              </a:r>
              <a:r>
                <a:rPr lang="en-US" altLang="zh-CN" sz="1400" b="1" dirty="0">
                  <a:solidFill>
                    <a:srgbClr val="000099"/>
                  </a:solidFill>
                  <a:latin typeface="Times New Roman" pitchFamily="18" charset="0"/>
                  <a:ea typeface="宋体" pitchFamily="2" charset="-122"/>
                </a:rPr>
                <a:t>receiver</a:t>
              </a:r>
              <a:r>
                <a:rPr lang="zh-CN" altLang="en-US" sz="1400" b="1" dirty="0">
                  <a:solidFill>
                    <a:srgbClr val="000099"/>
                  </a:solidFill>
                  <a:latin typeface="Times New Roman" pitchFamily="18" charset="0"/>
                  <a:ea typeface="宋体" pitchFamily="2" charset="-122"/>
                </a:rPr>
                <a:t>查</a:t>
              </a:r>
              <a:r>
                <a:rPr lang="en-US" altLang="zh-CN" sz="1400" b="1" dirty="0">
                  <a:solidFill>
                    <a:srgbClr val="000099"/>
                  </a:solidFill>
                  <a:latin typeface="Times New Roman" pitchFamily="18" charset="0"/>
                  <a:ea typeface="宋体" pitchFamily="2" charset="-122"/>
                </a:rPr>
                <a:t>PCB</a:t>
              </a:r>
              <a:r>
                <a:rPr lang="zh-CN" altLang="en-US" sz="1400" b="1" dirty="0">
                  <a:solidFill>
                    <a:srgbClr val="000099"/>
                  </a:solidFill>
                  <a:latin typeface="Times New Roman" pitchFamily="18" charset="0"/>
                  <a:ea typeface="宋体" pitchFamily="2" charset="-122"/>
                </a:rPr>
                <a:t>表</a:t>
              </a:r>
            </a:p>
          </p:txBody>
        </p:sp>
        <p:sp>
          <p:nvSpPr>
            <p:cNvPr id="66" name="Text Box 18"/>
            <p:cNvSpPr txBox="1">
              <a:spLocks noChangeArrowheads="1"/>
            </p:cNvSpPr>
            <p:nvPr/>
          </p:nvSpPr>
          <p:spPr bwMode="auto">
            <a:xfrm>
              <a:off x="1338" y="1252"/>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有此</a:t>
              </a:r>
              <a:r>
                <a:rPr lang="en-US" altLang="zh-CN" sz="1400" b="1">
                  <a:solidFill>
                    <a:srgbClr val="000099"/>
                  </a:solidFill>
                  <a:latin typeface="Times New Roman" pitchFamily="18" charset="0"/>
                  <a:ea typeface="宋体" pitchFamily="2" charset="-122"/>
                </a:rPr>
                <a:t>PCB?</a:t>
              </a:r>
            </a:p>
          </p:txBody>
        </p:sp>
        <p:sp>
          <p:nvSpPr>
            <p:cNvPr id="67" name="Text Box 19"/>
            <p:cNvSpPr txBox="1">
              <a:spLocks noChangeArrowheads="1"/>
            </p:cNvSpPr>
            <p:nvPr/>
          </p:nvSpPr>
          <p:spPr bwMode="auto">
            <a:xfrm>
              <a:off x="839" y="1706"/>
              <a:ext cx="14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Times New Roman" pitchFamily="18" charset="0"/>
                  <a:ea typeface="宋体" pitchFamily="2" charset="-122"/>
                </a:rPr>
                <a:t>根据发送区</a:t>
              </a:r>
              <a:r>
                <a:rPr lang="en-US" altLang="zh-CN" sz="1400" b="1" dirty="0">
                  <a:solidFill>
                    <a:srgbClr val="000099"/>
                  </a:solidFill>
                  <a:latin typeface="Times New Roman" pitchFamily="18" charset="0"/>
                  <a:ea typeface="宋体" pitchFamily="2" charset="-122"/>
                </a:rPr>
                <a:t>a</a:t>
              </a:r>
              <a:r>
                <a:rPr lang="zh-CN" altLang="en-US" sz="1400" b="1" dirty="0">
                  <a:solidFill>
                    <a:srgbClr val="000099"/>
                  </a:solidFill>
                  <a:latin typeface="Times New Roman" pitchFamily="18" charset="0"/>
                  <a:ea typeface="宋体" pitchFamily="2" charset="-122"/>
                </a:rPr>
                <a:t>的大小</a:t>
              </a:r>
              <a:r>
                <a:rPr lang="zh-CN" altLang="en-US" sz="1400" b="1" dirty="0">
                  <a:solidFill>
                    <a:srgbClr val="FF0000"/>
                  </a:solidFill>
                  <a:latin typeface="Times New Roman" pitchFamily="18" charset="0"/>
                  <a:ea typeface="宋体" pitchFamily="2" charset="-122"/>
                </a:rPr>
                <a:t>申请一缓冲区</a:t>
              </a:r>
              <a:r>
                <a:rPr lang="zh-CN" altLang="en-US" sz="1400" b="1" dirty="0">
                  <a:solidFill>
                    <a:srgbClr val="000099"/>
                  </a:solidFill>
                  <a:latin typeface="Times New Roman" pitchFamily="18" charset="0"/>
                  <a:ea typeface="宋体" pitchFamily="2" charset="-122"/>
                </a:rPr>
                <a:t>，头地址存入</a:t>
              </a:r>
              <a:r>
                <a:rPr lang="en-US" altLang="zh-CN" sz="1400" b="1" dirty="0" err="1">
                  <a:solidFill>
                    <a:srgbClr val="000099"/>
                  </a:solidFill>
                  <a:latin typeface="Times New Roman" pitchFamily="18" charset="0"/>
                  <a:ea typeface="宋体" pitchFamily="2" charset="-122"/>
                </a:rPr>
                <a:t>i</a:t>
              </a:r>
              <a:endParaRPr lang="en-US" altLang="zh-CN" sz="1400" b="1" dirty="0">
                <a:solidFill>
                  <a:srgbClr val="000099"/>
                </a:solidFill>
                <a:latin typeface="Times New Roman" pitchFamily="18" charset="0"/>
                <a:ea typeface="宋体" pitchFamily="2" charset="-122"/>
              </a:endParaRPr>
            </a:p>
          </p:txBody>
        </p:sp>
        <p:sp>
          <p:nvSpPr>
            <p:cNvPr id="68" name="Text Box 20"/>
            <p:cNvSpPr txBox="1">
              <a:spLocks noChangeArrowheads="1"/>
            </p:cNvSpPr>
            <p:nvPr/>
          </p:nvSpPr>
          <p:spPr bwMode="auto">
            <a:xfrm>
              <a:off x="839" y="2478"/>
              <a:ext cx="149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将</a:t>
              </a:r>
              <a:r>
                <a:rPr lang="en-US" altLang="zh-CN" sz="1400" b="1">
                  <a:solidFill>
                    <a:srgbClr val="000099"/>
                  </a:solidFill>
                  <a:latin typeface="Times New Roman" pitchFamily="18" charset="0"/>
                  <a:ea typeface="宋体" pitchFamily="2" charset="-122"/>
                </a:rPr>
                <a:t>a</a:t>
              </a:r>
              <a:r>
                <a:rPr lang="zh-CN" altLang="en-US" sz="1400" b="1">
                  <a:solidFill>
                    <a:srgbClr val="000099"/>
                  </a:solidFill>
                  <a:latin typeface="Times New Roman" pitchFamily="18" charset="0"/>
                  <a:ea typeface="宋体" pitchFamily="2" charset="-122"/>
                </a:rPr>
                <a:t>中的消息送入缓冲区</a:t>
              </a:r>
              <a:r>
                <a:rPr lang="en-US" altLang="zh-CN" sz="1400" b="1">
                  <a:solidFill>
                    <a:srgbClr val="000099"/>
                  </a:solidFill>
                  <a:latin typeface="Times New Roman" pitchFamily="18" charset="0"/>
                  <a:ea typeface="宋体" pitchFamily="2" charset="-122"/>
                </a:rPr>
                <a:t>i</a:t>
              </a:r>
            </a:p>
          </p:txBody>
        </p:sp>
        <p:sp>
          <p:nvSpPr>
            <p:cNvPr id="69" name="Text Box 21"/>
            <p:cNvSpPr txBox="1">
              <a:spLocks noChangeArrowheads="1"/>
            </p:cNvSpPr>
            <p:nvPr/>
          </p:nvSpPr>
          <p:spPr bwMode="auto">
            <a:xfrm>
              <a:off x="1338" y="2160"/>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FF0000"/>
                  </a:solidFill>
                  <a:latin typeface="Times New Roman" pitchFamily="18" charset="0"/>
                  <a:ea typeface="宋体" pitchFamily="2" charset="-122"/>
                </a:rPr>
                <a:t>P(</a:t>
              </a:r>
              <a:r>
                <a:rPr lang="en-US" altLang="zh-CN" sz="1400" b="1" dirty="0" err="1">
                  <a:solidFill>
                    <a:srgbClr val="FF0000"/>
                  </a:solidFill>
                  <a:latin typeface="Times New Roman" pitchFamily="18" charset="0"/>
                  <a:ea typeface="宋体" pitchFamily="2" charset="-122"/>
                </a:rPr>
                <a:t>mutex</a:t>
              </a:r>
              <a:r>
                <a:rPr lang="en-US" altLang="zh-CN" sz="1400" b="1" dirty="0">
                  <a:solidFill>
                    <a:srgbClr val="FF0000"/>
                  </a:solidFill>
                  <a:latin typeface="Times New Roman" pitchFamily="18" charset="0"/>
                  <a:ea typeface="宋体" pitchFamily="2" charset="-122"/>
                </a:rPr>
                <a:t>)</a:t>
              </a:r>
            </a:p>
          </p:txBody>
        </p:sp>
        <p:sp>
          <p:nvSpPr>
            <p:cNvPr id="70" name="Text Box 22"/>
            <p:cNvSpPr txBox="1">
              <a:spLocks noChangeArrowheads="1"/>
            </p:cNvSpPr>
            <p:nvPr/>
          </p:nvSpPr>
          <p:spPr bwMode="auto">
            <a:xfrm>
              <a:off x="1292" y="3203"/>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FF0000"/>
                  </a:solidFill>
                  <a:latin typeface="Times New Roman" pitchFamily="18" charset="0"/>
                  <a:ea typeface="宋体" pitchFamily="2" charset="-122"/>
                </a:rPr>
                <a:t>V(</a:t>
              </a:r>
              <a:r>
                <a:rPr lang="en-US" altLang="zh-CN" sz="1400" b="1" dirty="0" err="1">
                  <a:solidFill>
                    <a:srgbClr val="FF0000"/>
                  </a:solidFill>
                  <a:latin typeface="Times New Roman" pitchFamily="18" charset="0"/>
                  <a:ea typeface="宋体" pitchFamily="2" charset="-122"/>
                </a:rPr>
                <a:t>mutex</a:t>
              </a:r>
              <a:r>
                <a:rPr lang="en-US" altLang="zh-CN" sz="1400" b="1" dirty="0">
                  <a:solidFill>
                    <a:srgbClr val="FF0000"/>
                  </a:solidFill>
                  <a:latin typeface="Times New Roman" pitchFamily="18" charset="0"/>
                  <a:ea typeface="宋体" pitchFamily="2" charset="-122"/>
                </a:rPr>
                <a:t>)</a:t>
              </a:r>
            </a:p>
          </p:txBody>
        </p:sp>
        <p:sp>
          <p:nvSpPr>
            <p:cNvPr id="71" name="Text Box 23"/>
            <p:cNvSpPr txBox="1">
              <a:spLocks noChangeArrowheads="1"/>
            </p:cNvSpPr>
            <p:nvPr/>
          </p:nvSpPr>
          <p:spPr bwMode="auto">
            <a:xfrm>
              <a:off x="748" y="2794"/>
              <a:ext cx="17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将消息缓冲区</a:t>
              </a:r>
              <a:r>
                <a:rPr lang="en-US" altLang="zh-CN" sz="1400" b="1">
                  <a:solidFill>
                    <a:srgbClr val="000099"/>
                  </a:solidFill>
                  <a:latin typeface="Times New Roman" pitchFamily="18" charset="0"/>
                  <a:ea typeface="宋体" pitchFamily="2" charset="-122"/>
                </a:rPr>
                <a:t>i</a:t>
              </a:r>
              <a:r>
                <a:rPr lang="zh-CN" altLang="en-US" sz="1400" b="1">
                  <a:solidFill>
                    <a:srgbClr val="000099"/>
                  </a:solidFill>
                  <a:latin typeface="Times New Roman" pitchFamily="18" charset="0"/>
                  <a:ea typeface="宋体" pitchFamily="2" charset="-122"/>
                </a:rPr>
                <a:t>插入到接收者</a:t>
              </a:r>
              <a:r>
                <a:rPr lang="en-US" altLang="zh-CN" sz="1400" b="1">
                  <a:solidFill>
                    <a:srgbClr val="000099"/>
                  </a:solidFill>
                  <a:latin typeface="Times New Roman" pitchFamily="18" charset="0"/>
                  <a:ea typeface="宋体" pitchFamily="2" charset="-122"/>
                </a:rPr>
                <a:t>receiver</a:t>
              </a:r>
              <a:r>
                <a:rPr lang="zh-CN" altLang="en-US" sz="1400" b="1">
                  <a:solidFill>
                    <a:srgbClr val="000099"/>
                  </a:solidFill>
                  <a:latin typeface="Times New Roman" pitchFamily="18" charset="0"/>
                  <a:ea typeface="宋体" pitchFamily="2" charset="-122"/>
                </a:rPr>
                <a:t>的消息队列</a:t>
              </a:r>
              <a:r>
                <a:rPr lang="en-US" altLang="zh-CN" sz="1400" b="1">
                  <a:solidFill>
                    <a:srgbClr val="000099"/>
                  </a:solidFill>
                  <a:latin typeface="Times New Roman" pitchFamily="18" charset="0"/>
                  <a:ea typeface="宋体" pitchFamily="2" charset="-122"/>
                </a:rPr>
                <a:t>mq</a:t>
              </a:r>
              <a:r>
                <a:rPr lang="zh-CN" altLang="en-US" sz="1400" b="1">
                  <a:solidFill>
                    <a:srgbClr val="000099"/>
                  </a:solidFill>
                  <a:latin typeface="Times New Roman" pitchFamily="18" charset="0"/>
                  <a:ea typeface="宋体" pitchFamily="2" charset="-122"/>
                </a:rPr>
                <a:t>中</a:t>
              </a:r>
            </a:p>
          </p:txBody>
        </p:sp>
        <p:sp>
          <p:nvSpPr>
            <p:cNvPr id="72" name="Text Box 24"/>
            <p:cNvSpPr txBox="1">
              <a:spLocks noChangeArrowheads="1"/>
            </p:cNvSpPr>
            <p:nvPr/>
          </p:nvSpPr>
          <p:spPr bwMode="auto">
            <a:xfrm>
              <a:off x="1292" y="3533"/>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a:solidFill>
                    <a:srgbClr val="000099"/>
                  </a:solidFill>
                  <a:latin typeface="Times New Roman" pitchFamily="18" charset="0"/>
                  <a:ea typeface="宋体" pitchFamily="2" charset="-122"/>
                </a:rPr>
                <a:t>V(sm)</a:t>
              </a:r>
            </a:p>
          </p:txBody>
        </p:sp>
        <p:sp>
          <p:nvSpPr>
            <p:cNvPr id="73" name="Text Box 25"/>
            <p:cNvSpPr txBox="1">
              <a:spLocks noChangeArrowheads="1"/>
            </p:cNvSpPr>
            <p:nvPr/>
          </p:nvSpPr>
          <p:spPr bwMode="auto">
            <a:xfrm>
              <a:off x="1519" y="1524"/>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a:solidFill>
                    <a:srgbClr val="000099"/>
                  </a:solidFill>
                  <a:latin typeface="Times New Roman" pitchFamily="18" charset="0"/>
                  <a:ea typeface="宋体" pitchFamily="2" charset="-122"/>
                </a:rPr>
                <a:t>Yes</a:t>
              </a:r>
            </a:p>
          </p:txBody>
        </p:sp>
        <p:sp>
          <p:nvSpPr>
            <p:cNvPr id="74" name="Text Box 26"/>
            <p:cNvSpPr txBox="1">
              <a:spLocks noChangeArrowheads="1"/>
            </p:cNvSpPr>
            <p:nvPr/>
          </p:nvSpPr>
          <p:spPr bwMode="auto">
            <a:xfrm>
              <a:off x="1973" y="1161"/>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a:solidFill>
                    <a:srgbClr val="000099"/>
                  </a:solidFill>
                  <a:latin typeface="Times New Roman" pitchFamily="18" charset="0"/>
                  <a:ea typeface="宋体" pitchFamily="2" charset="-122"/>
                </a:rPr>
                <a:t>No</a:t>
              </a:r>
            </a:p>
          </p:txBody>
        </p:sp>
        <p:sp>
          <p:nvSpPr>
            <p:cNvPr id="75" name="Line 27"/>
            <p:cNvSpPr>
              <a:spLocks noChangeShapeType="1"/>
            </p:cNvSpPr>
            <p:nvPr/>
          </p:nvSpPr>
          <p:spPr bwMode="auto">
            <a:xfrm>
              <a:off x="2199" y="1357"/>
              <a:ext cx="272"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76" name="Line 28"/>
            <p:cNvSpPr>
              <a:spLocks noChangeShapeType="1"/>
            </p:cNvSpPr>
            <p:nvPr/>
          </p:nvSpPr>
          <p:spPr bwMode="auto">
            <a:xfrm>
              <a:off x="1655" y="2023"/>
              <a:ext cx="0" cy="136"/>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77" name="Line 29"/>
            <p:cNvSpPr>
              <a:spLocks noChangeShapeType="1"/>
            </p:cNvSpPr>
            <p:nvPr/>
          </p:nvSpPr>
          <p:spPr bwMode="auto">
            <a:xfrm>
              <a:off x="1655" y="617"/>
              <a:ext cx="0" cy="136"/>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78" name="Line 30"/>
            <p:cNvSpPr>
              <a:spLocks noChangeShapeType="1"/>
            </p:cNvSpPr>
            <p:nvPr/>
          </p:nvSpPr>
          <p:spPr bwMode="auto">
            <a:xfrm>
              <a:off x="1668" y="980"/>
              <a:ext cx="0" cy="136"/>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79" name="Line 31"/>
            <p:cNvSpPr>
              <a:spLocks noChangeShapeType="1"/>
            </p:cNvSpPr>
            <p:nvPr/>
          </p:nvSpPr>
          <p:spPr bwMode="auto">
            <a:xfrm>
              <a:off x="1700" y="1615"/>
              <a:ext cx="0" cy="91"/>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0" name="Line 32"/>
            <p:cNvSpPr>
              <a:spLocks noChangeShapeType="1"/>
            </p:cNvSpPr>
            <p:nvPr/>
          </p:nvSpPr>
          <p:spPr bwMode="auto">
            <a:xfrm>
              <a:off x="1655" y="2386"/>
              <a:ext cx="0" cy="91"/>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1" name="Line 33"/>
            <p:cNvSpPr>
              <a:spLocks noChangeShapeType="1"/>
            </p:cNvSpPr>
            <p:nvPr/>
          </p:nvSpPr>
          <p:spPr bwMode="auto">
            <a:xfrm>
              <a:off x="1655" y="2704"/>
              <a:ext cx="0" cy="9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2" name="Line 34"/>
            <p:cNvSpPr>
              <a:spLocks noChangeShapeType="1"/>
            </p:cNvSpPr>
            <p:nvPr/>
          </p:nvSpPr>
          <p:spPr bwMode="auto">
            <a:xfrm>
              <a:off x="1655" y="3429"/>
              <a:ext cx="0" cy="91"/>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3" name="Line 35"/>
            <p:cNvSpPr>
              <a:spLocks noChangeShapeType="1"/>
            </p:cNvSpPr>
            <p:nvPr/>
          </p:nvSpPr>
          <p:spPr bwMode="auto">
            <a:xfrm>
              <a:off x="1655" y="3112"/>
              <a:ext cx="0" cy="91"/>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4" name="Line 36"/>
            <p:cNvSpPr>
              <a:spLocks noChangeShapeType="1"/>
            </p:cNvSpPr>
            <p:nvPr/>
          </p:nvSpPr>
          <p:spPr bwMode="auto">
            <a:xfrm>
              <a:off x="1610" y="3747"/>
              <a:ext cx="0" cy="136"/>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85" name="Text Box 37"/>
            <p:cNvSpPr txBox="1">
              <a:spLocks noChangeArrowheads="1"/>
            </p:cNvSpPr>
            <p:nvPr/>
          </p:nvSpPr>
          <p:spPr bwMode="auto">
            <a:xfrm>
              <a:off x="1973" y="391"/>
              <a:ext cx="9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000099"/>
                  </a:solidFill>
                  <a:latin typeface="Times New Roman" pitchFamily="18" charset="0"/>
                  <a:ea typeface="宋体" pitchFamily="2" charset="-122"/>
                </a:rPr>
                <a:t>Send(</a:t>
              </a:r>
              <a:r>
                <a:rPr lang="en-US" altLang="zh-CN" sz="1400" b="1" dirty="0" err="1">
                  <a:solidFill>
                    <a:srgbClr val="000099"/>
                  </a:solidFill>
                  <a:latin typeface="Times New Roman" pitchFamily="18" charset="0"/>
                  <a:ea typeface="宋体" pitchFamily="2" charset="-122"/>
                </a:rPr>
                <a:t>receiver,a</a:t>
              </a:r>
              <a:r>
                <a:rPr lang="en-US" altLang="zh-CN" sz="1400" b="1" dirty="0">
                  <a:solidFill>
                    <a:srgbClr val="000099"/>
                  </a:solidFill>
                  <a:latin typeface="Times New Roman" pitchFamily="18" charset="0"/>
                  <a:ea typeface="宋体" pitchFamily="2" charset="-122"/>
                </a:rPr>
                <a:t>)</a:t>
              </a:r>
            </a:p>
          </p:txBody>
        </p:sp>
      </p:grpSp>
      <p:grpSp>
        <p:nvGrpSpPr>
          <p:cNvPr id="86" name="Group 38"/>
          <p:cNvGrpSpPr>
            <a:grpSpLocks/>
          </p:cNvGrpSpPr>
          <p:nvPr/>
        </p:nvGrpSpPr>
        <p:grpSpPr bwMode="auto">
          <a:xfrm>
            <a:off x="5003800" y="765175"/>
            <a:ext cx="3313113" cy="5780088"/>
            <a:chOff x="3152" y="482"/>
            <a:chExt cx="1996" cy="3641"/>
          </a:xfrm>
        </p:grpSpPr>
        <p:sp>
          <p:nvSpPr>
            <p:cNvPr id="87" name="AutoShape 39"/>
            <p:cNvSpPr>
              <a:spLocks noChangeArrowheads="1"/>
            </p:cNvSpPr>
            <p:nvPr/>
          </p:nvSpPr>
          <p:spPr bwMode="auto">
            <a:xfrm>
              <a:off x="3742" y="482"/>
              <a:ext cx="635" cy="181"/>
            </a:xfrm>
            <a:prstGeom prst="flowChartAlternateProcess">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88" name="Rectangle 40"/>
            <p:cNvSpPr>
              <a:spLocks noChangeArrowheads="1"/>
            </p:cNvSpPr>
            <p:nvPr/>
          </p:nvSpPr>
          <p:spPr bwMode="auto">
            <a:xfrm>
              <a:off x="3379" y="1026"/>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89" name="Rectangle 41"/>
            <p:cNvSpPr>
              <a:spLocks noChangeArrowheads="1"/>
            </p:cNvSpPr>
            <p:nvPr/>
          </p:nvSpPr>
          <p:spPr bwMode="auto">
            <a:xfrm>
              <a:off x="3198" y="2115"/>
              <a:ext cx="1814"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90" name="Rectangle 42"/>
            <p:cNvSpPr>
              <a:spLocks noChangeArrowheads="1"/>
            </p:cNvSpPr>
            <p:nvPr/>
          </p:nvSpPr>
          <p:spPr bwMode="auto">
            <a:xfrm>
              <a:off x="3379" y="1570"/>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91" name="Rectangle 43"/>
            <p:cNvSpPr>
              <a:spLocks noChangeArrowheads="1"/>
            </p:cNvSpPr>
            <p:nvPr/>
          </p:nvSpPr>
          <p:spPr bwMode="auto">
            <a:xfrm>
              <a:off x="3470" y="3566"/>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92" name="Rectangle 44"/>
            <p:cNvSpPr>
              <a:spLocks noChangeArrowheads="1"/>
            </p:cNvSpPr>
            <p:nvPr/>
          </p:nvSpPr>
          <p:spPr bwMode="auto">
            <a:xfrm>
              <a:off x="3470" y="3067"/>
              <a:ext cx="1361"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93" name="AutoShape 45"/>
            <p:cNvSpPr>
              <a:spLocks noChangeArrowheads="1"/>
            </p:cNvSpPr>
            <p:nvPr/>
          </p:nvSpPr>
          <p:spPr bwMode="auto">
            <a:xfrm>
              <a:off x="3787" y="3929"/>
              <a:ext cx="635" cy="181"/>
            </a:xfrm>
            <a:prstGeom prst="flowChartAlternateProcess">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94" name="Text Box 46"/>
            <p:cNvSpPr txBox="1">
              <a:spLocks noChangeArrowheads="1"/>
            </p:cNvSpPr>
            <p:nvPr/>
          </p:nvSpPr>
          <p:spPr bwMode="auto">
            <a:xfrm>
              <a:off x="3697" y="482"/>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dirty="0">
                  <a:solidFill>
                    <a:srgbClr val="000099"/>
                  </a:solidFill>
                  <a:latin typeface="Times New Roman" pitchFamily="18" charset="0"/>
                  <a:ea typeface="宋体" pitchFamily="2" charset="-122"/>
                </a:rPr>
                <a:t>接收过程</a:t>
              </a:r>
            </a:p>
          </p:txBody>
        </p:sp>
        <p:sp>
          <p:nvSpPr>
            <p:cNvPr id="95" name="Text Box 47"/>
            <p:cNvSpPr txBox="1">
              <a:spLocks noChangeArrowheads="1"/>
            </p:cNvSpPr>
            <p:nvPr/>
          </p:nvSpPr>
          <p:spPr bwMode="auto">
            <a:xfrm>
              <a:off x="3334" y="1026"/>
              <a:ext cx="140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a:solidFill>
                    <a:srgbClr val="000099"/>
                  </a:solidFill>
                  <a:latin typeface="Times New Roman" pitchFamily="18" charset="0"/>
                  <a:ea typeface="宋体" pitchFamily="2" charset="-122"/>
                </a:rPr>
                <a:t>P(sm)</a:t>
              </a:r>
            </a:p>
          </p:txBody>
        </p:sp>
        <p:sp>
          <p:nvSpPr>
            <p:cNvPr id="96" name="Text Box 48"/>
            <p:cNvSpPr txBox="1">
              <a:spLocks noChangeArrowheads="1"/>
            </p:cNvSpPr>
            <p:nvPr/>
          </p:nvSpPr>
          <p:spPr bwMode="auto">
            <a:xfrm>
              <a:off x="3152" y="2115"/>
              <a:ext cx="195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摘下消息队列</a:t>
              </a:r>
              <a:r>
                <a:rPr lang="en-US" altLang="zh-CN" sz="1400" b="1">
                  <a:solidFill>
                    <a:srgbClr val="000099"/>
                  </a:solidFill>
                  <a:latin typeface="Times New Roman" pitchFamily="18" charset="0"/>
                  <a:ea typeface="宋体" pitchFamily="2" charset="-122"/>
                </a:rPr>
                <a:t>mq</a:t>
              </a:r>
              <a:r>
                <a:rPr lang="zh-CN" altLang="en-US" sz="1400" b="1">
                  <a:solidFill>
                    <a:srgbClr val="000099"/>
                  </a:solidFill>
                  <a:latin typeface="Times New Roman" pitchFamily="18" charset="0"/>
                  <a:ea typeface="宋体" pitchFamily="2" charset="-122"/>
                </a:rPr>
                <a:t>中的第一条消息</a:t>
              </a:r>
            </a:p>
          </p:txBody>
        </p:sp>
        <p:sp>
          <p:nvSpPr>
            <p:cNvPr id="97" name="Text Box 49"/>
            <p:cNvSpPr txBox="1">
              <a:spLocks noChangeArrowheads="1"/>
            </p:cNvSpPr>
            <p:nvPr/>
          </p:nvSpPr>
          <p:spPr bwMode="auto">
            <a:xfrm>
              <a:off x="3742" y="1570"/>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FF0000"/>
                  </a:solidFill>
                  <a:latin typeface="Times New Roman" pitchFamily="18" charset="0"/>
                  <a:ea typeface="宋体" pitchFamily="2" charset="-122"/>
                </a:rPr>
                <a:t>P(</a:t>
              </a:r>
              <a:r>
                <a:rPr lang="en-US" altLang="zh-CN" sz="1400" b="1" dirty="0" err="1">
                  <a:solidFill>
                    <a:srgbClr val="FF0000"/>
                  </a:solidFill>
                  <a:latin typeface="Times New Roman" pitchFamily="18" charset="0"/>
                  <a:ea typeface="宋体" pitchFamily="2" charset="-122"/>
                </a:rPr>
                <a:t>mutex</a:t>
              </a:r>
              <a:r>
                <a:rPr lang="en-US" altLang="zh-CN" sz="1400" b="1" dirty="0">
                  <a:solidFill>
                    <a:srgbClr val="FF0000"/>
                  </a:solidFill>
                  <a:latin typeface="Times New Roman" pitchFamily="18" charset="0"/>
                  <a:ea typeface="宋体" pitchFamily="2" charset="-122"/>
                </a:rPr>
                <a:t>)</a:t>
              </a:r>
            </a:p>
          </p:txBody>
        </p:sp>
        <p:sp>
          <p:nvSpPr>
            <p:cNvPr id="98" name="Text Box 50"/>
            <p:cNvSpPr txBox="1">
              <a:spLocks noChangeArrowheads="1"/>
            </p:cNvSpPr>
            <p:nvPr/>
          </p:nvSpPr>
          <p:spPr bwMode="auto">
            <a:xfrm>
              <a:off x="3787" y="3566"/>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FF0000"/>
                  </a:solidFill>
                  <a:latin typeface="Times New Roman" pitchFamily="18" charset="0"/>
                  <a:ea typeface="宋体" pitchFamily="2" charset="-122"/>
                </a:rPr>
                <a:t>V(</a:t>
              </a:r>
              <a:r>
                <a:rPr lang="en-US" altLang="zh-CN" sz="1400" b="1" dirty="0" err="1">
                  <a:solidFill>
                    <a:srgbClr val="FF0000"/>
                  </a:solidFill>
                  <a:latin typeface="Times New Roman" pitchFamily="18" charset="0"/>
                  <a:ea typeface="宋体" pitchFamily="2" charset="-122"/>
                </a:rPr>
                <a:t>mutex</a:t>
              </a:r>
              <a:r>
                <a:rPr lang="en-US" altLang="zh-CN" sz="1400" b="1" dirty="0">
                  <a:solidFill>
                    <a:srgbClr val="FF0000"/>
                  </a:solidFill>
                  <a:latin typeface="Times New Roman" pitchFamily="18" charset="0"/>
                  <a:ea typeface="宋体" pitchFamily="2" charset="-122"/>
                </a:rPr>
                <a:t>)</a:t>
              </a:r>
            </a:p>
          </p:txBody>
        </p:sp>
        <p:sp>
          <p:nvSpPr>
            <p:cNvPr id="99" name="Text Box 51"/>
            <p:cNvSpPr txBox="1">
              <a:spLocks noChangeArrowheads="1"/>
            </p:cNvSpPr>
            <p:nvPr/>
          </p:nvSpPr>
          <p:spPr bwMode="auto">
            <a:xfrm>
              <a:off x="3424" y="3067"/>
              <a:ext cx="140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释放该消息缓冲区</a:t>
              </a:r>
            </a:p>
          </p:txBody>
        </p:sp>
        <p:sp>
          <p:nvSpPr>
            <p:cNvPr id="100" name="Text Box 52"/>
            <p:cNvSpPr txBox="1">
              <a:spLocks noChangeArrowheads="1"/>
            </p:cNvSpPr>
            <p:nvPr/>
          </p:nvSpPr>
          <p:spPr bwMode="auto">
            <a:xfrm>
              <a:off x="3742" y="3929"/>
              <a:ext cx="7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返回</a:t>
              </a:r>
            </a:p>
          </p:txBody>
        </p:sp>
        <p:sp>
          <p:nvSpPr>
            <p:cNvPr id="101" name="Line 53"/>
            <p:cNvSpPr>
              <a:spLocks noChangeShapeType="1"/>
            </p:cNvSpPr>
            <p:nvPr/>
          </p:nvSpPr>
          <p:spPr bwMode="auto">
            <a:xfrm>
              <a:off x="4105" y="1797"/>
              <a:ext cx="0" cy="318"/>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2" name="Line 54"/>
            <p:cNvSpPr>
              <a:spLocks noChangeShapeType="1"/>
            </p:cNvSpPr>
            <p:nvPr/>
          </p:nvSpPr>
          <p:spPr bwMode="auto">
            <a:xfrm>
              <a:off x="4105" y="663"/>
              <a:ext cx="0" cy="363"/>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3" name="Line 55"/>
            <p:cNvSpPr>
              <a:spLocks noChangeShapeType="1"/>
            </p:cNvSpPr>
            <p:nvPr/>
          </p:nvSpPr>
          <p:spPr bwMode="auto">
            <a:xfrm>
              <a:off x="4105" y="1253"/>
              <a:ext cx="0" cy="317"/>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4" name="Line 56"/>
            <p:cNvSpPr>
              <a:spLocks noChangeShapeType="1"/>
            </p:cNvSpPr>
            <p:nvPr/>
          </p:nvSpPr>
          <p:spPr bwMode="auto">
            <a:xfrm>
              <a:off x="4105" y="2341"/>
              <a:ext cx="0" cy="272"/>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5" name="Line 57"/>
            <p:cNvSpPr>
              <a:spLocks noChangeShapeType="1"/>
            </p:cNvSpPr>
            <p:nvPr/>
          </p:nvSpPr>
          <p:spPr bwMode="auto">
            <a:xfrm>
              <a:off x="4105" y="3294"/>
              <a:ext cx="0" cy="272"/>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6" name="Line 58"/>
            <p:cNvSpPr>
              <a:spLocks noChangeShapeType="1"/>
            </p:cNvSpPr>
            <p:nvPr/>
          </p:nvSpPr>
          <p:spPr bwMode="auto">
            <a:xfrm>
              <a:off x="4105" y="2840"/>
              <a:ext cx="0" cy="227"/>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7" name="Line 59"/>
            <p:cNvSpPr>
              <a:spLocks noChangeShapeType="1"/>
            </p:cNvSpPr>
            <p:nvPr/>
          </p:nvSpPr>
          <p:spPr bwMode="auto">
            <a:xfrm>
              <a:off x="4105" y="3793"/>
              <a:ext cx="0" cy="136"/>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8" name="Rectangle 60"/>
            <p:cNvSpPr>
              <a:spLocks noChangeArrowheads="1"/>
            </p:cNvSpPr>
            <p:nvPr/>
          </p:nvSpPr>
          <p:spPr bwMode="auto">
            <a:xfrm>
              <a:off x="3288" y="2614"/>
              <a:ext cx="1814" cy="226"/>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endParaRPr lang="zh-CN" altLang="en-US" sz="1400"/>
            </a:p>
          </p:txBody>
        </p:sp>
        <p:sp>
          <p:nvSpPr>
            <p:cNvPr id="109" name="Text Box 61"/>
            <p:cNvSpPr txBox="1">
              <a:spLocks noChangeArrowheads="1"/>
            </p:cNvSpPr>
            <p:nvPr/>
          </p:nvSpPr>
          <p:spPr bwMode="auto">
            <a:xfrm>
              <a:off x="3243" y="2614"/>
              <a:ext cx="190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zh-CN" altLang="en-US" sz="1400" b="1">
                  <a:solidFill>
                    <a:srgbClr val="000099"/>
                  </a:solidFill>
                  <a:latin typeface="Times New Roman" pitchFamily="18" charset="0"/>
                  <a:ea typeface="宋体" pitchFamily="2" charset="-122"/>
                </a:rPr>
                <a:t>将消息从缓冲区复制到接收区</a:t>
              </a:r>
              <a:r>
                <a:rPr lang="en-US" altLang="zh-CN" sz="1400" b="1">
                  <a:solidFill>
                    <a:srgbClr val="000099"/>
                  </a:solidFill>
                  <a:latin typeface="Times New Roman" pitchFamily="18" charset="0"/>
                  <a:ea typeface="宋体" pitchFamily="2" charset="-122"/>
                </a:rPr>
                <a:t>b</a:t>
              </a:r>
            </a:p>
          </p:txBody>
        </p:sp>
        <p:sp>
          <p:nvSpPr>
            <p:cNvPr id="110" name="Text Box 62"/>
            <p:cNvSpPr txBox="1">
              <a:spLocks noChangeArrowheads="1"/>
            </p:cNvSpPr>
            <p:nvPr/>
          </p:nvSpPr>
          <p:spPr bwMode="auto">
            <a:xfrm>
              <a:off x="4377" y="482"/>
              <a:ext cx="7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1400" b="1" dirty="0">
                  <a:solidFill>
                    <a:srgbClr val="000099"/>
                  </a:solidFill>
                  <a:latin typeface="Times New Roman" pitchFamily="18" charset="0"/>
                  <a:ea typeface="宋体" pitchFamily="2" charset="-122"/>
                </a:rPr>
                <a:t>Receive(b)</a:t>
              </a:r>
            </a:p>
          </p:txBody>
        </p:sp>
      </p:grpSp>
      <p:cxnSp>
        <p:nvCxnSpPr>
          <p:cNvPr id="4" name="直接箭头连接符 3"/>
          <p:cNvCxnSpPr>
            <a:stCxn id="60" idx="3"/>
          </p:cNvCxnSpPr>
          <p:nvPr/>
        </p:nvCxnSpPr>
        <p:spPr>
          <a:xfrm flipV="1">
            <a:off x="3635376" y="1843088"/>
            <a:ext cx="1745216" cy="39338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CA4E50A0-F477-45EF-AE99-58F2E1AC446D}"/>
              </a:ext>
            </a:extLst>
          </p:cNvPr>
          <p:cNvSpPr>
            <a:spLocks noGrp="1"/>
          </p:cNvSpPr>
          <p:nvPr>
            <p:ph type="sldNum" sz="quarter" idx="12"/>
          </p:nvPr>
        </p:nvSpPr>
        <p:spPr/>
        <p:txBody>
          <a:bodyPr/>
          <a:lstStyle/>
          <a:p>
            <a:fld id="{B10D5614-B734-4280-8F57-1D4947433C97}" type="slidenum">
              <a:rPr lang="en-US" smtClean="0"/>
              <a:t>138</a:t>
            </a:fld>
            <a:endParaRPr lang="en-US" dirty="0"/>
          </a:p>
        </p:txBody>
      </p:sp>
    </p:spTree>
    <p:extLst>
      <p:ext uri="{BB962C8B-B14F-4D97-AF65-F5344CB8AC3E}">
        <p14:creationId xmlns:p14="http://schemas.microsoft.com/office/powerpoint/2010/main" val="8101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98</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2000" b="1" dirty="0">
                <a:solidFill>
                  <a:srgbClr val="FF0000"/>
                </a:solidFill>
                <a:latin typeface="华文中宋" panose="02010600040101010101" pitchFamily="2" charset="-122"/>
                <a:ea typeface="华文中宋" panose="02010600040101010101" pitchFamily="2" charset="-122"/>
              </a:rPr>
              <a:t>3.7.2 </a:t>
            </a:r>
            <a:r>
              <a:rPr lang="zh-CN" altLang="en-US" sz="2000" b="1" dirty="0">
                <a:solidFill>
                  <a:srgbClr val="FF0000"/>
                </a:solidFill>
                <a:latin typeface="华文中宋" panose="02010600040101010101" pitchFamily="2" charset="-122"/>
                <a:ea typeface="华文中宋" panose="02010600040101010101" pitchFamily="2" charset="-122"/>
              </a:rPr>
              <a:t>直接消息传递方式</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消息缓冲机制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83567" y="1759677"/>
            <a:ext cx="7857849" cy="923330"/>
          </a:xfrm>
          <a:prstGeom prst="rect">
            <a:avLst/>
          </a:prstGeom>
        </p:spPr>
        <p:txBody>
          <a:bodyPr wrap="square">
            <a:spAutoFit/>
          </a:bodyPr>
          <a:lstStyle/>
          <a:p>
            <a:pPr marL="285750" indent="-285750" algn="just">
              <a:lnSpc>
                <a:spcPct val="150000"/>
              </a:lnSpc>
              <a:buClr>
                <a:srgbClr val="000099"/>
              </a:buCl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设公用信号</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en-US" b="1" dirty="0">
                <a:solidFill>
                  <a:srgbClr val="000000"/>
                </a:solidFill>
                <a:latin typeface="华文中宋" panose="02010600040101010101" pitchFamily="2" charset="-122"/>
                <a:ea typeface="华文中宋" panose="02010600040101010101" pitchFamily="2" charset="-122"/>
              </a:rPr>
              <a:t>为控制对缓冲区访问的互斥信号量</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其初值为</a:t>
            </a:r>
            <a:r>
              <a:rPr lang="en-US" altLang="zh-CN" b="1" dirty="0">
                <a:solidFill>
                  <a:srgbClr val="000000"/>
                </a:solidFill>
                <a:latin typeface="华文中宋" panose="02010600040101010101" pitchFamily="2" charset="-122"/>
                <a:ea typeface="华文中宋" panose="02010600040101010101" pitchFamily="2" charset="-122"/>
              </a:rPr>
              <a:t>1</a:t>
            </a:r>
          </a:p>
          <a:p>
            <a:pPr marL="285750" indent="-285750" algn="just">
              <a:lnSpc>
                <a:spcPct val="150000"/>
              </a:lnSpc>
              <a:buClr>
                <a:srgbClr val="000099"/>
              </a:buCl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信号</a:t>
            </a:r>
            <a:r>
              <a:rPr lang="en-US" altLang="zh-CN" b="1" dirty="0">
                <a:solidFill>
                  <a:srgbClr val="000000"/>
                </a:solidFill>
                <a:latin typeface="华文中宋" panose="02010600040101010101" pitchFamily="2" charset="-122"/>
                <a:ea typeface="华文中宋" panose="02010600040101010101" pitchFamily="2" charset="-122"/>
              </a:rPr>
              <a:t>SM</a:t>
            </a:r>
            <a:r>
              <a:rPr lang="zh-CN" altLang="en-US" b="1" dirty="0">
                <a:solidFill>
                  <a:srgbClr val="000000"/>
                </a:solidFill>
                <a:latin typeface="华文中宋" panose="02010600040101010101" pitchFamily="2" charset="-122"/>
                <a:ea typeface="华文中宋" panose="02010600040101010101" pitchFamily="2" charset="-122"/>
              </a:rPr>
              <a:t>为接收进程的私有信号量，示等待接收的消息个数</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其初值为</a:t>
            </a:r>
            <a:r>
              <a:rPr lang="en-US" altLang="zh-CN" b="1" dirty="0">
                <a:solidFill>
                  <a:srgbClr val="000000"/>
                </a:solidFill>
                <a:latin typeface="华文中宋" panose="02010600040101010101" pitchFamily="2" charset="-122"/>
                <a:ea typeface="华文中宋" panose="02010600040101010101" pitchFamily="2" charset="-122"/>
              </a:rPr>
              <a:t>0 </a:t>
            </a: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840203"/>
            <a:ext cx="3383424" cy="37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910" y="2832941"/>
            <a:ext cx="3253241" cy="359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6"/>
          <p:cNvSpPr>
            <a:spLocks noChangeShapeType="1"/>
          </p:cNvSpPr>
          <p:nvPr/>
        </p:nvSpPr>
        <p:spPr bwMode="auto">
          <a:xfrm flipV="1">
            <a:off x="2267744" y="3789040"/>
            <a:ext cx="3456384" cy="2126449"/>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灯片编号占位符 2">
            <a:extLst>
              <a:ext uri="{FF2B5EF4-FFF2-40B4-BE49-F238E27FC236}">
                <a16:creationId xmlns:a16="http://schemas.microsoft.com/office/drawing/2014/main" id="{081D246A-0608-4FFA-B26F-F458ACEDA832}"/>
              </a:ext>
            </a:extLst>
          </p:cNvPr>
          <p:cNvSpPr>
            <a:spLocks noGrp="1"/>
          </p:cNvSpPr>
          <p:nvPr>
            <p:ph type="sldNum" sz="quarter" idx="12"/>
          </p:nvPr>
        </p:nvSpPr>
        <p:spPr/>
        <p:txBody>
          <a:bodyPr/>
          <a:lstStyle/>
          <a:p>
            <a:fld id="{B10D5614-B734-4280-8F57-1D4947433C97}" type="slidenum">
              <a:rPr lang="en-US" smtClean="0"/>
              <a:t>139</a:t>
            </a:fld>
            <a:endParaRPr lang="en-US" dirty="0"/>
          </a:p>
        </p:txBody>
      </p:sp>
    </p:spTree>
    <p:extLst>
      <p:ext uri="{BB962C8B-B14F-4D97-AF65-F5344CB8AC3E}">
        <p14:creationId xmlns:p14="http://schemas.microsoft.com/office/powerpoint/2010/main" val="17248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3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对象 118">
            <a:extLst>
              <a:ext uri="{FF2B5EF4-FFF2-40B4-BE49-F238E27FC236}">
                <a16:creationId xmlns:a16="http://schemas.microsoft.com/office/drawing/2014/main" id="{F2E6A3F2-3193-47F4-B900-446AE6A0822E}"/>
              </a:ext>
            </a:extLst>
          </p:cNvPr>
          <p:cNvGraphicFramePr>
            <a:graphicFrameLocks noChangeAspect="1"/>
          </p:cNvGraphicFramePr>
          <p:nvPr/>
        </p:nvGraphicFramePr>
        <p:xfrm>
          <a:off x="3334383" y="1003696"/>
          <a:ext cx="5765177" cy="5774787"/>
        </p:xfrm>
        <a:graphic>
          <a:graphicData uri="http://schemas.openxmlformats.org/presentationml/2006/ole">
            <mc:AlternateContent xmlns:mc="http://schemas.openxmlformats.org/markup-compatibility/2006">
              <mc:Choice xmlns:v="urn:schemas-microsoft-com:vml" Requires="v">
                <p:oleObj spid="_x0000_s2104" name="Visio" r:id="rId3" imgW="6507126" imgH="6514959" progId="Visio.Drawing.15">
                  <p:embed/>
                </p:oleObj>
              </mc:Choice>
              <mc:Fallback>
                <p:oleObj name="Visio" r:id="rId3" imgW="6507126" imgH="6514959" progId="Visio.Drawing.15">
                  <p:embed/>
                  <p:pic>
                    <p:nvPicPr>
                      <p:cNvPr id="119" name="对象 118">
                        <a:extLst>
                          <a:ext uri="{FF2B5EF4-FFF2-40B4-BE49-F238E27FC236}">
                            <a16:creationId xmlns:a16="http://schemas.microsoft.com/office/drawing/2014/main" id="{F2E6A3F2-3193-47F4-B900-446AE6A08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383" y="1003696"/>
                        <a:ext cx="5765177" cy="5774787"/>
                      </a:xfrm>
                      <a:prstGeom prst="rect">
                        <a:avLst/>
                      </a:prstGeom>
                      <a:noFill/>
                    </p:spPr>
                  </p:pic>
                </p:oleObj>
              </mc:Fallback>
            </mc:AlternateContent>
          </a:graphicData>
        </a:graphic>
      </p:graphicFrame>
      <p:sp>
        <p:nvSpPr>
          <p:cNvPr id="121" name="文本框 120">
            <a:extLst>
              <a:ext uri="{FF2B5EF4-FFF2-40B4-BE49-F238E27FC236}">
                <a16:creationId xmlns:a16="http://schemas.microsoft.com/office/drawing/2014/main" id="{3E37A1DB-C2CC-454C-A357-DAE72C23A59B}"/>
              </a:ext>
            </a:extLst>
          </p:cNvPr>
          <p:cNvSpPr txBox="1"/>
          <p:nvPr/>
        </p:nvSpPr>
        <p:spPr>
          <a:xfrm>
            <a:off x="107504" y="6011199"/>
            <a:ext cx="1804737" cy="45928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B0F0"/>
                </a:solidFill>
                <a:effectLst/>
                <a:uLnTx/>
                <a:uFillTx/>
                <a:latin typeface="Calibri"/>
                <a:ea typeface="+mn-ea"/>
                <a:cs typeface="+mn-cs"/>
              </a:rPr>
              <a:t>for</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1200" b="0" i="0" u="none" strike="noStrike" kern="1200" cap="none" spc="0" normalizeH="0" baseline="0" noProof="0" dirty="0" err="1">
                <a:ln>
                  <a:noFill/>
                </a:ln>
                <a:solidFill>
                  <a:prstClr val="white"/>
                </a:solidFill>
                <a:effectLst/>
                <a:uLnTx/>
                <a:uFillTx/>
                <a:latin typeface="Calibri"/>
                <a:ea typeface="+mn-ea"/>
                <a:cs typeface="+mn-cs"/>
              </a:rPr>
              <a:t>i</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1200" b="0" i="0" u="none" strike="noStrike" kern="1200" cap="none" spc="0" normalizeH="0" baseline="0" noProof="0" dirty="0">
                <a:ln>
                  <a:noFill/>
                </a:ln>
                <a:solidFill>
                  <a:srgbClr val="00B0F0"/>
                </a:solidFill>
                <a:effectLst/>
                <a:uLnTx/>
                <a:uFillTx/>
                <a:latin typeface="Calibri"/>
                <a:ea typeface="+mn-ea"/>
                <a:cs typeface="+mn-cs"/>
              </a:rPr>
              <a:t>in</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1200" b="0" i="0" u="none" strike="noStrike" kern="1200" cap="none" spc="0" normalizeH="0" baseline="0" noProof="0" dirty="0">
                <a:ln>
                  <a:noFill/>
                </a:ln>
                <a:solidFill>
                  <a:srgbClr val="FF0000"/>
                </a:solidFill>
                <a:effectLst/>
                <a:uLnTx/>
                <a:uFillTx/>
                <a:latin typeface="Calibri"/>
                <a:ea typeface="+mn-ea"/>
                <a:cs typeface="+mn-cs"/>
              </a:rPr>
              <a:t>range</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a:t>
            </a:r>
            <a:r>
              <a:rPr kumimoji="0" lang="en-US" altLang="zh-CN" sz="1200" b="0" i="0" u="none" strike="noStrike" kern="1200" cap="none" spc="0" normalizeH="0" baseline="0" noProof="0" dirty="0" err="1">
                <a:ln>
                  <a:noFill/>
                </a:ln>
                <a:solidFill>
                  <a:prstClr val="white"/>
                </a:solidFill>
                <a:effectLst/>
                <a:uLnTx/>
                <a:uFillTx/>
                <a:latin typeface="Calibri"/>
                <a:ea typeface="+mn-ea"/>
                <a:cs typeface="+mn-cs"/>
              </a:rPr>
              <a:t>subx</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1200" b="0" i="0" u="none" strike="noStrike" kern="1200" cap="none" spc="0" normalizeH="0" baseline="0" noProof="0" dirty="0">
                <a:ln>
                  <a:noFill/>
                </a:ln>
                <a:solidFill>
                  <a:srgbClr val="00B0F0"/>
                </a:solidFill>
                <a:effectLst/>
                <a:uLnTx/>
                <a:uFillTx/>
                <a:latin typeface="Calibri"/>
                <a:ea typeface="+mn-ea"/>
                <a:cs typeface="+mn-cs"/>
              </a:rPr>
              <a:t>for</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j  </a:t>
            </a:r>
            <a:r>
              <a:rPr kumimoji="0" lang="en-US" altLang="zh-CN" sz="1200" b="0" i="0" u="none" strike="noStrike" kern="1200" cap="none" spc="0" normalizeH="0" baseline="0" noProof="0" dirty="0">
                <a:ln>
                  <a:noFill/>
                </a:ln>
                <a:solidFill>
                  <a:srgbClr val="00B0F0"/>
                </a:solidFill>
                <a:effectLst/>
                <a:uLnTx/>
                <a:uFillTx/>
                <a:latin typeface="Calibri"/>
                <a:ea typeface="+mn-ea"/>
                <a:cs typeface="+mn-cs"/>
              </a:rPr>
              <a:t>in</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1200" b="0" i="0" u="none" strike="noStrike" kern="1200" cap="none" spc="0" normalizeH="0" baseline="0" noProof="0" dirty="0">
                <a:ln>
                  <a:noFill/>
                </a:ln>
                <a:solidFill>
                  <a:srgbClr val="FF0000"/>
                </a:solidFill>
                <a:effectLst/>
                <a:uLnTx/>
                <a:uFillTx/>
                <a:latin typeface="Calibri"/>
                <a:ea typeface="+mn-ea"/>
                <a:cs typeface="+mn-cs"/>
              </a:rPr>
              <a:t>range</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a:t>
            </a:r>
            <a:r>
              <a:rPr kumimoji="0" lang="en-US" altLang="zh-CN" sz="1200" b="0" i="0" u="none" strike="noStrike" kern="1200" cap="none" spc="0" normalizeH="0" baseline="0" noProof="0" dirty="0" err="1">
                <a:ln>
                  <a:noFill/>
                </a:ln>
                <a:solidFill>
                  <a:prstClr val="white"/>
                </a:solidFill>
                <a:effectLst/>
                <a:uLnTx/>
                <a:uFillTx/>
                <a:latin typeface="Calibri"/>
                <a:ea typeface="+mn-ea"/>
                <a:cs typeface="+mn-cs"/>
              </a:rPr>
              <a:t>suby</a:t>
            </a:r>
            <a:r>
              <a:rPr kumimoji="0" lang="en-US" altLang="zh-CN" sz="1200" b="0" i="0" u="none" strike="noStrike" kern="1200" cap="none" spc="0" normalizeH="0" baseline="0" noProof="0" dirty="0">
                <a:ln>
                  <a:noFill/>
                </a:ln>
                <a:solidFill>
                  <a:prstClr val="white"/>
                </a:solidFill>
                <a:effectLst/>
                <a:uLnTx/>
                <a:uFillTx/>
                <a:latin typeface="Calibri"/>
                <a:ea typeface="+mn-ea"/>
                <a:cs typeface="+mn-cs"/>
              </a:rPr>
              <a:t>):</a:t>
            </a:r>
            <a:endParaRPr kumimoji="0" lang="zh-CN" altLang="en-US" sz="12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122" name="对象 121">
            <a:extLst>
              <a:ext uri="{FF2B5EF4-FFF2-40B4-BE49-F238E27FC236}">
                <a16:creationId xmlns:a16="http://schemas.microsoft.com/office/drawing/2014/main" id="{75835D9C-4A35-4E2A-B546-866F35B6A147}"/>
              </a:ext>
            </a:extLst>
          </p:cNvPr>
          <p:cNvGraphicFramePr>
            <a:graphicFrameLocks noChangeAspect="1"/>
          </p:cNvGraphicFramePr>
          <p:nvPr/>
        </p:nvGraphicFramePr>
        <p:xfrm>
          <a:off x="-164206" y="1124744"/>
          <a:ext cx="3529566" cy="4886455"/>
        </p:xfrm>
        <a:graphic>
          <a:graphicData uri="http://schemas.openxmlformats.org/presentationml/2006/ole">
            <mc:AlternateContent xmlns:mc="http://schemas.openxmlformats.org/markup-compatibility/2006">
              <mc:Choice xmlns:v="urn:schemas-microsoft-com:vml" Requires="v">
                <p:oleObj spid="_x0000_s2105" name="Visio" r:id="rId5" imgW="3383280" imgH="5379359" progId="Visio.Drawing.15">
                  <p:embed/>
                </p:oleObj>
              </mc:Choice>
              <mc:Fallback>
                <p:oleObj name="Visio" r:id="rId5" imgW="3383280" imgH="5379359" progId="Visio.Drawing.15">
                  <p:embed/>
                  <p:pic>
                    <p:nvPicPr>
                      <p:cNvPr id="122" name="对象 121">
                        <a:extLst>
                          <a:ext uri="{FF2B5EF4-FFF2-40B4-BE49-F238E27FC236}">
                            <a16:creationId xmlns:a16="http://schemas.microsoft.com/office/drawing/2014/main" id="{75835D9C-4A35-4E2A-B546-866F35B6A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206" y="1124744"/>
                        <a:ext cx="3529566" cy="4886455"/>
                      </a:xfrm>
                      <a:prstGeom prst="rect">
                        <a:avLst/>
                      </a:prstGeom>
                      <a:noFill/>
                    </p:spPr>
                  </p:pic>
                </p:oleObj>
              </mc:Fallback>
            </mc:AlternateContent>
          </a:graphicData>
        </a:graphic>
      </p:graphicFrame>
      <p:sp>
        <p:nvSpPr>
          <p:cNvPr id="2" name="灯片编号占位符 1">
            <a:extLst>
              <a:ext uri="{FF2B5EF4-FFF2-40B4-BE49-F238E27FC236}">
                <a16:creationId xmlns:a16="http://schemas.microsoft.com/office/drawing/2014/main" id="{BC3F73CF-D44C-48F7-AAE5-A9A7A533D60E}"/>
              </a:ext>
            </a:extLst>
          </p:cNvPr>
          <p:cNvSpPr>
            <a:spLocks noGrp="1"/>
          </p:cNvSpPr>
          <p:nvPr>
            <p:ph type="sldNum" sz="quarter" idx="12"/>
          </p:nvPr>
        </p:nvSpPr>
        <p:spPr/>
        <p:txBody>
          <a:bodyPr/>
          <a:lstStyle/>
          <a:p>
            <a:fld id="{B10D5614-B734-4280-8F57-1D4947433C97}" type="slidenum">
              <a:rPr lang="en-US" smtClean="0"/>
              <a:t>14</a:t>
            </a:fld>
            <a:endParaRPr lang="en-US"/>
          </a:p>
        </p:txBody>
      </p:sp>
    </p:spTree>
    <p:extLst>
      <p:ext uri="{BB962C8B-B14F-4D97-AF65-F5344CB8AC3E}">
        <p14:creationId xmlns:p14="http://schemas.microsoft.com/office/powerpoint/2010/main" val="32631951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99</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3.7.3 </a:t>
            </a:r>
            <a:r>
              <a:rPr lang="zh-CN" altLang="en-US" sz="2000" b="1" dirty="0">
                <a:solidFill>
                  <a:srgbClr val="FF0000"/>
                </a:solidFill>
                <a:latin typeface="华文中宋" panose="02010600040101010101" pitchFamily="2" charset="-122"/>
                <a:ea typeface="华文中宋" panose="02010600040101010101" pitchFamily="2" charset="-122"/>
              </a:rPr>
              <a:t>间接消息传递方式</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邮箱通信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5" name="Rectangle 3"/>
          <p:cNvSpPr txBox="1">
            <a:spLocks noChangeArrowheads="1"/>
          </p:cNvSpPr>
          <p:nvPr/>
        </p:nvSpPr>
        <p:spPr>
          <a:xfrm>
            <a:off x="480509" y="1617621"/>
            <a:ext cx="8156708" cy="31795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邮箱通信</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是由发送进程申请建立一个与接收进程链接的邮箱</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发送进程把消息送往邮箱，接收进程从邮箱中取出消息</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邮箱是发送进程和接收进程之间的私有数据结构，逻辑上可分为两部分：</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邮箱头：包含箱体的结构信息，包括邮箱名称、邮箱大小、邮箱方向及拥有该邮箱的进程等</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邮箱体：由多个格子构成，它实际上就是一个有界缓冲池</a:t>
            </a: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06" y="4797153"/>
            <a:ext cx="7272734" cy="138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a:extLst>
              <a:ext uri="{FF2B5EF4-FFF2-40B4-BE49-F238E27FC236}">
                <a16:creationId xmlns:a16="http://schemas.microsoft.com/office/drawing/2014/main" id="{060A142C-E668-4A2F-8038-092C573306C9}"/>
              </a:ext>
            </a:extLst>
          </p:cNvPr>
          <p:cNvSpPr>
            <a:spLocks noGrp="1"/>
          </p:cNvSpPr>
          <p:nvPr>
            <p:ph type="sldNum" sz="quarter" idx="12"/>
          </p:nvPr>
        </p:nvSpPr>
        <p:spPr/>
        <p:txBody>
          <a:bodyPr/>
          <a:lstStyle/>
          <a:p>
            <a:fld id="{B10D5614-B734-4280-8F57-1D4947433C97}" type="slidenum">
              <a:rPr lang="en-US" smtClean="0"/>
              <a:t>140</a:t>
            </a:fld>
            <a:endParaRPr lang="en-US" dirty="0"/>
          </a:p>
        </p:txBody>
      </p:sp>
    </p:spTree>
    <p:extLst>
      <p:ext uri="{BB962C8B-B14F-4D97-AF65-F5344CB8AC3E}">
        <p14:creationId xmlns:p14="http://schemas.microsoft.com/office/powerpoint/2010/main" val="154677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100</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3.7.3 </a:t>
            </a:r>
            <a:r>
              <a:rPr lang="zh-CN" altLang="en-US" sz="2000" b="1" dirty="0">
                <a:solidFill>
                  <a:srgbClr val="FF0000"/>
                </a:solidFill>
                <a:latin typeface="华文中宋" panose="02010600040101010101" pitchFamily="2" charset="-122"/>
                <a:ea typeface="华文中宋" panose="02010600040101010101" pitchFamily="2" charset="-122"/>
              </a:rPr>
              <a:t>间接消息传递方式</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邮箱通信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62050" y="1651764"/>
            <a:ext cx="8079367" cy="49244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对于只有一发送进程和一接收进程使用的邮箱，则应满足如下条件：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发送进程发送消息时，邮箱中至少有一个空格能存放信息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接收进程接收消息时，邮箱中至少有一个消息存在</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60000"/>
              </a:lnSpc>
              <a:spcBef>
                <a:spcPts val="0"/>
              </a:spcBef>
              <a:buClr>
                <a:srgbClr val="000099"/>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过程描述</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60000"/>
              </a:lnSpc>
              <a:spcBef>
                <a:spcPts val="0"/>
              </a:spcBef>
              <a:buClr>
                <a:srgbClr val="000099"/>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设发送进程调用过程</a:t>
            </a:r>
            <a:r>
              <a:rPr lang="en-US" altLang="zh-CN" sz="1800" b="1" dirty="0">
                <a:solidFill>
                  <a:srgbClr val="000000"/>
                </a:solidFill>
                <a:latin typeface="华文中宋" panose="02010600040101010101" pitchFamily="2" charset="-122"/>
                <a:ea typeface="华文中宋" panose="02010600040101010101" pitchFamily="2" charset="-122"/>
              </a:rPr>
              <a:t>deposit(m)</a:t>
            </a:r>
            <a:r>
              <a:rPr lang="zh-CN" altLang="en-US" sz="1800" b="1" dirty="0">
                <a:solidFill>
                  <a:srgbClr val="000000"/>
                </a:solidFill>
                <a:latin typeface="华文中宋" panose="02010600040101010101" pitchFamily="2" charset="-122"/>
                <a:ea typeface="华文中宋" panose="02010600040101010101" pitchFamily="2" charset="-122"/>
              </a:rPr>
              <a:t>将消息发送到邮箱，接收进程调用过程</a:t>
            </a:r>
            <a:r>
              <a:rPr lang="en-US" altLang="zh-CN" sz="1800" b="1" dirty="0">
                <a:solidFill>
                  <a:srgbClr val="000000"/>
                </a:solidFill>
                <a:latin typeface="华文中宋" panose="02010600040101010101" pitchFamily="2" charset="-122"/>
                <a:ea typeface="华文中宋" panose="02010600040101010101" pitchFamily="2" charset="-122"/>
              </a:rPr>
              <a:t>remove(m)</a:t>
            </a:r>
            <a:r>
              <a:rPr lang="zh-CN" altLang="en-US" sz="1800" b="1" dirty="0">
                <a:solidFill>
                  <a:srgbClr val="000000"/>
                </a:solidFill>
                <a:latin typeface="华文中宋" panose="02010600040101010101" pitchFamily="2" charset="-122"/>
                <a:ea typeface="华文中宋" panose="02010600040101010101" pitchFamily="2" charset="-122"/>
              </a:rPr>
              <a:t>将消息</a:t>
            </a:r>
            <a:r>
              <a:rPr lang="en-US" altLang="zh-CN" sz="1800" b="1" dirty="0">
                <a:solidFill>
                  <a:srgbClr val="000000"/>
                </a:solidFill>
                <a:latin typeface="华文中宋" panose="02010600040101010101" pitchFamily="2" charset="-122"/>
                <a:ea typeface="华文中宋" panose="02010600040101010101" pitchFamily="2" charset="-122"/>
              </a:rPr>
              <a:t>m</a:t>
            </a:r>
            <a:r>
              <a:rPr lang="zh-CN" altLang="en-US" sz="1800" b="1" dirty="0">
                <a:solidFill>
                  <a:srgbClr val="000000"/>
                </a:solidFill>
                <a:latin typeface="华文中宋" panose="02010600040101010101" pitchFamily="2" charset="-122"/>
                <a:ea typeface="华文中宋" panose="02010600040101010101" pitchFamily="2" charset="-122"/>
              </a:rPr>
              <a:t>从邮箱中取出</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60000"/>
              </a:lnSpc>
              <a:spcBef>
                <a:spcPts val="0"/>
              </a:spcBef>
              <a:buClr>
                <a:srgbClr val="000099"/>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设</a:t>
            </a:r>
            <a:r>
              <a:rPr lang="en-US" altLang="zh-CN" sz="1800" b="1" dirty="0" err="1">
                <a:solidFill>
                  <a:srgbClr val="000000"/>
                </a:solidFill>
                <a:latin typeface="华文中宋" panose="02010600040101010101" pitchFamily="2" charset="-122"/>
                <a:ea typeface="华文中宋" panose="02010600040101010101" pitchFamily="2" charset="-122"/>
              </a:rPr>
              <a:t>fromnum</a:t>
            </a:r>
            <a:r>
              <a:rPr lang="zh-CN" altLang="en-US" sz="1800" b="1" dirty="0">
                <a:solidFill>
                  <a:srgbClr val="000000"/>
                </a:solidFill>
                <a:latin typeface="华文中宋" panose="02010600040101010101" pitchFamily="2" charset="-122"/>
                <a:ea typeface="华文中宋" panose="02010600040101010101" pitchFamily="2" charset="-122"/>
              </a:rPr>
              <a:t>为发送进程的私有信号量</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其初值为信箱的空格数</a:t>
            </a:r>
            <a:r>
              <a:rPr lang="en-US" altLang="zh-CN" sz="1800" b="1" dirty="0">
                <a:solidFill>
                  <a:srgbClr val="000000"/>
                </a:solidFill>
                <a:latin typeface="华文中宋" panose="02010600040101010101" pitchFamily="2" charset="-122"/>
                <a:ea typeface="华文中宋" panose="02010600040101010101" pitchFamily="2" charset="-122"/>
              </a:rPr>
              <a:t>n</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mesnum</a:t>
            </a:r>
            <a:r>
              <a:rPr lang="zh-CN" altLang="en-US" sz="1800" b="1" dirty="0">
                <a:solidFill>
                  <a:srgbClr val="000000"/>
                </a:solidFill>
                <a:latin typeface="华文中宋" panose="02010600040101010101" pitchFamily="2" charset="-122"/>
                <a:ea typeface="华文中宋" panose="02010600040101010101" pitchFamily="2" charset="-122"/>
              </a:rPr>
              <a:t>为接收进程的私有信号量</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其初值为</a:t>
            </a:r>
            <a:r>
              <a:rPr lang="en-US" altLang="zh-CN" sz="1800" b="1" dirty="0">
                <a:solidFill>
                  <a:srgbClr val="000000"/>
                </a:solidFill>
                <a:latin typeface="华文中宋" panose="02010600040101010101" pitchFamily="2" charset="-122"/>
                <a:ea typeface="华文中宋" panose="02010600040101010101" pitchFamily="2" charset="-122"/>
              </a:rPr>
              <a:t>0 </a:t>
            </a:r>
            <a:endParaRPr lang="zh-CN" altLang="en-US"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94D07D5F-6B77-4B30-9B47-7FC03DEFE260}"/>
              </a:ext>
            </a:extLst>
          </p:cNvPr>
          <p:cNvSpPr>
            <a:spLocks noGrp="1"/>
          </p:cNvSpPr>
          <p:nvPr>
            <p:ph type="sldNum" sz="quarter" idx="12"/>
          </p:nvPr>
        </p:nvSpPr>
        <p:spPr/>
        <p:txBody>
          <a:bodyPr/>
          <a:lstStyle/>
          <a:p>
            <a:fld id="{B10D5614-B734-4280-8F57-1D4947433C97}" type="slidenum">
              <a:rPr lang="en-US" smtClean="0"/>
              <a:t>141</a:t>
            </a:fld>
            <a:endParaRPr lang="en-US" dirty="0"/>
          </a:p>
        </p:txBody>
      </p:sp>
    </p:spTree>
    <p:extLst>
      <p:ext uri="{BB962C8B-B14F-4D97-AF65-F5344CB8AC3E}">
        <p14:creationId xmlns:p14="http://schemas.microsoft.com/office/powerpoint/2010/main" val="38497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3.7.3 </a:t>
            </a:r>
            <a:r>
              <a:rPr lang="zh-CN" altLang="en-US" sz="2000" b="1" dirty="0">
                <a:solidFill>
                  <a:srgbClr val="FF0000"/>
                </a:solidFill>
                <a:latin typeface="华文中宋" panose="02010600040101010101" pitchFamily="2" charset="-122"/>
                <a:ea typeface="华文中宋" panose="02010600040101010101" pitchFamily="2" charset="-122"/>
              </a:rPr>
              <a:t>间接消息传递方式</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邮箱通信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931811"/>
            <a:ext cx="3523176" cy="430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857" y="1957664"/>
            <a:ext cx="3559815" cy="417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6"/>
          <p:cNvSpPr>
            <a:spLocks noChangeShapeType="1"/>
          </p:cNvSpPr>
          <p:nvPr/>
        </p:nvSpPr>
        <p:spPr bwMode="auto">
          <a:xfrm flipV="1">
            <a:off x="2771800" y="3284983"/>
            <a:ext cx="2808312" cy="2216033"/>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7"/>
          <p:cNvSpPr>
            <a:spLocks noChangeShapeType="1"/>
          </p:cNvSpPr>
          <p:nvPr/>
        </p:nvSpPr>
        <p:spPr bwMode="auto">
          <a:xfrm flipH="1" flipV="1">
            <a:off x="2915816" y="3284982"/>
            <a:ext cx="2664296" cy="2088233"/>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TextBox 1"/>
          <p:cNvSpPr txBox="1"/>
          <p:nvPr/>
        </p:nvSpPr>
        <p:spPr>
          <a:xfrm>
            <a:off x="3473420" y="6324752"/>
            <a:ext cx="6192688"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为何不需要公用信号量？</a:t>
            </a:r>
            <a:r>
              <a:rPr lang="zh-CN" altLang="en-US" b="1" dirty="0">
                <a:solidFill>
                  <a:srgbClr val="000000"/>
                </a:solidFill>
                <a:latin typeface="华文中宋" panose="02010600040101010101" pitchFamily="2" charset="-122"/>
                <a:ea typeface="华文中宋" panose="02010600040101010101" pitchFamily="2" charset="-122"/>
              </a:rPr>
              <a:t>两进程操作不同的格子！</a:t>
            </a:r>
          </a:p>
        </p:txBody>
      </p:sp>
      <p:sp>
        <p:nvSpPr>
          <p:cNvPr id="3" name="灯片编号占位符 2">
            <a:extLst>
              <a:ext uri="{FF2B5EF4-FFF2-40B4-BE49-F238E27FC236}">
                <a16:creationId xmlns:a16="http://schemas.microsoft.com/office/drawing/2014/main" id="{2CC71565-3F68-4763-BD93-00E98E279B8C}"/>
              </a:ext>
            </a:extLst>
          </p:cNvPr>
          <p:cNvSpPr>
            <a:spLocks noGrp="1"/>
          </p:cNvSpPr>
          <p:nvPr>
            <p:ph type="sldNum" sz="quarter" idx="12"/>
          </p:nvPr>
        </p:nvSpPr>
        <p:spPr/>
        <p:txBody>
          <a:bodyPr/>
          <a:lstStyle/>
          <a:p>
            <a:fld id="{B10D5614-B734-4280-8F57-1D4947433C97}" type="slidenum">
              <a:rPr lang="en-US" smtClean="0"/>
              <a:t>142</a:t>
            </a:fld>
            <a:endParaRPr lang="en-US" dirty="0"/>
          </a:p>
        </p:txBody>
      </p:sp>
    </p:spTree>
    <p:extLst>
      <p:ext uri="{BB962C8B-B14F-4D97-AF65-F5344CB8AC3E}">
        <p14:creationId xmlns:p14="http://schemas.microsoft.com/office/powerpoint/2010/main" val="36884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ppt_w/2"/>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2"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ppt_x</p:attrName>
                                        </p:attrNameLst>
                                      </p:cBhvr>
                                      <p:tavLst>
                                        <p:tav tm="0">
                                          <p:val>
                                            <p:strVal val="#ppt_x+#ppt_w/2"/>
                                          </p:val>
                                        </p:tav>
                                        <p:tav tm="100000">
                                          <p:val>
                                            <p:strVal val="#ppt_x"/>
                                          </p:val>
                                        </p:tav>
                                      </p:tavLst>
                                    </p:anim>
                                    <p:anim calcmode="lin" valueType="num">
                                      <p:cBhvr>
                                        <p:cTn id="21" dur="500" fill="hold"/>
                                        <p:tgtEl>
                                          <p:spTgt spid="15"/>
                                        </p:tgtEl>
                                        <p:attrNameLst>
                                          <p:attrName>ppt_y</p:attrName>
                                        </p:attrNameLst>
                                      </p:cBhvr>
                                      <p:tavLst>
                                        <p:tav tm="0">
                                          <p:val>
                                            <p:strVal val="#ppt_y"/>
                                          </p:val>
                                        </p:tav>
                                        <p:tav tm="100000">
                                          <p:val>
                                            <p:strVal val="#ppt_y"/>
                                          </p:val>
                                        </p:tav>
                                      </p:tavLst>
                                    </p:anim>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3.7.4 </a:t>
            </a:r>
            <a:r>
              <a:rPr lang="zh-CN" altLang="en-US" sz="2000" b="1" dirty="0">
                <a:solidFill>
                  <a:srgbClr val="FF0000"/>
                </a:solidFill>
                <a:latin typeface="华文中宋" panose="02010600040101010101" pitchFamily="2" charset="-122"/>
                <a:ea typeface="华文中宋" panose="02010600040101010101" pitchFamily="2" charset="-122"/>
              </a:rPr>
              <a:t>进程通信的实例</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管道通信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52771" y="1617202"/>
            <a:ext cx="7761591" cy="466281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管道</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指用于连接一个读进程和一个写进程以实现他们之间通信的一个</a:t>
            </a:r>
            <a:r>
              <a:rPr lang="zh-CN" altLang="en-US" b="1" dirty="0">
                <a:solidFill>
                  <a:srgbClr val="FF0000"/>
                </a:solidFill>
                <a:latin typeface="华文中宋" panose="02010600040101010101" pitchFamily="2" charset="-122"/>
                <a:ea typeface="华文中宋" panose="02010600040101010101" pitchFamily="2" charset="-122"/>
              </a:rPr>
              <a:t>共享文件</a:t>
            </a:r>
            <a:r>
              <a:rPr lang="zh-CN" altLang="en-US" b="1" dirty="0">
                <a:solidFill>
                  <a:srgbClr val="000000"/>
                </a:solidFill>
                <a:latin typeface="华文中宋" panose="02010600040101010101" pitchFamily="2" charset="-122"/>
                <a:ea typeface="华文中宋" panose="02010600040101010101" pitchFamily="2" charset="-122"/>
              </a:rPr>
              <a:t>，又名</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文件</a:t>
            </a: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管道系统</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发送进程可以源源不断地从</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一端写入数据流，在规定的</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文件的最大长度范围内，每次写入的信息长度是可变的</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接收进程在需要时可以从</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的另一端读出数据，同时读出单位长度也是可变的</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管道是按先进先出方式传送消息，且只能单向传送消息</a:t>
            </a: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管道系统与消息缓冲通讯机构不同，后者是以缓冲区为基础，而管道是以文件系统为基础</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102</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1CF1E826-25BB-436D-A7AB-BB64EF468E91}"/>
              </a:ext>
            </a:extLst>
          </p:cNvPr>
          <p:cNvSpPr>
            <a:spLocks noGrp="1"/>
          </p:cNvSpPr>
          <p:nvPr>
            <p:ph type="sldNum" sz="quarter" idx="12"/>
          </p:nvPr>
        </p:nvSpPr>
        <p:spPr/>
        <p:txBody>
          <a:bodyPr/>
          <a:lstStyle/>
          <a:p>
            <a:fld id="{B10D5614-B734-4280-8F57-1D4947433C97}" type="slidenum">
              <a:rPr lang="en-US" smtClean="0"/>
              <a:t>143</a:t>
            </a:fld>
            <a:endParaRPr lang="en-US" dirty="0"/>
          </a:p>
        </p:txBody>
      </p:sp>
    </p:spTree>
    <p:extLst>
      <p:ext uri="{BB962C8B-B14F-4D97-AF65-F5344CB8AC3E}">
        <p14:creationId xmlns:p14="http://schemas.microsoft.com/office/powerpoint/2010/main" val="1208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3.7.4 </a:t>
            </a:r>
            <a:r>
              <a:rPr lang="zh-CN" altLang="en-US" sz="2000" b="1" dirty="0">
                <a:solidFill>
                  <a:srgbClr val="FF0000"/>
                </a:solidFill>
                <a:latin typeface="华文中宋" panose="02010600040101010101" pitchFamily="2" charset="-122"/>
                <a:ea typeface="华文中宋" panose="02010600040101010101" pitchFamily="2" charset="-122"/>
              </a:rPr>
              <a:t>进程通信的实例</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管道通信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0" name="Rectangle 3"/>
          <p:cNvSpPr txBox="1">
            <a:spLocks noChangeArrowheads="1"/>
          </p:cNvSpPr>
          <p:nvPr/>
        </p:nvSpPr>
        <p:spPr>
          <a:xfrm>
            <a:off x="548529" y="1631745"/>
            <a:ext cx="8496300" cy="4965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格式：</a:t>
            </a:r>
            <a:r>
              <a:rPr lang="en-US" altLang="zh-CN" sz="1800" b="1" dirty="0">
                <a:solidFill>
                  <a:srgbClr val="000000"/>
                </a:solidFill>
                <a:latin typeface="华文中宋" panose="02010600040101010101" pitchFamily="2" charset="-122"/>
                <a:ea typeface="华文中宋" panose="02010600040101010101" pitchFamily="2" charset="-122"/>
              </a:rPr>
              <a:t>pipe</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fd</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a:t>
            </a: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功能：创建管道。其中，</a:t>
            </a:r>
            <a:r>
              <a:rPr lang="en-US" altLang="zh-CN" sz="1800" b="1" dirty="0" err="1">
                <a:solidFill>
                  <a:srgbClr val="000000"/>
                </a:solidFill>
                <a:latin typeface="华文中宋" panose="02010600040101010101" pitchFamily="2" charset="-122"/>
                <a:ea typeface="华文中宋" panose="02010600040101010101" pitchFamily="2" charset="-122"/>
              </a:rPr>
              <a:t>fd</a:t>
            </a:r>
            <a:r>
              <a:rPr lang="en-US" altLang="zh-CN" sz="1800" b="1" dirty="0">
                <a:solidFill>
                  <a:srgbClr val="000000"/>
                </a:solidFill>
                <a:latin typeface="华文中宋" panose="02010600040101010101" pitchFamily="2" charset="-122"/>
                <a:ea typeface="华文中宋" panose="02010600040101010101" pitchFamily="2" charset="-122"/>
              </a:rPr>
              <a:t>[0]</a:t>
            </a:r>
            <a:r>
              <a:rPr lang="zh-CN" altLang="en-US" sz="1800" b="1" dirty="0">
                <a:solidFill>
                  <a:srgbClr val="000000"/>
                </a:solidFill>
                <a:latin typeface="华文中宋" panose="02010600040101010101" pitchFamily="2" charset="-122"/>
                <a:ea typeface="华文中宋" panose="02010600040101010101" pitchFamily="2" charset="-122"/>
              </a:rPr>
              <a:t>代表管道的读端</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而</a:t>
            </a:r>
            <a:r>
              <a:rPr lang="en-US" altLang="zh-CN" sz="1800" b="1" dirty="0" err="1">
                <a:solidFill>
                  <a:srgbClr val="000000"/>
                </a:solidFill>
                <a:latin typeface="华文中宋" panose="02010600040101010101" pitchFamily="2" charset="-122"/>
                <a:ea typeface="华文中宋" panose="02010600040101010101" pitchFamily="2" charset="-122"/>
              </a:rPr>
              <a:t>fd</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代表管道的写端</a:t>
            </a: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管道只允许建立者及其子进程使用，同族中的多个进程可共享一个</a:t>
            </a:r>
            <a:r>
              <a:rPr lang="en-US" altLang="zh-CN" sz="1800" b="1" dirty="0">
                <a:solidFill>
                  <a:srgbClr val="000000"/>
                </a:solidFill>
                <a:latin typeface="华文中宋" panose="02010600040101010101" pitchFamily="2" charset="-122"/>
                <a:ea typeface="华文中宋" panose="02010600040101010101" pitchFamily="2" charset="-122"/>
              </a:rPr>
              <a:t>pipe</a:t>
            </a:r>
            <a:endParaRPr lang="zh-CN" altLang="en-US" sz="1800" b="1" dirty="0">
              <a:solidFill>
                <a:srgbClr val="000000"/>
              </a:solidFill>
              <a:latin typeface="华文中宋" panose="02010600040101010101" pitchFamily="2" charset="-122"/>
              <a:ea typeface="华文中宋" panose="02010600040101010101" pitchFamily="2" charset="-122"/>
            </a:endParaRPr>
          </a:p>
        </p:txBody>
      </p:sp>
      <p:grpSp>
        <p:nvGrpSpPr>
          <p:cNvPr id="21" name="Group 4"/>
          <p:cNvGrpSpPr>
            <a:grpSpLocks/>
          </p:cNvGrpSpPr>
          <p:nvPr/>
        </p:nvGrpSpPr>
        <p:grpSpPr bwMode="auto">
          <a:xfrm>
            <a:off x="935037" y="3571623"/>
            <a:ext cx="7273925" cy="1371600"/>
            <a:chOff x="703" y="1525"/>
            <a:chExt cx="4582" cy="864"/>
          </a:xfrm>
        </p:grpSpPr>
        <p:sp>
          <p:nvSpPr>
            <p:cNvPr id="22" name="AutoShape 5"/>
            <p:cNvSpPr>
              <a:spLocks noChangeArrowheads="1"/>
            </p:cNvSpPr>
            <p:nvPr/>
          </p:nvSpPr>
          <p:spPr bwMode="auto">
            <a:xfrm>
              <a:off x="1973" y="1525"/>
              <a:ext cx="1920" cy="864"/>
            </a:xfrm>
            <a:prstGeom prst="flowChartMagneticDrum">
              <a:avLst/>
            </a:prstGeom>
            <a:solidFill>
              <a:srgbClr val="00FFFF"/>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r>
                <a:rPr lang="zh-CN" altLang="en-US" sz="2400" b="1">
                  <a:solidFill>
                    <a:schemeClr val="bg1"/>
                  </a:solidFill>
                  <a:ea typeface="宋体" pitchFamily="2" charset="-122"/>
                </a:rPr>
                <a:t>共享文件</a:t>
              </a:r>
            </a:p>
          </p:txBody>
        </p:sp>
        <p:sp>
          <p:nvSpPr>
            <p:cNvPr id="23" name="Rectangle 6"/>
            <p:cNvSpPr>
              <a:spLocks noChangeArrowheads="1"/>
            </p:cNvSpPr>
            <p:nvPr/>
          </p:nvSpPr>
          <p:spPr bwMode="auto">
            <a:xfrm>
              <a:off x="4421" y="1765"/>
              <a:ext cx="864" cy="432"/>
            </a:xfrm>
            <a:prstGeom prst="rect">
              <a:avLst/>
            </a:prstGeom>
            <a:solidFill>
              <a:srgbClr val="99FF33"/>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r>
                <a:rPr lang="zh-CN" altLang="en-US" sz="2800" b="1">
                  <a:solidFill>
                    <a:srgbClr val="FF0000"/>
                  </a:solidFill>
                  <a:ea typeface="宋体" pitchFamily="2" charset="-122"/>
                </a:rPr>
                <a:t>读进程</a:t>
              </a:r>
            </a:p>
          </p:txBody>
        </p:sp>
        <p:sp>
          <p:nvSpPr>
            <p:cNvPr id="24" name="Line 7"/>
            <p:cNvSpPr>
              <a:spLocks noChangeShapeType="1"/>
            </p:cNvSpPr>
            <p:nvPr/>
          </p:nvSpPr>
          <p:spPr bwMode="auto">
            <a:xfrm>
              <a:off x="1589" y="2005"/>
              <a:ext cx="384" cy="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8"/>
            <p:cNvSpPr>
              <a:spLocks noChangeShapeType="1"/>
            </p:cNvSpPr>
            <p:nvPr/>
          </p:nvSpPr>
          <p:spPr bwMode="auto">
            <a:xfrm>
              <a:off x="3893" y="2005"/>
              <a:ext cx="528" cy="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Rectangle 9"/>
            <p:cNvSpPr>
              <a:spLocks noChangeArrowheads="1"/>
            </p:cNvSpPr>
            <p:nvPr/>
          </p:nvSpPr>
          <p:spPr bwMode="auto">
            <a:xfrm>
              <a:off x="703" y="1797"/>
              <a:ext cx="864" cy="432"/>
            </a:xfrm>
            <a:prstGeom prst="rect">
              <a:avLst/>
            </a:prstGeom>
            <a:solidFill>
              <a:srgbClr val="FF99CC"/>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r>
                <a:rPr lang="zh-CN" altLang="en-US" sz="2800" b="1">
                  <a:ea typeface="宋体" pitchFamily="2" charset="-122"/>
                </a:rPr>
                <a:t>写进程</a:t>
              </a:r>
            </a:p>
          </p:txBody>
        </p:sp>
      </p:grpSp>
      <p:sp>
        <p:nvSpPr>
          <p:cNvPr id="27" name="Text Box 10"/>
          <p:cNvSpPr txBox="1">
            <a:spLocks noChangeArrowheads="1"/>
          </p:cNvSpPr>
          <p:nvPr/>
        </p:nvSpPr>
        <p:spPr bwMode="auto">
          <a:xfrm>
            <a:off x="6046787" y="3787523"/>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2400" b="1">
                <a:solidFill>
                  <a:srgbClr val="0000CC"/>
                </a:solidFill>
                <a:latin typeface="Times New Roman" pitchFamily="18" charset="0"/>
                <a:ea typeface="宋体" pitchFamily="2" charset="-122"/>
              </a:rPr>
              <a:t>fd[0]</a:t>
            </a:r>
          </a:p>
        </p:txBody>
      </p:sp>
      <p:sp>
        <p:nvSpPr>
          <p:cNvPr id="28" name="Text Box 11"/>
          <p:cNvSpPr txBox="1">
            <a:spLocks noChangeArrowheads="1"/>
          </p:cNvSpPr>
          <p:nvPr/>
        </p:nvSpPr>
        <p:spPr bwMode="auto">
          <a:xfrm>
            <a:off x="2303462" y="4508248"/>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2400" b="1">
                <a:solidFill>
                  <a:srgbClr val="0000CC"/>
                </a:solidFill>
                <a:latin typeface="Times New Roman" pitchFamily="18" charset="0"/>
                <a:ea typeface="宋体" pitchFamily="2" charset="-122"/>
              </a:rPr>
              <a:t>fd[1]</a:t>
            </a:r>
          </a:p>
        </p:txBody>
      </p:sp>
      <p:sp>
        <p:nvSpPr>
          <p:cNvPr id="29" name="Text Box 12"/>
          <p:cNvSpPr txBox="1">
            <a:spLocks noChangeArrowheads="1"/>
          </p:cNvSpPr>
          <p:nvPr/>
        </p:nvSpPr>
        <p:spPr bwMode="auto">
          <a:xfrm>
            <a:off x="3886199" y="2995360"/>
            <a:ext cx="129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algn="ctr" eaLnBrk="1" hangingPunct="1">
              <a:spcBef>
                <a:spcPct val="50000"/>
              </a:spcBef>
            </a:pPr>
            <a:r>
              <a:rPr lang="en-US" altLang="zh-CN" sz="2400" b="1">
                <a:solidFill>
                  <a:srgbClr val="0000CC"/>
                </a:solidFill>
                <a:latin typeface="Times New Roman" pitchFamily="18" charset="0"/>
                <a:ea typeface="宋体" pitchFamily="2" charset="-122"/>
              </a:rPr>
              <a:t>pipe(fd)</a:t>
            </a:r>
          </a:p>
        </p:txBody>
      </p:sp>
      <p:pic>
        <p:nvPicPr>
          <p:cNvPr id="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89" y="5282746"/>
            <a:ext cx="8572500" cy="12938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6E9CCAA6-CB28-4297-BA57-713BE71143CF}"/>
              </a:ext>
            </a:extLst>
          </p:cNvPr>
          <p:cNvSpPr>
            <a:spLocks noGrp="1"/>
          </p:cNvSpPr>
          <p:nvPr>
            <p:ph type="sldNum" sz="quarter" idx="12"/>
          </p:nvPr>
        </p:nvSpPr>
        <p:spPr/>
        <p:txBody>
          <a:bodyPr/>
          <a:lstStyle/>
          <a:p>
            <a:fld id="{B10D5614-B734-4280-8F57-1D4947433C97}" type="slidenum">
              <a:rPr lang="en-US" smtClean="0"/>
              <a:t>144</a:t>
            </a:fld>
            <a:endParaRPr lang="en-US" dirty="0"/>
          </a:p>
        </p:txBody>
      </p:sp>
    </p:spTree>
    <p:extLst>
      <p:ext uri="{BB962C8B-B14F-4D97-AF65-F5344CB8AC3E}">
        <p14:creationId xmlns:p14="http://schemas.microsoft.com/office/powerpoint/2010/main" val="395015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7" y="1262410"/>
            <a:ext cx="8207375"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7903" y="608296"/>
            <a:ext cx="4978897" cy="923330"/>
          </a:xfrm>
          <a:prstGeom prst="rect">
            <a:avLst/>
          </a:prstGeom>
        </p:spPr>
        <p:txBody>
          <a:bodyPr wrap="square">
            <a:spAutoFit/>
          </a:bodyPr>
          <a:lstStyle/>
          <a:p>
            <a:pPr marL="285750" indent="-285750">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例：建立一个</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，同时父进程生成一个子进程，子进程向</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中写入一字符串，父进程从</a:t>
            </a:r>
            <a:r>
              <a:rPr lang="en-US" altLang="zh-CN" b="1" dirty="0">
                <a:solidFill>
                  <a:srgbClr val="000000"/>
                </a:solidFill>
                <a:latin typeface="华文中宋" panose="02010600040101010101" pitchFamily="2" charset="-122"/>
                <a:ea typeface="华文中宋" panose="02010600040101010101" pitchFamily="2" charset="-122"/>
              </a:rPr>
              <a:t>pipe</a:t>
            </a:r>
            <a:r>
              <a:rPr lang="zh-CN" altLang="en-US" b="1" dirty="0">
                <a:solidFill>
                  <a:srgbClr val="000000"/>
                </a:solidFill>
                <a:latin typeface="华文中宋" panose="02010600040101010101" pitchFamily="2" charset="-122"/>
                <a:ea typeface="华文中宋" panose="02010600040101010101" pitchFamily="2" charset="-122"/>
              </a:rPr>
              <a:t>中读出该字符串</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104</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36E5E677-0BC7-4599-A009-C32036A4CE42}"/>
              </a:ext>
            </a:extLst>
          </p:cNvPr>
          <p:cNvSpPr>
            <a:spLocks noGrp="1"/>
          </p:cNvSpPr>
          <p:nvPr>
            <p:ph type="sldNum" sz="quarter" idx="12"/>
          </p:nvPr>
        </p:nvSpPr>
        <p:spPr/>
        <p:txBody>
          <a:bodyPr/>
          <a:lstStyle/>
          <a:p>
            <a:fld id="{B10D5614-B734-4280-8F57-1D4947433C97}" type="slidenum">
              <a:rPr lang="en-US" smtClean="0"/>
              <a:t>145</a:t>
            </a:fld>
            <a:endParaRPr lang="en-US" dirty="0"/>
          </a:p>
        </p:txBody>
      </p:sp>
    </p:spTree>
    <p:extLst>
      <p:ext uri="{BB962C8B-B14F-4D97-AF65-F5344CB8AC3E}">
        <p14:creationId xmlns:p14="http://schemas.microsoft.com/office/powerpoint/2010/main" val="142934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3.7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进程通信</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2000" b="1" dirty="0">
                <a:solidFill>
                  <a:srgbClr val="FF0000"/>
                </a:solidFill>
                <a:latin typeface="华文中宋" panose="02010600040101010101" pitchFamily="2" charset="-122"/>
                <a:ea typeface="华文中宋" panose="02010600040101010101" pitchFamily="2" charset="-122"/>
              </a:rPr>
              <a:t>3.7.4 </a:t>
            </a:r>
            <a:r>
              <a:rPr lang="zh-CN" altLang="en-US" sz="2000" b="1" dirty="0">
                <a:solidFill>
                  <a:srgbClr val="FF0000"/>
                </a:solidFill>
                <a:latin typeface="华文中宋" panose="02010600040101010101" pitchFamily="2" charset="-122"/>
                <a:ea typeface="华文中宋" panose="02010600040101010101" pitchFamily="2" charset="-122"/>
              </a:rPr>
              <a:t>进程通信的实例</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管道通信</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7" name="Rectangle 3"/>
          <p:cNvSpPr txBox="1">
            <a:spLocks noChangeArrowheads="1"/>
          </p:cNvSpPr>
          <p:nvPr/>
        </p:nvSpPr>
        <p:spPr>
          <a:xfrm>
            <a:off x="395289" y="1610798"/>
            <a:ext cx="8405564" cy="37624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例：建立一个</a:t>
            </a:r>
            <a:r>
              <a:rPr lang="en-US" altLang="zh-CN" sz="1800" b="1" dirty="0">
                <a:solidFill>
                  <a:srgbClr val="000000"/>
                </a:solidFill>
                <a:latin typeface="华文中宋" panose="02010600040101010101" pitchFamily="2" charset="-122"/>
                <a:ea typeface="华文中宋" panose="02010600040101010101" pitchFamily="2" charset="-122"/>
              </a:rPr>
              <a:t>pipe</a:t>
            </a:r>
            <a:r>
              <a:rPr lang="zh-CN" altLang="en-US" sz="1800" b="1" dirty="0">
                <a:solidFill>
                  <a:srgbClr val="000000"/>
                </a:solidFill>
                <a:latin typeface="华文中宋" panose="02010600040101010101" pitchFamily="2" charset="-122"/>
                <a:ea typeface="华文中宋" panose="02010600040101010101" pitchFamily="2" charset="-122"/>
              </a:rPr>
              <a:t>，同时父进程生成子进程</a:t>
            </a: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P2</a:t>
            </a:r>
            <a:r>
              <a:rPr lang="zh-CN" altLang="en-US" sz="1800" b="1" dirty="0">
                <a:solidFill>
                  <a:srgbClr val="000000"/>
                </a:solidFill>
                <a:latin typeface="华文中宋" panose="02010600040101010101" pitchFamily="2" charset="-122"/>
                <a:ea typeface="华文中宋" panose="02010600040101010101" pitchFamily="2" charset="-122"/>
              </a:rPr>
              <a:t>，这两个子进程分别向</a:t>
            </a:r>
            <a:r>
              <a:rPr lang="en-US" altLang="zh-CN" sz="1800" b="1" dirty="0">
                <a:solidFill>
                  <a:srgbClr val="000000"/>
                </a:solidFill>
                <a:latin typeface="华文中宋" panose="02010600040101010101" pitchFamily="2" charset="-122"/>
                <a:ea typeface="华文中宋" panose="02010600040101010101" pitchFamily="2" charset="-122"/>
              </a:rPr>
              <a:t>pipe</a:t>
            </a:r>
            <a:r>
              <a:rPr lang="zh-CN" altLang="en-US" sz="1800" b="1" dirty="0">
                <a:solidFill>
                  <a:srgbClr val="000000"/>
                </a:solidFill>
                <a:latin typeface="华文中宋" panose="02010600040101010101" pitchFamily="2" charset="-122"/>
                <a:ea typeface="华文中宋" panose="02010600040101010101" pitchFamily="2" charset="-122"/>
              </a:rPr>
              <a:t>中写入各自字符串，父进程从</a:t>
            </a:r>
            <a:r>
              <a:rPr lang="en-US" altLang="zh-CN" sz="1800" b="1" dirty="0">
                <a:solidFill>
                  <a:srgbClr val="000000"/>
                </a:solidFill>
                <a:latin typeface="华文中宋" panose="02010600040101010101" pitchFamily="2" charset="-122"/>
                <a:ea typeface="华文中宋" panose="02010600040101010101" pitchFamily="2" charset="-122"/>
              </a:rPr>
              <a:t>pipe</a:t>
            </a:r>
            <a:r>
              <a:rPr lang="zh-CN" altLang="en-US" sz="1800" b="1" dirty="0">
                <a:solidFill>
                  <a:srgbClr val="000000"/>
                </a:solidFill>
                <a:latin typeface="华文中宋" panose="02010600040101010101" pitchFamily="2" charset="-122"/>
                <a:ea typeface="华文中宋" panose="02010600040101010101" pitchFamily="2" charset="-122"/>
              </a:rPr>
              <a:t>中读出字符串</a:t>
            </a:r>
          </a:p>
        </p:txBody>
      </p:sp>
      <p:pic>
        <p:nvPicPr>
          <p:cNvPr id="18" name="Picture 5" descr="c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81" y="3492007"/>
            <a:ext cx="6624637" cy="166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105</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26A6342F-3458-4877-A08C-35F95E82A931}"/>
              </a:ext>
            </a:extLst>
          </p:cNvPr>
          <p:cNvSpPr>
            <a:spLocks noGrp="1"/>
          </p:cNvSpPr>
          <p:nvPr>
            <p:ph type="sldNum" sz="quarter" idx="12"/>
          </p:nvPr>
        </p:nvSpPr>
        <p:spPr/>
        <p:txBody>
          <a:bodyPr/>
          <a:lstStyle/>
          <a:p>
            <a:fld id="{B10D5614-B734-4280-8F57-1D4947433C97}" type="slidenum">
              <a:rPr lang="en-US" smtClean="0"/>
              <a:t>146</a:t>
            </a:fld>
            <a:endParaRPr lang="en-US" dirty="0"/>
          </a:p>
        </p:txBody>
      </p:sp>
    </p:spTree>
    <p:extLst>
      <p:ext uri="{BB962C8B-B14F-4D97-AF65-F5344CB8AC3E}">
        <p14:creationId xmlns:p14="http://schemas.microsoft.com/office/powerpoint/2010/main" val="199538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2"/>
          <p:cNvSpPr>
            <a:spLocks noChangeArrowheads="1"/>
          </p:cNvSpPr>
          <p:nvPr/>
        </p:nvSpPr>
        <p:spPr bwMode="auto">
          <a:xfrm>
            <a:off x="422511" y="411496"/>
            <a:ext cx="8159824" cy="6094624"/>
          </a:xfrm>
          <a:prstGeom prst="rect">
            <a:avLst/>
          </a:prstGeom>
          <a:solidFill>
            <a:srgbClr val="CCECFF"/>
          </a:solidFill>
          <a:ln w="9525">
            <a:solidFill>
              <a:schemeClr val="accent5">
                <a:lumMod val="75000"/>
              </a:schemeClr>
            </a:solidFill>
            <a:miter lim="800000"/>
            <a:headEnd/>
            <a:tailEnd/>
          </a:ln>
          <a:effectLst/>
        </p:spPr>
        <p:txBody>
          <a:bodyPr anchor="t" anchorCtr="0"/>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#include &lt;</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stdio.h</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main(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int</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r, p1, p2,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fd</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[2];</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char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buf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[50], s[50];</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pipe(</a:t>
            </a:r>
            <a:r>
              <a:rPr kumimoji="1" lang="en-US" altLang="zh-CN" b="1" dirty="0" err="1">
                <a:solidFill>
                  <a:srgbClr val="FF00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while((p1=</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fork( )</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)==-1);</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if(p1==0)</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rgbClr val="00CC00"/>
                </a:solidFill>
                <a:effectLst>
                  <a:outerShdw blurRad="38100" dist="38100" dir="2700000" algn="tl">
                    <a:srgbClr val="C0C0C0"/>
                  </a:outerShdw>
                </a:effectLst>
                <a:latin typeface="Times New Roman" pitchFamily="18" charset="0"/>
                <a:ea typeface="宋体" charset="-122"/>
              </a:rPr>
              <a:t>lockf</a:t>
            </a:r>
            <a:r>
              <a:rPr kumimoji="1" lang="en-US" altLang="zh-CN" b="1" dirty="0">
                <a:solidFill>
                  <a:srgbClr val="00CC00"/>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rgbClr val="00CC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00CC00"/>
                </a:solidFill>
                <a:effectLst>
                  <a:outerShdw blurRad="38100" dist="38100" dir="2700000" algn="tl">
                    <a:srgbClr val="C0C0C0"/>
                  </a:outerShdw>
                </a:effectLst>
                <a:latin typeface="Times New Roman" pitchFamily="18" charset="0"/>
                <a:ea typeface="宋体" charset="-122"/>
              </a:rPr>
              <a:t>[1],1,0)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sprintf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buf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,"child process P1 is sending message!\n");</a:t>
            </a:r>
          </a:p>
          <a:p>
            <a:pPr eaLnBrk="1" hangingPunct="1">
              <a:buSzPct val="85000"/>
            </a:pPr>
            <a:r>
              <a:rPr lang="en-US" altLang="zh-CN" dirty="0"/>
              <a:t>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("child process P1\n");</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write(</a:t>
            </a:r>
            <a:r>
              <a:rPr kumimoji="1" lang="en-US" altLang="zh-CN" b="1" dirty="0" err="1">
                <a:solidFill>
                  <a:srgbClr val="FF00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[1],buf,50)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sleep(5);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rgbClr val="00CC00"/>
                </a:solidFill>
                <a:effectLst>
                  <a:outerShdw blurRad="38100" dist="38100" dir="2700000" algn="tl">
                    <a:srgbClr val="C0C0C0"/>
                  </a:outerShdw>
                </a:effectLst>
                <a:latin typeface="Times New Roman" pitchFamily="18" charset="0"/>
                <a:ea typeface="宋体" charset="-122"/>
              </a:rPr>
              <a:t>lockf</a:t>
            </a:r>
            <a:r>
              <a:rPr kumimoji="1" lang="en-US" altLang="zh-CN" b="1" dirty="0">
                <a:solidFill>
                  <a:srgbClr val="00CC00"/>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rgbClr val="00CC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00CC00"/>
                </a:solidFill>
                <a:effectLst>
                  <a:outerShdw blurRad="38100" dist="38100" dir="2700000" algn="tl">
                    <a:srgbClr val="C0C0C0"/>
                  </a:outerShdw>
                </a:effectLst>
                <a:latin typeface="Times New Roman" pitchFamily="18" charset="0"/>
                <a:ea typeface="宋体" charset="-122"/>
              </a:rPr>
              <a:t>[1],0,0)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exit(0)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else</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while((p2=</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fork( )</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)==-1);</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if(p2==0)</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p:txBody>
      </p:sp>
      <p:sp>
        <p:nvSpPr>
          <p:cNvPr id="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6AB84B2A-EF26-4752-92A6-E8B3EDE6FD9C}"/>
              </a:ext>
            </a:extLst>
          </p:cNvPr>
          <p:cNvSpPr>
            <a:spLocks noGrp="1"/>
          </p:cNvSpPr>
          <p:nvPr>
            <p:ph type="sldNum" sz="quarter" idx="12"/>
          </p:nvPr>
        </p:nvSpPr>
        <p:spPr/>
        <p:txBody>
          <a:bodyPr/>
          <a:lstStyle/>
          <a:p>
            <a:fld id="{B10D5614-B734-4280-8F57-1D4947433C97}" type="slidenum">
              <a:rPr lang="en-US" smtClean="0"/>
              <a:t>147</a:t>
            </a:fld>
            <a:endParaRPr lang="en-US" dirty="0"/>
          </a:p>
        </p:txBody>
      </p:sp>
    </p:spTree>
    <p:extLst>
      <p:ext uri="{BB962C8B-B14F-4D97-AF65-F5344CB8AC3E}">
        <p14:creationId xmlns:p14="http://schemas.microsoft.com/office/powerpoint/2010/main" val="51902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2"/>
          <p:cNvSpPr>
            <a:spLocks noChangeArrowheads="1"/>
          </p:cNvSpPr>
          <p:nvPr/>
        </p:nvSpPr>
        <p:spPr bwMode="auto">
          <a:xfrm>
            <a:off x="452271" y="411496"/>
            <a:ext cx="8159824" cy="6094624"/>
          </a:xfrm>
          <a:prstGeom prst="rect">
            <a:avLst/>
          </a:prstGeom>
          <a:solidFill>
            <a:srgbClr val="CCECFF"/>
          </a:solidFill>
          <a:ln w="9525">
            <a:solidFill>
              <a:schemeClr val="accent5">
                <a:lumMod val="75000"/>
              </a:schemeClr>
            </a:solidFill>
            <a:miter lim="800000"/>
            <a:headEnd/>
            <a:tailEnd/>
          </a:ln>
          <a:effectLst/>
        </p:spPr>
        <p:txBody>
          <a:bodyPr anchor="t" anchorCtr="0"/>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rgbClr val="00B050"/>
                </a:solidFill>
                <a:effectLst>
                  <a:outerShdw blurRad="38100" dist="38100" dir="2700000" algn="tl">
                    <a:srgbClr val="C0C0C0"/>
                  </a:outerShdw>
                </a:effectLst>
                <a:latin typeface="Times New Roman" pitchFamily="18" charset="0"/>
                <a:ea typeface="宋体" charset="-122"/>
              </a:rPr>
              <a:t>lockf</a:t>
            </a:r>
            <a:r>
              <a:rPr kumimoji="1" lang="en-US" altLang="zh-CN" b="1" dirty="0">
                <a:solidFill>
                  <a:srgbClr val="00B050"/>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rgbClr val="00B05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00B050"/>
                </a:solidFill>
                <a:effectLst>
                  <a:outerShdw blurRad="38100" dist="38100" dir="2700000" algn="tl">
                    <a:srgbClr val="C0C0C0"/>
                  </a:outerShdw>
                </a:effectLst>
                <a:latin typeface="Times New Roman" pitchFamily="18" charset="0"/>
                <a:ea typeface="宋体" charset="-122"/>
              </a:rPr>
              <a:t>[1],1,0)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sprintf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buf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,"child process P2 is sending message!\n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("child process P2\n");</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write(</a:t>
            </a:r>
            <a:r>
              <a:rPr kumimoji="1" lang="en-US" altLang="zh-CN" b="1" dirty="0" err="1">
                <a:solidFill>
                  <a:srgbClr val="FF00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[1],buf,50)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sleep(5);</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err="1">
                <a:solidFill>
                  <a:srgbClr val="00B050"/>
                </a:solidFill>
                <a:effectLst>
                  <a:outerShdw blurRad="38100" dist="38100" dir="2700000" algn="tl">
                    <a:srgbClr val="C0C0C0"/>
                  </a:outerShdw>
                </a:effectLst>
                <a:latin typeface="Times New Roman" pitchFamily="18" charset="0"/>
                <a:ea typeface="宋体" charset="-122"/>
              </a:rPr>
              <a:t>lockf</a:t>
            </a:r>
            <a:r>
              <a:rPr kumimoji="1" lang="en-US" altLang="zh-CN" b="1" dirty="0">
                <a:solidFill>
                  <a:srgbClr val="00B050"/>
                </a:solidFill>
                <a:effectLst>
                  <a:outerShdw blurRad="38100" dist="38100" dir="2700000" algn="tl">
                    <a:srgbClr val="C0C0C0"/>
                  </a:outerShdw>
                </a:effectLst>
                <a:latin typeface="Times New Roman" pitchFamily="18" charset="0"/>
                <a:ea typeface="宋体" charset="-122"/>
              </a:rPr>
              <a:t>(</a:t>
            </a:r>
            <a:r>
              <a:rPr kumimoji="1" lang="en-US" altLang="zh-CN" b="1" dirty="0" err="1">
                <a:solidFill>
                  <a:srgbClr val="00B05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00B050"/>
                </a:solidFill>
                <a:effectLst>
                  <a:outerShdw blurRad="38100" dist="38100" dir="2700000" algn="tl">
                    <a:srgbClr val="C0C0C0"/>
                  </a:outerShdw>
                </a:effectLst>
                <a:latin typeface="Times New Roman" pitchFamily="18" charset="0"/>
                <a:ea typeface="宋体" charset="-122"/>
              </a:rPr>
              <a:t>[1],0,0)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exit(0)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else</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wait(0)</a:t>
            </a:r>
            <a:r>
              <a:rPr kumimoji="1" lang="en-US" altLang="zh-CN" b="1" dirty="0">
                <a:solidFill>
                  <a:srgbClr val="000000"/>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if (r=</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read(</a:t>
            </a:r>
            <a:r>
              <a:rPr kumimoji="1" lang="en-US" altLang="zh-CN" b="1" dirty="0" err="1">
                <a:solidFill>
                  <a:srgbClr val="FF00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[0],s,50) </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==-1)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(“Can’t read pipe\n");</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else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("%s\</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n",s</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wait(0)</a:t>
            </a:r>
            <a:r>
              <a:rPr kumimoji="1" lang="en-US" altLang="zh-CN" b="1" dirty="0">
                <a:solidFill>
                  <a:srgbClr val="000000"/>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if (r=</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read(</a:t>
            </a:r>
            <a:r>
              <a:rPr kumimoji="1" lang="en-US" altLang="zh-CN" b="1" dirty="0" err="1">
                <a:solidFill>
                  <a:srgbClr val="FF0000"/>
                </a:solidFill>
                <a:effectLst>
                  <a:outerShdw blurRad="38100" dist="38100" dir="2700000" algn="tl">
                    <a:srgbClr val="C0C0C0"/>
                  </a:outerShdw>
                </a:effectLst>
                <a:latin typeface="Times New Roman" pitchFamily="18" charset="0"/>
                <a:ea typeface="宋体" charset="-122"/>
              </a:rPr>
              <a:t>fd</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[0],s,50)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==-1)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(“Can’t read pipe\n");</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else </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printf</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("%s\</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n",s</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chemeClr val="accent5">
                    <a:lumMod val="50000"/>
                  </a:schemeClr>
                </a:solidFill>
                <a:effectLst>
                  <a:outerShdw blurRad="38100" dist="38100" dir="2700000" algn="tl">
                    <a:srgbClr val="C0C0C0"/>
                  </a:outerShdw>
                </a:effectLst>
                <a:latin typeface="Times New Roman" pitchFamily="18" charset="0"/>
                <a:ea typeface="宋体" charset="-122"/>
              </a:rPr>
              <a:t>exit(0)</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p:txBody>
      </p:sp>
      <p:sp>
        <p:nvSpPr>
          <p:cNvPr id="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966E3F4A-2A86-4DEB-B39C-A90ED48B2AE3}"/>
              </a:ext>
            </a:extLst>
          </p:cNvPr>
          <p:cNvSpPr>
            <a:spLocks noGrp="1"/>
          </p:cNvSpPr>
          <p:nvPr>
            <p:ph type="sldNum" sz="quarter" idx="12"/>
          </p:nvPr>
        </p:nvSpPr>
        <p:spPr/>
        <p:txBody>
          <a:bodyPr/>
          <a:lstStyle/>
          <a:p>
            <a:fld id="{B10D5614-B734-4280-8F57-1D4947433C97}" type="slidenum">
              <a:rPr lang="en-US" smtClean="0"/>
              <a:t>148</a:t>
            </a:fld>
            <a:endParaRPr lang="en-US" dirty="0"/>
          </a:p>
        </p:txBody>
      </p:sp>
    </p:spTree>
    <p:extLst>
      <p:ext uri="{BB962C8B-B14F-4D97-AF65-F5344CB8AC3E}">
        <p14:creationId xmlns:p14="http://schemas.microsoft.com/office/powerpoint/2010/main" val="168448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a:t>
            </a:r>
            <a:r>
              <a:rPr lang="en-NZ" altLang="zh-CN" sz="2000" b="1" dirty="0">
                <a:solidFill>
                  <a:srgbClr val="FF0000"/>
                </a:solidFill>
                <a:latin typeface="华文中宋" panose="02010600040101010101" pitchFamily="2" charset="-122"/>
                <a:ea typeface="华文中宋" panose="02010600040101010101" pitchFamily="2" charset="-122"/>
              </a:rPr>
              <a:t>Deadlock</a:t>
            </a:r>
            <a:r>
              <a:rPr lang="zh-CN" altLang="en-US" sz="2000" b="1" dirty="0">
                <a:solidFill>
                  <a:srgbClr val="FF0000"/>
                </a:solidFill>
                <a:latin typeface="华文中宋" panose="02010600040101010101" pitchFamily="2" charset="-122"/>
                <a:ea typeface="华文中宋" panose="02010600040101010101" pitchFamily="2" charset="-122"/>
              </a:rPr>
              <a:t>）的概念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83568" y="3789040"/>
            <a:ext cx="7953648"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死锁</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有并发进程</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14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14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P</a:t>
            </a:r>
            <a:r>
              <a:rPr lang="en-US" altLang="zh-CN" b="1" baseline="-14000" dirty="0" err="1">
                <a:solidFill>
                  <a:srgbClr val="000000"/>
                </a:solidFill>
                <a:latin typeface="华文中宋" panose="02010600040101010101" pitchFamily="2" charset="-122"/>
                <a:ea typeface="华文中宋" panose="02010600040101010101" pitchFamily="2" charset="-122"/>
              </a:rPr>
              <a:t>n</a:t>
            </a:r>
            <a:r>
              <a:rPr lang="zh-CN" altLang="en-US" b="1" dirty="0">
                <a:solidFill>
                  <a:srgbClr val="000000"/>
                </a:solidFill>
                <a:latin typeface="华文中宋" panose="02010600040101010101" pitchFamily="2" charset="-122"/>
                <a:ea typeface="华文中宋" panose="02010600040101010101" pitchFamily="2" charset="-122"/>
              </a:rPr>
              <a:t>，它们共享资源</a:t>
            </a:r>
            <a:r>
              <a:rPr lang="en-US" altLang="zh-CN" b="1" dirty="0">
                <a:solidFill>
                  <a:srgbClr val="000000"/>
                </a:solidFill>
                <a:latin typeface="华文中宋" panose="02010600040101010101" pitchFamily="2" charset="-122"/>
                <a:ea typeface="华文中宋" panose="02010600040101010101" pitchFamily="2" charset="-122"/>
              </a:rPr>
              <a:t>R</a:t>
            </a:r>
            <a:r>
              <a:rPr lang="en-US" altLang="zh-CN" b="1" baseline="-14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R</a:t>
            </a:r>
            <a:r>
              <a:rPr lang="en-US" altLang="zh-CN" b="1" baseline="-14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…R</a:t>
            </a:r>
            <a:r>
              <a:rPr lang="en-US" altLang="zh-CN" b="1" baseline="-14000" dirty="0">
                <a:solidFill>
                  <a:srgbClr val="000000"/>
                </a:solidFill>
                <a:latin typeface="华文中宋" panose="02010600040101010101" pitchFamily="2" charset="-122"/>
                <a:ea typeface="华文中宋" panose="02010600040101010101" pitchFamily="2" charset="-122"/>
              </a:rPr>
              <a:t>m </a:t>
            </a:r>
            <a:r>
              <a:rPr lang="en-US" altLang="zh-CN" b="1" dirty="0">
                <a:solidFill>
                  <a:srgbClr val="000000"/>
                </a:solidFill>
                <a:latin typeface="华文中宋" panose="02010600040101010101" pitchFamily="2" charset="-122"/>
                <a:ea typeface="华文中宋" panose="02010600040101010101" pitchFamily="2" charset="-122"/>
              </a:rPr>
              <a:t>(n&gt;0,m&gt;0, n&gt;=m)</a:t>
            </a:r>
            <a:r>
              <a:rPr lang="zh-CN" altLang="en-US" b="1" dirty="0">
                <a:solidFill>
                  <a:srgbClr val="000000"/>
                </a:solidFill>
                <a:latin typeface="华文中宋" panose="02010600040101010101" pitchFamily="2" charset="-122"/>
                <a:ea typeface="华文中宋" panose="02010600040101010101" pitchFamily="2" charset="-122"/>
              </a:rPr>
              <a:t>。其中，每个</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14000" dirty="0">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(1≤i≤n)</a:t>
            </a:r>
            <a:r>
              <a:rPr lang="zh-CN" altLang="en-US" b="1" dirty="0">
                <a:solidFill>
                  <a:srgbClr val="000000"/>
                </a:solidFill>
                <a:latin typeface="华文中宋" panose="02010600040101010101" pitchFamily="2" charset="-122"/>
                <a:ea typeface="华文中宋" panose="02010600040101010101" pitchFamily="2" charset="-122"/>
              </a:rPr>
              <a:t>拥有资源</a:t>
            </a:r>
            <a:r>
              <a:rPr lang="en-US" altLang="zh-CN" b="1" dirty="0" err="1">
                <a:solidFill>
                  <a:srgbClr val="000000"/>
                </a:solidFill>
                <a:latin typeface="华文中宋" panose="02010600040101010101" pitchFamily="2" charset="-122"/>
                <a:ea typeface="华文中宋" panose="02010600040101010101" pitchFamily="2" charset="-122"/>
              </a:rPr>
              <a:t>R</a:t>
            </a:r>
            <a:r>
              <a:rPr lang="en-US" altLang="zh-CN" b="1" baseline="-14000" dirty="0" err="1">
                <a:solidFill>
                  <a:srgbClr val="000000"/>
                </a:solidFill>
                <a:latin typeface="华文中宋" panose="02010600040101010101" pitchFamily="2" charset="-122"/>
                <a:ea typeface="华文中宋" panose="02010600040101010101" pitchFamily="2" charset="-122"/>
              </a:rPr>
              <a:t>j</a:t>
            </a:r>
            <a:r>
              <a:rPr lang="en-US" altLang="zh-CN" b="1" dirty="0">
                <a:solidFill>
                  <a:srgbClr val="000000"/>
                </a:solidFill>
                <a:latin typeface="华文中宋" panose="02010600040101010101" pitchFamily="2" charset="-122"/>
                <a:ea typeface="华文中宋" panose="02010600040101010101" pitchFamily="2" charset="-122"/>
              </a:rPr>
              <a:t>(1≤j ≤m)</a:t>
            </a:r>
            <a:r>
              <a:rPr lang="zh-CN" altLang="en-US" b="1" dirty="0">
                <a:solidFill>
                  <a:srgbClr val="000000"/>
                </a:solidFill>
                <a:latin typeface="华文中宋" panose="02010600040101010101" pitchFamily="2" charset="-122"/>
                <a:ea typeface="华文中宋" panose="02010600040101010101" pitchFamily="2" charset="-122"/>
              </a:rPr>
              <a:t>，直到不再有剩余资源。同时，各</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14000" dirty="0">
                <a:solidFill>
                  <a:srgbClr val="000000"/>
                </a:solidFill>
                <a:latin typeface="华文中宋" panose="02010600040101010101" pitchFamily="2" charset="-122"/>
                <a:ea typeface="华文中宋" panose="02010600040101010101" pitchFamily="2" charset="-122"/>
              </a:rPr>
              <a:t>i</a:t>
            </a:r>
            <a:r>
              <a:rPr lang="zh-CN" altLang="en-US" b="1" dirty="0">
                <a:solidFill>
                  <a:srgbClr val="000000"/>
                </a:solidFill>
                <a:latin typeface="华文中宋" panose="02010600040101010101" pitchFamily="2" charset="-122"/>
                <a:ea typeface="华文中宋" panose="02010600040101010101" pitchFamily="2" charset="-122"/>
              </a:rPr>
              <a:t>又在不释放</a:t>
            </a:r>
            <a:r>
              <a:rPr lang="en-US" altLang="zh-CN" b="1" dirty="0" err="1">
                <a:solidFill>
                  <a:srgbClr val="000000"/>
                </a:solidFill>
                <a:latin typeface="华文中宋" panose="02010600040101010101" pitchFamily="2" charset="-122"/>
                <a:ea typeface="华文中宋" panose="02010600040101010101" pitchFamily="2" charset="-122"/>
              </a:rPr>
              <a:t>R</a:t>
            </a:r>
            <a:r>
              <a:rPr lang="en-US" altLang="zh-CN" b="1" baseline="-14000" dirty="0" err="1">
                <a:solidFill>
                  <a:srgbClr val="000000"/>
                </a:solidFill>
                <a:latin typeface="华文中宋" panose="02010600040101010101" pitchFamily="2" charset="-122"/>
                <a:ea typeface="华文中宋" panose="02010600040101010101" pitchFamily="2" charset="-122"/>
              </a:rPr>
              <a:t>j</a:t>
            </a:r>
            <a:r>
              <a:rPr lang="zh-CN" altLang="en-US" b="1" dirty="0">
                <a:solidFill>
                  <a:srgbClr val="000000"/>
                </a:solidFill>
                <a:latin typeface="华文中宋" panose="02010600040101010101" pitchFamily="2" charset="-122"/>
                <a:ea typeface="华文中宋" panose="02010600040101010101" pitchFamily="2" charset="-122"/>
              </a:rPr>
              <a:t>的前提下要求</a:t>
            </a:r>
            <a:r>
              <a:rPr lang="en-US" altLang="zh-CN" b="1" dirty="0" err="1">
                <a:solidFill>
                  <a:srgbClr val="000000"/>
                </a:solidFill>
                <a:latin typeface="华文中宋" panose="02010600040101010101" pitchFamily="2" charset="-122"/>
                <a:ea typeface="华文中宋" panose="02010600040101010101" pitchFamily="2" charset="-122"/>
              </a:rPr>
              <a:t>R</a:t>
            </a:r>
            <a:r>
              <a:rPr lang="en-US" altLang="zh-CN" b="1" baseline="-14000" dirty="0" err="1">
                <a:solidFill>
                  <a:srgbClr val="000000"/>
                </a:solidFill>
                <a:latin typeface="华文中宋" panose="02010600040101010101" pitchFamily="2" charset="-122"/>
                <a:ea typeface="华文中宋" panose="02010600040101010101" pitchFamily="2" charset="-122"/>
              </a:rPr>
              <a:t>k</a:t>
            </a:r>
            <a:r>
              <a:rPr lang="en-US" altLang="zh-CN" b="1" dirty="0">
                <a:solidFill>
                  <a:srgbClr val="000000"/>
                </a:solidFill>
                <a:latin typeface="华文中宋" panose="02010600040101010101" pitchFamily="2" charset="-122"/>
                <a:ea typeface="华文中宋" panose="02010600040101010101" pitchFamily="2" charset="-122"/>
              </a:rPr>
              <a:t>(k≠j,1≤k ≤m)</a:t>
            </a:r>
            <a:r>
              <a:rPr lang="zh-CN" altLang="en-US" b="1" dirty="0">
                <a:solidFill>
                  <a:srgbClr val="000000"/>
                </a:solidFill>
                <a:latin typeface="华文中宋" panose="02010600040101010101" pitchFamily="2" charset="-122"/>
                <a:ea typeface="华文中宋" panose="02010600040101010101" pitchFamily="2" charset="-122"/>
              </a:rPr>
              <a:t>，从而造成资源的互相占有和互相等待。在没有外力驱动的情况下，该组并发进程停止往前推进，陷入永久等待状态</a:t>
            </a:r>
          </a:p>
        </p:txBody>
      </p:sp>
      <p:pic>
        <p:nvPicPr>
          <p:cNvPr id="10" name="Picture 5" descr="c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148" y="1752693"/>
            <a:ext cx="3638566" cy="212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448715" y="1232973"/>
            <a:ext cx="3281668" cy="369332"/>
          </a:xfrm>
          <a:prstGeom prst="rect">
            <a:avLst/>
          </a:prstGeom>
        </p:spPr>
        <p:txBody>
          <a:bodyPr wrap="none">
            <a:spAutoFit/>
          </a:bodyPr>
          <a:lstStyle/>
          <a:p>
            <a:r>
              <a:rPr lang="en-US" altLang="zh-CN" b="1" dirty="0">
                <a:solidFill>
                  <a:srgbClr val="0000CC"/>
                </a:solidFill>
                <a:latin typeface="华文中宋" panose="02010600040101010101" pitchFamily="2" charset="-122"/>
                <a:ea typeface="华文中宋" panose="02010600040101010101" pitchFamily="2" charset="-122"/>
              </a:rPr>
              <a:t>Dijkstra</a:t>
            </a:r>
            <a:r>
              <a:rPr lang="zh-CN" altLang="en-US" b="1" dirty="0">
                <a:solidFill>
                  <a:srgbClr val="0000CC"/>
                </a:solidFill>
                <a:latin typeface="华文中宋" panose="02010600040101010101" pitchFamily="2" charset="-122"/>
                <a:ea typeface="华文中宋" panose="02010600040101010101" pitchFamily="2" charset="-122"/>
              </a:rPr>
              <a:t>在</a:t>
            </a:r>
            <a:r>
              <a:rPr lang="en-US" altLang="zh-CN" b="1" dirty="0">
                <a:solidFill>
                  <a:srgbClr val="0000CC"/>
                </a:solidFill>
                <a:latin typeface="华文中宋" panose="02010600040101010101" pitchFamily="2" charset="-122"/>
                <a:ea typeface="华文中宋" panose="02010600040101010101" pitchFamily="2" charset="-122"/>
              </a:rPr>
              <a:t>1968</a:t>
            </a:r>
            <a:r>
              <a:rPr lang="zh-CN" altLang="en-US" b="1" dirty="0">
                <a:solidFill>
                  <a:srgbClr val="0000CC"/>
                </a:solidFill>
                <a:latin typeface="华文中宋" panose="02010600040101010101" pitchFamily="2" charset="-122"/>
                <a:ea typeface="华文中宋" panose="02010600040101010101" pitchFamily="2" charset="-122"/>
              </a:rPr>
              <a:t>年提出了死锁</a:t>
            </a:r>
            <a:endParaRPr lang="zh-CN" altLang="en-US" dirty="0">
              <a:latin typeface="华文中宋" panose="02010600040101010101" pitchFamily="2" charset="-122"/>
              <a:ea typeface="华文中宋" panose="02010600040101010101" pitchFamily="2" charset="-122"/>
            </a:endParaRPr>
          </a:p>
        </p:txBody>
      </p:sp>
      <p:sp>
        <p:nvSpPr>
          <p:cNvPr id="13"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108</a:t>
            </a:r>
            <a:endParaRPr lang="en-US" sz="1100" b="1" dirty="0">
              <a:solidFill>
                <a:prstClr val="white"/>
              </a:solidFill>
            </a:endParaRPr>
          </a:p>
        </p:txBody>
      </p:sp>
      <p:sp>
        <p:nvSpPr>
          <p:cNvPr id="4" name="灯片编号占位符 3">
            <a:extLst>
              <a:ext uri="{FF2B5EF4-FFF2-40B4-BE49-F238E27FC236}">
                <a16:creationId xmlns:a16="http://schemas.microsoft.com/office/drawing/2014/main" id="{A998A617-467E-49C3-8303-1D1EF04BFFB1}"/>
              </a:ext>
            </a:extLst>
          </p:cNvPr>
          <p:cNvSpPr>
            <a:spLocks noGrp="1"/>
          </p:cNvSpPr>
          <p:nvPr>
            <p:ph type="sldNum" sz="quarter" idx="12"/>
          </p:nvPr>
        </p:nvSpPr>
        <p:spPr/>
        <p:txBody>
          <a:bodyPr/>
          <a:lstStyle/>
          <a:p>
            <a:fld id="{B10D5614-B734-4280-8F57-1D4947433C97}" type="slidenum">
              <a:rPr lang="en-US" smtClean="0"/>
              <a:t>149</a:t>
            </a:fld>
            <a:endParaRPr lang="en-US" dirty="0"/>
          </a:p>
        </p:txBody>
      </p:sp>
    </p:spTree>
    <p:extLst>
      <p:ext uri="{BB962C8B-B14F-4D97-AF65-F5344CB8AC3E}">
        <p14:creationId xmlns:p14="http://schemas.microsoft.com/office/powerpoint/2010/main" val="40115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A1D3C6-92B2-42D6-812F-D4A33053FB28}"/>
              </a:ext>
            </a:extLst>
          </p:cNvPr>
          <p:cNvPicPr>
            <a:picLocks noChangeAspect="1"/>
          </p:cNvPicPr>
          <p:nvPr/>
        </p:nvPicPr>
        <p:blipFill>
          <a:blip r:embed="rId2"/>
          <a:stretch>
            <a:fillRect/>
          </a:stretch>
        </p:blipFill>
        <p:spPr>
          <a:xfrm>
            <a:off x="3735592" y="525149"/>
            <a:ext cx="285806" cy="251613"/>
          </a:xfrm>
          <a:prstGeom prst="rect">
            <a:avLst/>
          </a:prstGeom>
        </p:spPr>
      </p:pic>
      <p:pic>
        <p:nvPicPr>
          <p:cNvPr id="3" name="图片 2">
            <a:extLst>
              <a:ext uri="{FF2B5EF4-FFF2-40B4-BE49-F238E27FC236}">
                <a16:creationId xmlns:a16="http://schemas.microsoft.com/office/drawing/2014/main" id="{B6577805-A5C0-4EC8-A954-EBD293A6C8F3}"/>
              </a:ext>
            </a:extLst>
          </p:cNvPr>
          <p:cNvPicPr>
            <a:picLocks noChangeAspect="1"/>
          </p:cNvPicPr>
          <p:nvPr/>
        </p:nvPicPr>
        <p:blipFill>
          <a:blip r:embed="rId3"/>
          <a:stretch>
            <a:fillRect/>
          </a:stretch>
        </p:blipFill>
        <p:spPr>
          <a:xfrm>
            <a:off x="4014902" y="525149"/>
            <a:ext cx="280513" cy="251613"/>
          </a:xfrm>
          <a:prstGeom prst="rect">
            <a:avLst/>
          </a:prstGeom>
        </p:spPr>
      </p:pic>
      <p:pic>
        <p:nvPicPr>
          <p:cNvPr id="4" name="图片 3">
            <a:extLst>
              <a:ext uri="{FF2B5EF4-FFF2-40B4-BE49-F238E27FC236}">
                <a16:creationId xmlns:a16="http://schemas.microsoft.com/office/drawing/2014/main" id="{F87A542B-148A-4B55-B229-982A27F69B38}"/>
              </a:ext>
            </a:extLst>
          </p:cNvPr>
          <p:cNvPicPr>
            <a:picLocks noChangeAspect="1"/>
          </p:cNvPicPr>
          <p:nvPr/>
        </p:nvPicPr>
        <p:blipFill>
          <a:blip r:embed="rId4"/>
          <a:stretch>
            <a:fillRect/>
          </a:stretch>
        </p:blipFill>
        <p:spPr>
          <a:xfrm>
            <a:off x="4289134" y="534280"/>
            <a:ext cx="280513" cy="246954"/>
          </a:xfrm>
          <a:prstGeom prst="rect">
            <a:avLst/>
          </a:prstGeom>
        </p:spPr>
      </p:pic>
      <p:pic>
        <p:nvPicPr>
          <p:cNvPr id="5" name="图片 4">
            <a:extLst>
              <a:ext uri="{FF2B5EF4-FFF2-40B4-BE49-F238E27FC236}">
                <a16:creationId xmlns:a16="http://schemas.microsoft.com/office/drawing/2014/main" id="{6BBEC9E3-0904-43E9-8F67-04490E465476}"/>
              </a:ext>
            </a:extLst>
          </p:cNvPr>
          <p:cNvPicPr>
            <a:picLocks noChangeAspect="1"/>
          </p:cNvPicPr>
          <p:nvPr/>
        </p:nvPicPr>
        <p:blipFill>
          <a:blip r:embed="rId5"/>
          <a:stretch>
            <a:fillRect/>
          </a:stretch>
        </p:blipFill>
        <p:spPr>
          <a:xfrm>
            <a:off x="4563364" y="534280"/>
            <a:ext cx="285806" cy="246954"/>
          </a:xfrm>
          <a:prstGeom prst="rect">
            <a:avLst/>
          </a:prstGeom>
        </p:spPr>
      </p:pic>
      <p:pic>
        <p:nvPicPr>
          <p:cNvPr id="6" name="图片 5">
            <a:extLst>
              <a:ext uri="{FF2B5EF4-FFF2-40B4-BE49-F238E27FC236}">
                <a16:creationId xmlns:a16="http://schemas.microsoft.com/office/drawing/2014/main" id="{67EC91DE-62C3-421F-9DE4-4B595B4290F2}"/>
              </a:ext>
            </a:extLst>
          </p:cNvPr>
          <p:cNvPicPr>
            <a:picLocks noChangeAspect="1"/>
          </p:cNvPicPr>
          <p:nvPr/>
        </p:nvPicPr>
        <p:blipFill>
          <a:blip r:embed="rId6"/>
          <a:stretch>
            <a:fillRect/>
          </a:stretch>
        </p:blipFill>
        <p:spPr>
          <a:xfrm>
            <a:off x="3740671" y="766762"/>
            <a:ext cx="280513" cy="246954"/>
          </a:xfrm>
          <a:prstGeom prst="rect">
            <a:avLst/>
          </a:prstGeom>
        </p:spPr>
      </p:pic>
      <p:pic>
        <p:nvPicPr>
          <p:cNvPr id="7" name="图片 6">
            <a:extLst>
              <a:ext uri="{FF2B5EF4-FFF2-40B4-BE49-F238E27FC236}">
                <a16:creationId xmlns:a16="http://schemas.microsoft.com/office/drawing/2014/main" id="{BE0474A1-95B9-4AB2-B59E-DB57082C8EEB}"/>
              </a:ext>
            </a:extLst>
          </p:cNvPr>
          <p:cNvPicPr>
            <a:picLocks noChangeAspect="1"/>
          </p:cNvPicPr>
          <p:nvPr/>
        </p:nvPicPr>
        <p:blipFill>
          <a:blip r:embed="rId7"/>
          <a:stretch>
            <a:fillRect/>
          </a:stretch>
        </p:blipFill>
        <p:spPr>
          <a:xfrm>
            <a:off x="4014902" y="771232"/>
            <a:ext cx="280513" cy="246954"/>
          </a:xfrm>
          <a:prstGeom prst="rect">
            <a:avLst/>
          </a:prstGeom>
        </p:spPr>
      </p:pic>
      <p:pic>
        <p:nvPicPr>
          <p:cNvPr id="8" name="图片 7">
            <a:extLst>
              <a:ext uri="{FF2B5EF4-FFF2-40B4-BE49-F238E27FC236}">
                <a16:creationId xmlns:a16="http://schemas.microsoft.com/office/drawing/2014/main" id="{B3B2F7B0-7331-4FFA-B25B-95A7D8710F16}"/>
              </a:ext>
            </a:extLst>
          </p:cNvPr>
          <p:cNvPicPr>
            <a:picLocks noChangeAspect="1"/>
          </p:cNvPicPr>
          <p:nvPr/>
        </p:nvPicPr>
        <p:blipFill>
          <a:blip r:embed="rId8"/>
          <a:stretch>
            <a:fillRect/>
          </a:stretch>
        </p:blipFill>
        <p:spPr>
          <a:xfrm>
            <a:off x="4286594" y="775703"/>
            <a:ext cx="285806" cy="246954"/>
          </a:xfrm>
          <a:prstGeom prst="rect">
            <a:avLst/>
          </a:prstGeom>
        </p:spPr>
      </p:pic>
      <p:pic>
        <p:nvPicPr>
          <p:cNvPr id="9" name="图片 8">
            <a:extLst>
              <a:ext uri="{FF2B5EF4-FFF2-40B4-BE49-F238E27FC236}">
                <a16:creationId xmlns:a16="http://schemas.microsoft.com/office/drawing/2014/main" id="{3A9E208E-4F2C-495E-ABFD-46354C934776}"/>
              </a:ext>
            </a:extLst>
          </p:cNvPr>
          <p:cNvPicPr>
            <a:picLocks noChangeAspect="1"/>
          </p:cNvPicPr>
          <p:nvPr/>
        </p:nvPicPr>
        <p:blipFill>
          <a:blip r:embed="rId9"/>
          <a:stretch>
            <a:fillRect/>
          </a:stretch>
        </p:blipFill>
        <p:spPr>
          <a:xfrm>
            <a:off x="4558286" y="775703"/>
            <a:ext cx="285806" cy="246954"/>
          </a:xfrm>
          <a:prstGeom prst="rect">
            <a:avLst/>
          </a:prstGeom>
        </p:spPr>
      </p:pic>
      <p:pic>
        <p:nvPicPr>
          <p:cNvPr id="11" name="图片 10">
            <a:extLst>
              <a:ext uri="{FF2B5EF4-FFF2-40B4-BE49-F238E27FC236}">
                <a16:creationId xmlns:a16="http://schemas.microsoft.com/office/drawing/2014/main" id="{DC51EA0C-FA7A-469B-8DD9-F238E5E1D2DB}"/>
              </a:ext>
            </a:extLst>
          </p:cNvPr>
          <p:cNvPicPr>
            <a:picLocks noChangeAspect="1"/>
          </p:cNvPicPr>
          <p:nvPr/>
        </p:nvPicPr>
        <p:blipFill>
          <a:blip r:embed="rId10"/>
          <a:stretch>
            <a:fillRect/>
          </a:stretch>
        </p:blipFill>
        <p:spPr>
          <a:xfrm>
            <a:off x="4019981" y="1245766"/>
            <a:ext cx="280513" cy="251613"/>
          </a:xfrm>
          <a:prstGeom prst="rect">
            <a:avLst/>
          </a:prstGeom>
        </p:spPr>
      </p:pic>
      <p:pic>
        <p:nvPicPr>
          <p:cNvPr id="12" name="图片 11">
            <a:extLst>
              <a:ext uri="{FF2B5EF4-FFF2-40B4-BE49-F238E27FC236}">
                <a16:creationId xmlns:a16="http://schemas.microsoft.com/office/drawing/2014/main" id="{E1BB7D06-D6FE-406A-A078-821968DC39F5}"/>
              </a:ext>
            </a:extLst>
          </p:cNvPr>
          <p:cNvPicPr>
            <a:picLocks noChangeAspect="1"/>
          </p:cNvPicPr>
          <p:nvPr/>
        </p:nvPicPr>
        <p:blipFill>
          <a:blip r:embed="rId11"/>
          <a:stretch>
            <a:fillRect/>
          </a:stretch>
        </p:blipFill>
        <p:spPr>
          <a:xfrm>
            <a:off x="3741940" y="1003714"/>
            <a:ext cx="280513" cy="246954"/>
          </a:xfrm>
          <a:prstGeom prst="rect">
            <a:avLst/>
          </a:prstGeom>
        </p:spPr>
      </p:pic>
      <p:pic>
        <p:nvPicPr>
          <p:cNvPr id="13" name="图片 12">
            <a:extLst>
              <a:ext uri="{FF2B5EF4-FFF2-40B4-BE49-F238E27FC236}">
                <a16:creationId xmlns:a16="http://schemas.microsoft.com/office/drawing/2014/main" id="{77C4B669-A8BF-4152-BE5C-19F72C1A50D6}"/>
              </a:ext>
            </a:extLst>
          </p:cNvPr>
          <p:cNvPicPr>
            <a:picLocks noChangeAspect="1"/>
          </p:cNvPicPr>
          <p:nvPr/>
        </p:nvPicPr>
        <p:blipFill>
          <a:blip r:embed="rId12"/>
          <a:stretch>
            <a:fillRect/>
          </a:stretch>
        </p:blipFill>
        <p:spPr>
          <a:xfrm>
            <a:off x="4017903" y="1009002"/>
            <a:ext cx="280513" cy="246954"/>
          </a:xfrm>
          <a:prstGeom prst="rect">
            <a:avLst/>
          </a:prstGeom>
        </p:spPr>
      </p:pic>
      <p:pic>
        <p:nvPicPr>
          <p:cNvPr id="14" name="图片 13">
            <a:extLst>
              <a:ext uri="{FF2B5EF4-FFF2-40B4-BE49-F238E27FC236}">
                <a16:creationId xmlns:a16="http://schemas.microsoft.com/office/drawing/2014/main" id="{4B60B0B2-A449-4FE9-8B92-68C3CA6B4915}"/>
              </a:ext>
            </a:extLst>
          </p:cNvPr>
          <p:cNvPicPr>
            <a:picLocks noChangeAspect="1"/>
          </p:cNvPicPr>
          <p:nvPr/>
        </p:nvPicPr>
        <p:blipFill>
          <a:blip r:embed="rId13"/>
          <a:stretch>
            <a:fillRect/>
          </a:stretch>
        </p:blipFill>
        <p:spPr>
          <a:xfrm>
            <a:off x="4294212" y="1017126"/>
            <a:ext cx="280513" cy="246954"/>
          </a:xfrm>
          <a:prstGeom prst="rect">
            <a:avLst/>
          </a:prstGeom>
        </p:spPr>
      </p:pic>
      <p:pic>
        <p:nvPicPr>
          <p:cNvPr id="15" name="图片 14">
            <a:extLst>
              <a:ext uri="{FF2B5EF4-FFF2-40B4-BE49-F238E27FC236}">
                <a16:creationId xmlns:a16="http://schemas.microsoft.com/office/drawing/2014/main" id="{95A4E9F4-5691-4C6D-8799-3638989114E1}"/>
              </a:ext>
            </a:extLst>
          </p:cNvPr>
          <p:cNvPicPr>
            <a:picLocks noChangeAspect="1"/>
          </p:cNvPicPr>
          <p:nvPr/>
        </p:nvPicPr>
        <p:blipFill>
          <a:blip r:embed="rId14"/>
          <a:stretch>
            <a:fillRect/>
          </a:stretch>
        </p:blipFill>
        <p:spPr>
          <a:xfrm>
            <a:off x="4568443" y="1016937"/>
            <a:ext cx="280513" cy="251613"/>
          </a:xfrm>
          <a:prstGeom prst="rect">
            <a:avLst/>
          </a:prstGeom>
        </p:spPr>
      </p:pic>
      <p:pic>
        <p:nvPicPr>
          <p:cNvPr id="16" name="图片 15">
            <a:extLst>
              <a:ext uri="{FF2B5EF4-FFF2-40B4-BE49-F238E27FC236}">
                <a16:creationId xmlns:a16="http://schemas.microsoft.com/office/drawing/2014/main" id="{290A1CDE-BC71-48CA-B011-EC422359B1DA}"/>
              </a:ext>
            </a:extLst>
          </p:cNvPr>
          <p:cNvPicPr>
            <a:picLocks noChangeAspect="1"/>
          </p:cNvPicPr>
          <p:nvPr/>
        </p:nvPicPr>
        <p:blipFill>
          <a:blip r:embed="rId15"/>
          <a:stretch>
            <a:fillRect/>
          </a:stretch>
        </p:blipFill>
        <p:spPr>
          <a:xfrm>
            <a:off x="3750828" y="1245137"/>
            <a:ext cx="280513" cy="246954"/>
          </a:xfrm>
          <a:prstGeom prst="rect">
            <a:avLst/>
          </a:prstGeom>
        </p:spPr>
      </p:pic>
      <p:pic>
        <p:nvPicPr>
          <p:cNvPr id="17" name="图片 16">
            <a:extLst>
              <a:ext uri="{FF2B5EF4-FFF2-40B4-BE49-F238E27FC236}">
                <a16:creationId xmlns:a16="http://schemas.microsoft.com/office/drawing/2014/main" id="{682F9798-A165-49C0-98FA-AC3629D86139}"/>
              </a:ext>
            </a:extLst>
          </p:cNvPr>
          <p:cNvPicPr>
            <a:picLocks noChangeAspect="1"/>
          </p:cNvPicPr>
          <p:nvPr/>
        </p:nvPicPr>
        <p:blipFill>
          <a:blip r:embed="rId16"/>
          <a:stretch>
            <a:fillRect/>
          </a:stretch>
        </p:blipFill>
        <p:spPr>
          <a:xfrm>
            <a:off x="4297055" y="1249017"/>
            <a:ext cx="280513" cy="251613"/>
          </a:xfrm>
          <a:prstGeom prst="rect">
            <a:avLst/>
          </a:prstGeom>
        </p:spPr>
      </p:pic>
      <p:pic>
        <p:nvPicPr>
          <p:cNvPr id="18" name="图片 17">
            <a:extLst>
              <a:ext uri="{FF2B5EF4-FFF2-40B4-BE49-F238E27FC236}">
                <a16:creationId xmlns:a16="http://schemas.microsoft.com/office/drawing/2014/main" id="{C54881BD-EC29-43D0-B5E2-B5E8B437553D}"/>
              </a:ext>
            </a:extLst>
          </p:cNvPr>
          <p:cNvPicPr>
            <a:picLocks noChangeAspect="1"/>
          </p:cNvPicPr>
          <p:nvPr/>
        </p:nvPicPr>
        <p:blipFill>
          <a:blip r:embed="rId17"/>
          <a:stretch>
            <a:fillRect/>
          </a:stretch>
        </p:blipFill>
        <p:spPr>
          <a:xfrm>
            <a:off x="4568443" y="1262806"/>
            <a:ext cx="280513" cy="242294"/>
          </a:xfrm>
          <a:prstGeom prst="rect">
            <a:avLst/>
          </a:prstGeom>
        </p:spPr>
      </p:pic>
      <p:pic>
        <p:nvPicPr>
          <p:cNvPr id="19" name="图片 18">
            <a:extLst>
              <a:ext uri="{FF2B5EF4-FFF2-40B4-BE49-F238E27FC236}">
                <a16:creationId xmlns:a16="http://schemas.microsoft.com/office/drawing/2014/main" id="{DF9ABD20-DE5C-4164-894C-6F76D2BB3C06}"/>
              </a:ext>
            </a:extLst>
          </p:cNvPr>
          <p:cNvPicPr>
            <a:picLocks noChangeAspect="1"/>
          </p:cNvPicPr>
          <p:nvPr/>
        </p:nvPicPr>
        <p:blipFill>
          <a:blip r:embed="rId18"/>
          <a:stretch>
            <a:fillRect/>
          </a:stretch>
        </p:blipFill>
        <p:spPr>
          <a:xfrm>
            <a:off x="1462504" y="520817"/>
            <a:ext cx="1126786" cy="988193"/>
          </a:xfrm>
          <a:prstGeom prst="rect">
            <a:avLst/>
          </a:prstGeom>
        </p:spPr>
      </p:pic>
      <p:sp>
        <p:nvSpPr>
          <p:cNvPr id="21" name="矩形 20">
            <a:extLst>
              <a:ext uri="{FF2B5EF4-FFF2-40B4-BE49-F238E27FC236}">
                <a16:creationId xmlns:a16="http://schemas.microsoft.com/office/drawing/2014/main" id="{037ECD0D-2D1F-42FA-86A5-1B603CBD5DFD}"/>
              </a:ext>
            </a:extLst>
          </p:cNvPr>
          <p:cNvSpPr/>
          <p:nvPr/>
        </p:nvSpPr>
        <p:spPr>
          <a:xfrm>
            <a:off x="2937488" y="2666372"/>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5" name="矩形 24">
            <a:extLst>
              <a:ext uri="{FF2B5EF4-FFF2-40B4-BE49-F238E27FC236}">
                <a16:creationId xmlns:a16="http://schemas.microsoft.com/office/drawing/2014/main" id="{852B558A-6BE7-4ED6-8213-B46D0C8C28BA}"/>
              </a:ext>
            </a:extLst>
          </p:cNvPr>
          <p:cNvSpPr/>
          <p:nvPr/>
        </p:nvSpPr>
        <p:spPr>
          <a:xfrm>
            <a:off x="3652693" y="2681418"/>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6" name="矩形 25">
            <a:extLst>
              <a:ext uri="{FF2B5EF4-FFF2-40B4-BE49-F238E27FC236}">
                <a16:creationId xmlns:a16="http://schemas.microsoft.com/office/drawing/2014/main" id="{C66150F7-BD33-46AD-99AC-C3BC4186130D}"/>
              </a:ext>
            </a:extLst>
          </p:cNvPr>
          <p:cNvSpPr/>
          <p:nvPr/>
        </p:nvSpPr>
        <p:spPr>
          <a:xfrm>
            <a:off x="4375068" y="2681418"/>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7" name="矩形 26">
            <a:extLst>
              <a:ext uri="{FF2B5EF4-FFF2-40B4-BE49-F238E27FC236}">
                <a16:creationId xmlns:a16="http://schemas.microsoft.com/office/drawing/2014/main" id="{954FE232-ED74-4566-AE72-AE3E23F6CD26}"/>
              </a:ext>
            </a:extLst>
          </p:cNvPr>
          <p:cNvSpPr/>
          <p:nvPr/>
        </p:nvSpPr>
        <p:spPr>
          <a:xfrm>
            <a:off x="5090273" y="2681418"/>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2" name="矩形 21">
            <a:extLst>
              <a:ext uri="{FF2B5EF4-FFF2-40B4-BE49-F238E27FC236}">
                <a16:creationId xmlns:a16="http://schemas.microsoft.com/office/drawing/2014/main" id="{F960F9A9-FAED-4C1E-B09C-94746857D2FE}"/>
              </a:ext>
            </a:extLst>
          </p:cNvPr>
          <p:cNvSpPr/>
          <p:nvPr/>
        </p:nvSpPr>
        <p:spPr>
          <a:xfrm>
            <a:off x="2780213" y="2305039"/>
            <a:ext cx="3024336" cy="995560"/>
          </a:xfrm>
          <a:prstGeom prst="rect">
            <a:avLst/>
          </a:prstGeom>
          <a:noFill/>
          <a:ln>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9" name="矩形 28">
            <a:extLst>
              <a:ext uri="{FF2B5EF4-FFF2-40B4-BE49-F238E27FC236}">
                <a16:creationId xmlns:a16="http://schemas.microsoft.com/office/drawing/2014/main" id="{63B03025-470A-4961-ABA3-284E6A6EE3AC}"/>
              </a:ext>
            </a:extLst>
          </p:cNvPr>
          <p:cNvSpPr/>
          <p:nvPr/>
        </p:nvSpPr>
        <p:spPr>
          <a:xfrm>
            <a:off x="2938849" y="4043049"/>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30" name="矩形 29">
            <a:extLst>
              <a:ext uri="{FF2B5EF4-FFF2-40B4-BE49-F238E27FC236}">
                <a16:creationId xmlns:a16="http://schemas.microsoft.com/office/drawing/2014/main" id="{426A4187-1868-4685-AF27-C8B3093E0912}"/>
              </a:ext>
            </a:extLst>
          </p:cNvPr>
          <p:cNvSpPr/>
          <p:nvPr/>
        </p:nvSpPr>
        <p:spPr>
          <a:xfrm>
            <a:off x="3654506" y="4039886"/>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31" name="矩形 30">
            <a:extLst>
              <a:ext uri="{FF2B5EF4-FFF2-40B4-BE49-F238E27FC236}">
                <a16:creationId xmlns:a16="http://schemas.microsoft.com/office/drawing/2014/main" id="{7B8301DA-360D-46A3-B627-2B22C6EC1CCF}"/>
              </a:ext>
            </a:extLst>
          </p:cNvPr>
          <p:cNvSpPr/>
          <p:nvPr/>
        </p:nvSpPr>
        <p:spPr>
          <a:xfrm>
            <a:off x="4376881" y="4039886"/>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32" name="矩形 31">
            <a:extLst>
              <a:ext uri="{FF2B5EF4-FFF2-40B4-BE49-F238E27FC236}">
                <a16:creationId xmlns:a16="http://schemas.microsoft.com/office/drawing/2014/main" id="{7F78867C-6EA7-4CA4-8969-2C6DD3692490}"/>
              </a:ext>
            </a:extLst>
          </p:cNvPr>
          <p:cNvSpPr/>
          <p:nvPr/>
        </p:nvSpPr>
        <p:spPr>
          <a:xfrm>
            <a:off x="5092086" y="4039886"/>
            <a:ext cx="563257" cy="5040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33" name="矩形 32">
            <a:extLst>
              <a:ext uri="{FF2B5EF4-FFF2-40B4-BE49-F238E27FC236}">
                <a16:creationId xmlns:a16="http://schemas.microsoft.com/office/drawing/2014/main" id="{BD02D061-9F2D-431B-B117-CF88B1733548}"/>
              </a:ext>
            </a:extLst>
          </p:cNvPr>
          <p:cNvSpPr/>
          <p:nvPr/>
        </p:nvSpPr>
        <p:spPr>
          <a:xfrm>
            <a:off x="2782026" y="3899032"/>
            <a:ext cx="3024336" cy="979951"/>
          </a:xfrm>
          <a:prstGeom prst="rect">
            <a:avLst/>
          </a:prstGeom>
          <a:noFill/>
          <a:ln>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23" name="流程图: 决策 22">
            <a:extLst>
              <a:ext uri="{FF2B5EF4-FFF2-40B4-BE49-F238E27FC236}">
                <a16:creationId xmlns:a16="http://schemas.microsoft.com/office/drawing/2014/main" id="{4896BEE5-81CD-428F-819C-179E625C10CA}"/>
              </a:ext>
            </a:extLst>
          </p:cNvPr>
          <p:cNvSpPr/>
          <p:nvPr/>
        </p:nvSpPr>
        <p:spPr>
          <a:xfrm>
            <a:off x="6226315" y="258381"/>
            <a:ext cx="1944216" cy="396932"/>
          </a:xfrm>
          <a:prstGeom prst="flowChartDecision">
            <a:avLst/>
          </a:prstGeom>
          <a:solidFill>
            <a:srgbClr val="FFFF99"/>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子块处理完？</a:t>
            </a:r>
          </a:p>
        </p:txBody>
      </p:sp>
      <p:sp>
        <p:nvSpPr>
          <p:cNvPr id="24" name="流程图: 过程 23">
            <a:extLst>
              <a:ext uri="{FF2B5EF4-FFF2-40B4-BE49-F238E27FC236}">
                <a16:creationId xmlns:a16="http://schemas.microsoft.com/office/drawing/2014/main" id="{E39FD25D-8F45-4072-9CD2-232B8CAFA62F}"/>
              </a:ext>
            </a:extLst>
          </p:cNvPr>
          <p:cNvSpPr/>
          <p:nvPr/>
        </p:nvSpPr>
        <p:spPr>
          <a:xfrm>
            <a:off x="6226315" y="1414875"/>
            <a:ext cx="1944216" cy="360040"/>
          </a:xfrm>
          <a:prstGeom prst="flowChartProcess">
            <a:avLst/>
          </a:prstGeom>
          <a:solidFill>
            <a:srgbClr val="FFFF99"/>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建立子块处理进程</a:t>
            </a:r>
          </a:p>
        </p:txBody>
      </p:sp>
      <p:sp>
        <p:nvSpPr>
          <p:cNvPr id="36" name="流程图: 决策 35">
            <a:extLst>
              <a:ext uri="{FF2B5EF4-FFF2-40B4-BE49-F238E27FC236}">
                <a16:creationId xmlns:a16="http://schemas.microsoft.com/office/drawing/2014/main" id="{8E7CAF75-284D-47A6-ABFC-F6574F4F2373}"/>
              </a:ext>
            </a:extLst>
          </p:cNvPr>
          <p:cNvSpPr/>
          <p:nvPr/>
        </p:nvSpPr>
        <p:spPr>
          <a:xfrm>
            <a:off x="6226315" y="816448"/>
            <a:ext cx="1944216" cy="396932"/>
          </a:xfrm>
          <a:prstGeom prst="flowChartDecision">
            <a:avLst/>
          </a:prstGeom>
          <a:solidFill>
            <a:srgbClr val="FFFF99"/>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进程池空闲？</a:t>
            </a:r>
          </a:p>
        </p:txBody>
      </p:sp>
      <p:sp>
        <p:nvSpPr>
          <p:cNvPr id="34" name="流程图: 过程 33">
            <a:extLst>
              <a:ext uri="{FF2B5EF4-FFF2-40B4-BE49-F238E27FC236}">
                <a16:creationId xmlns:a16="http://schemas.microsoft.com/office/drawing/2014/main" id="{A68E9DAE-07F1-4C9F-B164-FB9E95909FE1}"/>
              </a:ext>
            </a:extLst>
          </p:cNvPr>
          <p:cNvSpPr/>
          <p:nvPr/>
        </p:nvSpPr>
        <p:spPr>
          <a:xfrm>
            <a:off x="6243151" y="1976410"/>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子块对齐</a:t>
            </a:r>
          </a:p>
        </p:txBody>
      </p:sp>
      <p:sp>
        <p:nvSpPr>
          <p:cNvPr id="35" name="流程图: 过程 34">
            <a:extLst>
              <a:ext uri="{FF2B5EF4-FFF2-40B4-BE49-F238E27FC236}">
                <a16:creationId xmlns:a16="http://schemas.microsoft.com/office/drawing/2014/main" id="{23F10D85-D858-40D6-9D65-F41C44C3A351}"/>
              </a:ext>
            </a:extLst>
          </p:cNvPr>
          <p:cNvSpPr/>
          <p:nvPr/>
        </p:nvSpPr>
        <p:spPr>
          <a:xfrm>
            <a:off x="6243151" y="2534477"/>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平均功率谱计算</a:t>
            </a:r>
          </a:p>
        </p:txBody>
      </p:sp>
      <p:sp>
        <p:nvSpPr>
          <p:cNvPr id="37" name="流程图: 过程 36">
            <a:extLst>
              <a:ext uri="{FF2B5EF4-FFF2-40B4-BE49-F238E27FC236}">
                <a16:creationId xmlns:a16="http://schemas.microsoft.com/office/drawing/2014/main" id="{9B967EEA-08FC-4411-9A11-1D6B0BDD98AB}"/>
              </a:ext>
            </a:extLst>
          </p:cNvPr>
          <p:cNvSpPr/>
          <p:nvPr/>
        </p:nvSpPr>
        <p:spPr>
          <a:xfrm>
            <a:off x="6253293" y="3091994"/>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平均功率谱噪声剔除</a:t>
            </a:r>
          </a:p>
        </p:txBody>
      </p:sp>
      <p:sp>
        <p:nvSpPr>
          <p:cNvPr id="38" name="流程图: 过程 37">
            <a:extLst>
              <a:ext uri="{FF2B5EF4-FFF2-40B4-BE49-F238E27FC236}">
                <a16:creationId xmlns:a16="http://schemas.microsoft.com/office/drawing/2014/main" id="{F992B5D3-75B9-4B34-A61E-C230AA63791F}"/>
              </a:ext>
            </a:extLst>
          </p:cNvPr>
          <p:cNvSpPr/>
          <p:nvPr/>
        </p:nvSpPr>
        <p:spPr>
          <a:xfrm>
            <a:off x="6253293" y="3649511"/>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平均功率谱退卷积</a:t>
            </a:r>
          </a:p>
        </p:txBody>
      </p:sp>
      <p:sp>
        <p:nvSpPr>
          <p:cNvPr id="39" name="流程图: 过程 38">
            <a:extLst>
              <a:ext uri="{FF2B5EF4-FFF2-40B4-BE49-F238E27FC236}">
                <a16:creationId xmlns:a16="http://schemas.microsoft.com/office/drawing/2014/main" id="{C039C965-A1B4-4316-B427-A3E839BA7583}"/>
              </a:ext>
            </a:extLst>
          </p:cNvPr>
          <p:cNvSpPr/>
          <p:nvPr/>
        </p:nvSpPr>
        <p:spPr>
          <a:xfrm>
            <a:off x="6253293" y="4207028"/>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平均重谱计算</a:t>
            </a:r>
          </a:p>
        </p:txBody>
      </p:sp>
      <p:sp>
        <p:nvSpPr>
          <p:cNvPr id="40" name="流程图: 过程 39">
            <a:extLst>
              <a:ext uri="{FF2B5EF4-FFF2-40B4-BE49-F238E27FC236}">
                <a16:creationId xmlns:a16="http://schemas.microsoft.com/office/drawing/2014/main" id="{4CA06BD5-52E3-467E-8CD8-6D6E822F9FB0}"/>
              </a:ext>
            </a:extLst>
          </p:cNvPr>
          <p:cNvSpPr/>
          <p:nvPr/>
        </p:nvSpPr>
        <p:spPr>
          <a:xfrm>
            <a:off x="6253293" y="4752578"/>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重谱噪声改正</a:t>
            </a:r>
          </a:p>
        </p:txBody>
      </p:sp>
      <p:sp>
        <p:nvSpPr>
          <p:cNvPr id="41" name="流程图: 过程 40">
            <a:extLst>
              <a:ext uri="{FF2B5EF4-FFF2-40B4-BE49-F238E27FC236}">
                <a16:creationId xmlns:a16="http://schemas.microsoft.com/office/drawing/2014/main" id="{7236FA47-6755-4C3B-B7A9-F7828110B5C4}"/>
              </a:ext>
            </a:extLst>
          </p:cNvPr>
          <p:cNvSpPr/>
          <p:nvPr/>
        </p:nvSpPr>
        <p:spPr>
          <a:xfrm>
            <a:off x="6253293" y="5298128"/>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初始相位估计</a:t>
            </a:r>
          </a:p>
        </p:txBody>
      </p:sp>
      <p:sp>
        <p:nvSpPr>
          <p:cNvPr id="42" name="流程图: 过程 41">
            <a:extLst>
              <a:ext uri="{FF2B5EF4-FFF2-40B4-BE49-F238E27FC236}">
                <a16:creationId xmlns:a16="http://schemas.microsoft.com/office/drawing/2014/main" id="{BB7BB0D9-3AAA-47E7-A5AA-9F393A292F48}"/>
              </a:ext>
            </a:extLst>
          </p:cNvPr>
          <p:cNvSpPr/>
          <p:nvPr/>
        </p:nvSpPr>
        <p:spPr>
          <a:xfrm>
            <a:off x="6253293" y="5843678"/>
            <a:ext cx="1944216" cy="360040"/>
          </a:xfrm>
          <a:prstGeom prst="flowChartProcess">
            <a:avLst/>
          </a:prstGeom>
          <a:solidFill>
            <a:srgbClr val="FFFF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相位递推</a:t>
            </a:r>
          </a:p>
        </p:txBody>
      </p:sp>
      <p:sp>
        <p:nvSpPr>
          <p:cNvPr id="43" name="流程图: 过程 42">
            <a:extLst>
              <a:ext uri="{FF2B5EF4-FFF2-40B4-BE49-F238E27FC236}">
                <a16:creationId xmlns:a16="http://schemas.microsoft.com/office/drawing/2014/main" id="{7FA3B2F1-4AEB-4DD7-B65A-1EF89234C110}"/>
              </a:ext>
            </a:extLst>
          </p:cNvPr>
          <p:cNvSpPr/>
          <p:nvPr/>
        </p:nvSpPr>
        <p:spPr>
          <a:xfrm>
            <a:off x="6272360" y="6379061"/>
            <a:ext cx="1944216" cy="360040"/>
          </a:xfrm>
          <a:prstGeom prst="flowChartProcess">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模与相位合成</a:t>
            </a:r>
          </a:p>
        </p:txBody>
      </p:sp>
      <p:sp>
        <p:nvSpPr>
          <p:cNvPr id="10" name="文本框 9">
            <a:extLst>
              <a:ext uri="{FF2B5EF4-FFF2-40B4-BE49-F238E27FC236}">
                <a16:creationId xmlns:a16="http://schemas.microsoft.com/office/drawing/2014/main" id="{D3C72902-DA23-4191-A376-6B9C2B2D7D8E}"/>
              </a:ext>
            </a:extLst>
          </p:cNvPr>
          <p:cNvSpPr txBox="1"/>
          <p:nvPr/>
        </p:nvSpPr>
        <p:spPr>
          <a:xfrm>
            <a:off x="2868699" y="2335878"/>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Core1</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4" name="文本框 43">
            <a:extLst>
              <a:ext uri="{FF2B5EF4-FFF2-40B4-BE49-F238E27FC236}">
                <a16:creationId xmlns:a16="http://schemas.microsoft.com/office/drawing/2014/main" id="{40C31C97-C21E-4DD0-858B-3A04B4735979}"/>
              </a:ext>
            </a:extLst>
          </p:cNvPr>
          <p:cNvSpPr txBox="1"/>
          <p:nvPr/>
        </p:nvSpPr>
        <p:spPr>
          <a:xfrm>
            <a:off x="3592844" y="2328273"/>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Core2</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5" name="文本框 44">
            <a:extLst>
              <a:ext uri="{FF2B5EF4-FFF2-40B4-BE49-F238E27FC236}">
                <a16:creationId xmlns:a16="http://schemas.microsoft.com/office/drawing/2014/main" id="{5955E06F-A3B2-4842-9D68-4AA09E4E71DB}"/>
              </a:ext>
            </a:extLst>
          </p:cNvPr>
          <p:cNvSpPr txBox="1"/>
          <p:nvPr/>
        </p:nvSpPr>
        <p:spPr>
          <a:xfrm>
            <a:off x="4316983" y="2317912"/>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Core3</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6" name="文本框 45">
            <a:extLst>
              <a:ext uri="{FF2B5EF4-FFF2-40B4-BE49-F238E27FC236}">
                <a16:creationId xmlns:a16="http://schemas.microsoft.com/office/drawing/2014/main" id="{8497ADFE-509A-4B76-9042-EA950AAC0753}"/>
              </a:ext>
            </a:extLst>
          </p:cNvPr>
          <p:cNvSpPr txBox="1"/>
          <p:nvPr/>
        </p:nvSpPr>
        <p:spPr>
          <a:xfrm>
            <a:off x="5007669" y="2328273"/>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Core4</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47" name="文本框 46">
            <a:extLst>
              <a:ext uri="{FF2B5EF4-FFF2-40B4-BE49-F238E27FC236}">
                <a16:creationId xmlns:a16="http://schemas.microsoft.com/office/drawing/2014/main" id="{9B41495C-3D59-4A69-BB94-F857A97E085F}"/>
              </a:ext>
            </a:extLst>
          </p:cNvPr>
          <p:cNvSpPr txBox="1"/>
          <p:nvPr/>
        </p:nvSpPr>
        <p:spPr>
          <a:xfrm>
            <a:off x="2953818" y="4525522"/>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SM1</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51" name="文本框 50">
            <a:extLst>
              <a:ext uri="{FF2B5EF4-FFF2-40B4-BE49-F238E27FC236}">
                <a16:creationId xmlns:a16="http://schemas.microsoft.com/office/drawing/2014/main" id="{86574C59-5250-44D9-878D-FE200BDAB071}"/>
              </a:ext>
            </a:extLst>
          </p:cNvPr>
          <p:cNvSpPr txBox="1"/>
          <p:nvPr/>
        </p:nvSpPr>
        <p:spPr>
          <a:xfrm>
            <a:off x="3676806" y="4536930"/>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SM2</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52" name="文本框 51">
            <a:extLst>
              <a:ext uri="{FF2B5EF4-FFF2-40B4-BE49-F238E27FC236}">
                <a16:creationId xmlns:a16="http://schemas.microsoft.com/office/drawing/2014/main" id="{67726340-6D18-4E00-9747-D0FA3AD543E9}"/>
              </a:ext>
            </a:extLst>
          </p:cNvPr>
          <p:cNvSpPr txBox="1"/>
          <p:nvPr/>
        </p:nvSpPr>
        <p:spPr>
          <a:xfrm>
            <a:off x="4405270" y="4518960"/>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SM3</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53" name="文本框 52">
            <a:extLst>
              <a:ext uri="{FF2B5EF4-FFF2-40B4-BE49-F238E27FC236}">
                <a16:creationId xmlns:a16="http://schemas.microsoft.com/office/drawing/2014/main" id="{677E87CD-28D4-4C40-9FAC-57EF8248F747}"/>
              </a:ext>
            </a:extLst>
          </p:cNvPr>
          <p:cNvSpPr txBox="1"/>
          <p:nvPr/>
        </p:nvSpPr>
        <p:spPr>
          <a:xfrm>
            <a:off x="5092867" y="4528383"/>
            <a:ext cx="728464"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SM4</a:t>
            </a:r>
            <a:endParaRPr kumimoji="0" lang="zh-CN" altLang="en-US" sz="12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54" name="文本框 53">
            <a:extLst>
              <a:ext uri="{FF2B5EF4-FFF2-40B4-BE49-F238E27FC236}">
                <a16:creationId xmlns:a16="http://schemas.microsoft.com/office/drawing/2014/main" id="{9BBC68DD-8196-4D9C-A706-E9C4958F6D0E}"/>
              </a:ext>
            </a:extLst>
          </p:cNvPr>
          <p:cNvSpPr txBox="1"/>
          <p:nvPr/>
        </p:nvSpPr>
        <p:spPr>
          <a:xfrm>
            <a:off x="2968224" y="4842009"/>
            <a:ext cx="2836325"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GPU Streaming Multiprocessor </a:t>
            </a:r>
            <a:endParaRPr kumimoji="0" lang="zh-CN" altLang="en-US"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pic>
        <p:nvPicPr>
          <p:cNvPr id="28" name="图片 27">
            <a:extLst>
              <a:ext uri="{FF2B5EF4-FFF2-40B4-BE49-F238E27FC236}">
                <a16:creationId xmlns:a16="http://schemas.microsoft.com/office/drawing/2014/main" id="{9A6BC3B1-BC96-4DA3-8B4E-9BC467F7B2FF}"/>
              </a:ext>
            </a:extLst>
          </p:cNvPr>
          <p:cNvPicPr>
            <a:picLocks noChangeAspect="1"/>
          </p:cNvPicPr>
          <p:nvPr/>
        </p:nvPicPr>
        <p:blipFill>
          <a:blip r:embed="rId19"/>
          <a:stretch>
            <a:fillRect/>
          </a:stretch>
        </p:blipFill>
        <p:spPr>
          <a:xfrm>
            <a:off x="3821065" y="5243072"/>
            <a:ext cx="969663" cy="231032"/>
          </a:xfrm>
          <a:prstGeom prst="rect">
            <a:avLst/>
          </a:prstGeom>
        </p:spPr>
      </p:pic>
      <p:pic>
        <p:nvPicPr>
          <p:cNvPr id="55" name="图片 54">
            <a:extLst>
              <a:ext uri="{FF2B5EF4-FFF2-40B4-BE49-F238E27FC236}">
                <a16:creationId xmlns:a16="http://schemas.microsoft.com/office/drawing/2014/main" id="{CE49C906-DEEF-4653-AE84-2D6959D9F380}"/>
              </a:ext>
            </a:extLst>
          </p:cNvPr>
          <p:cNvPicPr>
            <a:picLocks noChangeAspect="1"/>
          </p:cNvPicPr>
          <p:nvPr/>
        </p:nvPicPr>
        <p:blipFill>
          <a:blip r:embed="rId20"/>
          <a:stretch>
            <a:fillRect/>
          </a:stretch>
        </p:blipFill>
        <p:spPr>
          <a:xfrm>
            <a:off x="3821065" y="5495987"/>
            <a:ext cx="969663" cy="221602"/>
          </a:xfrm>
          <a:prstGeom prst="rect">
            <a:avLst/>
          </a:prstGeom>
        </p:spPr>
      </p:pic>
      <p:pic>
        <p:nvPicPr>
          <p:cNvPr id="56" name="图片 55">
            <a:extLst>
              <a:ext uri="{FF2B5EF4-FFF2-40B4-BE49-F238E27FC236}">
                <a16:creationId xmlns:a16="http://schemas.microsoft.com/office/drawing/2014/main" id="{FA01F3F5-90EB-43C7-924B-BCEB2E7120B3}"/>
              </a:ext>
            </a:extLst>
          </p:cNvPr>
          <p:cNvPicPr>
            <a:picLocks noChangeAspect="1"/>
          </p:cNvPicPr>
          <p:nvPr/>
        </p:nvPicPr>
        <p:blipFill>
          <a:blip r:embed="rId21"/>
          <a:stretch>
            <a:fillRect/>
          </a:stretch>
        </p:blipFill>
        <p:spPr>
          <a:xfrm>
            <a:off x="3828232" y="5746943"/>
            <a:ext cx="965089" cy="226317"/>
          </a:xfrm>
          <a:prstGeom prst="rect">
            <a:avLst/>
          </a:prstGeom>
        </p:spPr>
      </p:pic>
      <p:pic>
        <p:nvPicPr>
          <p:cNvPr id="57" name="图片 56">
            <a:extLst>
              <a:ext uri="{FF2B5EF4-FFF2-40B4-BE49-F238E27FC236}">
                <a16:creationId xmlns:a16="http://schemas.microsoft.com/office/drawing/2014/main" id="{38E2FE84-F3A4-44F0-A951-1385994FC20C}"/>
              </a:ext>
            </a:extLst>
          </p:cNvPr>
          <p:cNvPicPr>
            <a:picLocks noChangeAspect="1"/>
          </p:cNvPicPr>
          <p:nvPr/>
        </p:nvPicPr>
        <p:blipFill>
          <a:blip r:embed="rId22"/>
          <a:stretch>
            <a:fillRect/>
          </a:stretch>
        </p:blipFill>
        <p:spPr>
          <a:xfrm>
            <a:off x="3835108" y="5998283"/>
            <a:ext cx="960516" cy="235747"/>
          </a:xfrm>
          <a:prstGeom prst="rect">
            <a:avLst/>
          </a:prstGeom>
        </p:spPr>
      </p:pic>
      <p:pic>
        <p:nvPicPr>
          <p:cNvPr id="59" name="图片 58">
            <a:extLst>
              <a:ext uri="{FF2B5EF4-FFF2-40B4-BE49-F238E27FC236}">
                <a16:creationId xmlns:a16="http://schemas.microsoft.com/office/drawing/2014/main" id="{C452E4AC-2065-4857-BC26-52E0A011B4EF}"/>
              </a:ext>
            </a:extLst>
          </p:cNvPr>
          <p:cNvPicPr>
            <a:picLocks noChangeAspect="1"/>
          </p:cNvPicPr>
          <p:nvPr/>
        </p:nvPicPr>
        <p:blipFill>
          <a:blip r:embed="rId23"/>
          <a:stretch>
            <a:fillRect/>
          </a:stretch>
        </p:blipFill>
        <p:spPr>
          <a:xfrm>
            <a:off x="1464937" y="5202021"/>
            <a:ext cx="1031433" cy="1042233"/>
          </a:xfrm>
          <a:prstGeom prst="rect">
            <a:avLst/>
          </a:prstGeom>
        </p:spPr>
      </p:pic>
      <p:cxnSp>
        <p:nvCxnSpPr>
          <p:cNvPr id="61" name="直接箭头连接符 60">
            <a:extLst>
              <a:ext uri="{FF2B5EF4-FFF2-40B4-BE49-F238E27FC236}">
                <a16:creationId xmlns:a16="http://schemas.microsoft.com/office/drawing/2014/main" id="{30705121-0760-4148-A0D9-BDDA9BB3A613}"/>
              </a:ext>
            </a:extLst>
          </p:cNvPr>
          <p:cNvCxnSpPr>
            <a:stCxn id="23" idx="2"/>
            <a:endCxn id="36" idx="0"/>
          </p:cNvCxnSpPr>
          <p:nvPr/>
        </p:nvCxnSpPr>
        <p:spPr>
          <a:xfrm>
            <a:off x="7198423" y="655313"/>
            <a:ext cx="0" cy="16113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4317CD2-9391-4236-B8B4-A1E588074853}"/>
              </a:ext>
            </a:extLst>
          </p:cNvPr>
          <p:cNvCxnSpPr>
            <a:cxnSpLocks/>
            <a:stCxn id="36" idx="2"/>
            <a:endCxn id="24" idx="0"/>
          </p:cNvCxnSpPr>
          <p:nvPr/>
        </p:nvCxnSpPr>
        <p:spPr>
          <a:xfrm>
            <a:off x="7198423" y="1213380"/>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E1BFF10-1E7C-4389-B0BC-56C171EEC9CD}"/>
              </a:ext>
            </a:extLst>
          </p:cNvPr>
          <p:cNvCxnSpPr>
            <a:cxnSpLocks/>
            <a:endCxn id="34" idx="0"/>
          </p:cNvCxnSpPr>
          <p:nvPr/>
        </p:nvCxnSpPr>
        <p:spPr>
          <a:xfrm>
            <a:off x="7215259" y="1774915"/>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6718A11-A01E-4A49-9B51-24BE936A9748}"/>
              </a:ext>
            </a:extLst>
          </p:cNvPr>
          <p:cNvCxnSpPr>
            <a:cxnSpLocks/>
          </p:cNvCxnSpPr>
          <p:nvPr/>
        </p:nvCxnSpPr>
        <p:spPr>
          <a:xfrm>
            <a:off x="7198423" y="2336450"/>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B4321ED1-F015-4F2B-9FEF-B4758D68FE3E}"/>
              </a:ext>
            </a:extLst>
          </p:cNvPr>
          <p:cNvCxnSpPr>
            <a:cxnSpLocks/>
          </p:cNvCxnSpPr>
          <p:nvPr/>
        </p:nvCxnSpPr>
        <p:spPr>
          <a:xfrm>
            <a:off x="7186423" y="2890499"/>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687FD37-2CB2-4290-84EB-CE89393BDC34}"/>
              </a:ext>
            </a:extLst>
          </p:cNvPr>
          <p:cNvCxnSpPr>
            <a:cxnSpLocks/>
          </p:cNvCxnSpPr>
          <p:nvPr/>
        </p:nvCxnSpPr>
        <p:spPr>
          <a:xfrm>
            <a:off x="7186423" y="3448016"/>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E4765646-4782-4612-9713-D08F7E61C9EE}"/>
              </a:ext>
            </a:extLst>
          </p:cNvPr>
          <p:cNvCxnSpPr>
            <a:cxnSpLocks/>
          </p:cNvCxnSpPr>
          <p:nvPr/>
        </p:nvCxnSpPr>
        <p:spPr>
          <a:xfrm>
            <a:off x="7176281" y="4009551"/>
            <a:ext cx="0" cy="201495"/>
          </a:xfrm>
          <a:prstGeom prst="straightConnector1">
            <a:avLst/>
          </a:prstGeom>
          <a:ln w="25400">
            <a:solidFill>
              <a:schemeClr val="tx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FECAA5F2-8E8A-4D71-859F-2AEBC3764AC5}"/>
              </a:ext>
            </a:extLst>
          </p:cNvPr>
          <p:cNvCxnSpPr>
            <a:cxnSpLocks/>
          </p:cNvCxnSpPr>
          <p:nvPr/>
        </p:nvCxnSpPr>
        <p:spPr>
          <a:xfrm>
            <a:off x="7175437" y="4567068"/>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A0FDA1D-543A-47ED-A118-175DE215C86B}"/>
              </a:ext>
            </a:extLst>
          </p:cNvPr>
          <p:cNvCxnSpPr>
            <a:cxnSpLocks/>
          </p:cNvCxnSpPr>
          <p:nvPr/>
        </p:nvCxnSpPr>
        <p:spPr>
          <a:xfrm>
            <a:off x="7186423" y="5096633"/>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290603C2-1F6E-458F-A245-AFC8189CCC20}"/>
              </a:ext>
            </a:extLst>
          </p:cNvPr>
          <p:cNvCxnSpPr>
            <a:cxnSpLocks/>
          </p:cNvCxnSpPr>
          <p:nvPr/>
        </p:nvCxnSpPr>
        <p:spPr>
          <a:xfrm>
            <a:off x="7215259" y="5658168"/>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EFFA636-6089-4610-A4E7-760F016E15F9}"/>
              </a:ext>
            </a:extLst>
          </p:cNvPr>
          <p:cNvCxnSpPr>
            <a:cxnSpLocks/>
          </p:cNvCxnSpPr>
          <p:nvPr/>
        </p:nvCxnSpPr>
        <p:spPr>
          <a:xfrm>
            <a:off x="7215259" y="6203718"/>
            <a:ext cx="0" cy="201495"/>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FF90700B-C3E5-4C72-8302-881D366F9BEA}"/>
              </a:ext>
            </a:extLst>
          </p:cNvPr>
          <p:cNvCxnSpPr>
            <a:stCxn id="43" idx="3"/>
          </p:cNvCxnSpPr>
          <p:nvPr/>
        </p:nvCxnSpPr>
        <p:spPr>
          <a:xfrm flipV="1">
            <a:off x="8216576" y="114365"/>
            <a:ext cx="602027" cy="6444716"/>
          </a:xfrm>
          <a:prstGeom prst="bentConnector2">
            <a:avLst/>
          </a:prstGeom>
          <a:ln w="25400">
            <a:solidFill>
              <a:schemeClr val="tx2">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D775D7A-10CE-4FCC-BD52-BE0DD47BD354}"/>
              </a:ext>
            </a:extLst>
          </p:cNvPr>
          <p:cNvCxnSpPr/>
          <p:nvPr/>
        </p:nvCxnSpPr>
        <p:spPr>
          <a:xfrm flipH="1">
            <a:off x="7198423" y="114365"/>
            <a:ext cx="1620180" cy="0"/>
          </a:xfrm>
          <a:prstGeom prst="line">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8284FA5-00B6-418E-8C2C-A8C0AACFD3B3}"/>
              </a:ext>
            </a:extLst>
          </p:cNvPr>
          <p:cNvCxnSpPr>
            <a:cxnSpLocks/>
            <a:endCxn id="23" idx="0"/>
          </p:cNvCxnSpPr>
          <p:nvPr/>
        </p:nvCxnSpPr>
        <p:spPr>
          <a:xfrm>
            <a:off x="7198423" y="26709"/>
            <a:ext cx="0" cy="231672"/>
          </a:xfrm>
          <a:prstGeom prst="straightConnector1">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55637D29-F2DF-4BC5-847A-720B283C8B19}"/>
              </a:ext>
            </a:extLst>
          </p:cNvPr>
          <p:cNvCxnSpPr>
            <a:cxnSpLocks/>
            <a:stCxn id="36" idx="1"/>
          </p:cNvCxnSpPr>
          <p:nvPr/>
        </p:nvCxnSpPr>
        <p:spPr>
          <a:xfrm rot="10800000" flipH="1">
            <a:off x="6226315" y="756036"/>
            <a:ext cx="949122" cy="258878"/>
          </a:xfrm>
          <a:prstGeom prst="bentConnector3">
            <a:avLst>
              <a:gd name="adj1" fmla="val -43710"/>
            </a:avLst>
          </a:prstGeom>
          <a:ln w="254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7A38F4EC-8943-4645-A4F7-3ED03166811C}"/>
              </a:ext>
            </a:extLst>
          </p:cNvPr>
          <p:cNvCxnSpPr>
            <a:cxnSpLocks/>
            <a:stCxn id="21" idx="2"/>
            <a:endCxn id="29" idx="0"/>
          </p:cNvCxnSpPr>
          <p:nvPr/>
        </p:nvCxnSpPr>
        <p:spPr>
          <a:xfrm>
            <a:off x="3219117" y="3170428"/>
            <a:ext cx="1361" cy="872621"/>
          </a:xfrm>
          <a:prstGeom prst="straightConnector1">
            <a:avLst/>
          </a:prstGeom>
          <a:ln w="25400">
            <a:solidFill>
              <a:schemeClr val="tx2">
                <a:lumMod val="5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7909D0BE-1839-40CC-B8C2-A47ED29D847F}"/>
              </a:ext>
            </a:extLst>
          </p:cNvPr>
          <p:cNvCxnSpPr>
            <a:cxnSpLocks/>
          </p:cNvCxnSpPr>
          <p:nvPr/>
        </p:nvCxnSpPr>
        <p:spPr>
          <a:xfrm>
            <a:off x="3924301" y="3161012"/>
            <a:ext cx="1361" cy="872621"/>
          </a:xfrm>
          <a:prstGeom prst="straightConnector1">
            <a:avLst/>
          </a:prstGeom>
          <a:ln w="25400">
            <a:solidFill>
              <a:schemeClr val="tx2">
                <a:lumMod val="5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361278C-A2EC-4BA4-BE21-11AF87C9BBA0}"/>
              </a:ext>
            </a:extLst>
          </p:cNvPr>
          <p:cNvCxnSpPr>
            <a:cxnSpLocks/>
          </p:cNvCxnSpPr>
          <p:nvPr/>
        </p:nvCxnSpPr>
        <p:spPr>
          <a:xfrm>
            <a:off x="4647715" y="3161363"/>
            <a:ext cx="1361" cy="872621"/>
          </a:xfrm>
          <a:prstGeom prst="straightConnector1">
            <a:avLst/>
          </a:prstGeom>
          <a:ln w="25400">
            <a:solidFill>
              <a:schemeClr val="tx2">
                <a:lumMod val="5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DE82E60B-C868-4EC0-B4C4-E4527314AFAD}"/>
              </a:ext>
            </a:extLst>
          </p:cNvPr>
          <p:cNvCxnSpPr>
            <a:cxnSpLocks/>
          </p:cNvCxnSpPr>
          <p:nvPr/>
        </p:nvCxnSpPr>
        <p:spPr>
          <a:xfrm>
            <a:off x="5372957" y="3155013"/>
            <a:ext cx="1361" cy="872621"/>
          </a:xfrm>
          <a:prstGeom prst="straightConnector1">
            <a:avLst/>
          </a:prstGeom>
          <a:ln w="25400">
            <a:solidFill>
              <a:schemeClr val="tx2">
                <a:lumMod val="5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6" name="箭头: 右 105">
            <a:extLst>
              <a:ext uri="{FF2B5EF4-FFF2-40B4-BE49-F238E27FC236}">
                <a16:creationId xmlns:a16="http://schemas.microsoft.com/office/drawing/2014/main" id="{AA00DEA9-63A7-41B1-BDCB-169EB68BFE32}"/>
              </a:ext>
            </a:extLst>
          </p:cNvPr>
          <p:cNvSpPr/>
          <p:nvPr/>
        </p:nvSpPr>
        <p:spPr>
          <a:xfrm>
            <a:off x="2780213" y="910679"/>
            <a:ext cx="686227" cy="304660"/>
          </a:xfrm>
          <a:prstGeom prst="rightArrow">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07" name="箭头: 右 106">
            <a:extLst>
              <a:ext uri="{FF2B5EF4-FFF2-40B4-BE49-F238E27FC236}">
                <a16:creationId xmlns:a16="http://schemas.microsoft.com/office/drawing/2014/main" id="{AE718DDC-4A56-4611-968C-15496B62700C}"/>
              </a:ext>
            </a:extLst>
          </p:cNvPr>
          <p:cNvSpPr/>
          <p:nvPr/>
        </p:nvSpPr>
        <p:spPr>
          <a:xfrm rot="10800000">
            <a:off x="2780213" y="5573196"/>
            <a:ext cx="686227" cy="304660"/>
          </a:xfrm>
          <a:prstGeom prst="rightArrow">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08" name="椭圆 107">
            <a:extLst>
              <a:ext uri="{FF2B5EF4-FFF2-40B4-BE49-F238E27FC236}">
                <a16:creationId xmlns:a16="http://schemas.microsoft.com/office/drawing/2014/main" id="{A8613143-1836-40E5-AE47-84207C9B8F73}"/>
              </a:ext>
            </a:extLst>
          </p:cNvPr>
          <p:cNvSpPr/>
          <p:nvPr/>
        </p:nvSpPr>
        <p:spPr>
          <a:xfrm>
            <a:off x="251520" y="2628054"/>
            <a:ext cx="2240800" cy="456770"/>
          </a:xfrm>
          <a:prstGeom prst="ellipse">
            <a:avLst/>
          </a:prstGeom>
          <a:solidFill>
            <a:schemeClr val="bg1"/>
          </a:solidFill>
          <a:ln>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09" name="椭圆 108">
            <a:extLst>
              <a:ext uri="{FF2B5EF4-FFF2-40B4-BE49-F238E27FC236}">
                <a16:creationId xmlns:a16="http://schemas.microsoft.com/office/drawing/2014/main" id="{CB0B91D8-6F63-48CE-815B-4ED5631F9377}"/>
              </a:ext>
            </a:extLst>
          </p:cNvPr>
          <p:cNvSpPr/>
          <p:nvPr/>
        </p:nvSpPr>
        <p:spPr>
          <a:xfrm>
            <a:off x="91648" y="2612738"/>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P1</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0" name="椭圆 109">
            <a:extLst>
              <a:ext uri="{FF2B5EF4-FFF2-40B4-BE49-F238E27FC236}">
                <a16:creationId xmlns:a16="http://schemas.microsoft.com/office/drawing/2014/main" id="{64A67234-75D7-4935-AC5A-73E4D0CF85C1}"/>
              </a:ext>
            </a:extLst>
          </p:cNvPr>
          <p:cNvSpPr/>
          <p:nvPr/>
        </p:nvSpPr>
        <p:spPr>
          <a:xfrm>
            <a:off x="777588" y="2835207"/>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P2</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1" name="椭圆 110">
            <a:extLst>
              <a:ext uri="{FF2B5EF4-FFF2-40B4-BE49-F238E27FC236}">
                <a16:creationId xmlns:a16="http://schemas.microsoft.com/office/drawing/2014/main" id="{127C2BEC-8397-4276-B988-CAED05AA8769}"/>
              </a:ext>
            </a:extLst>
          </p:cNvPr>
          <p:cNvSpPr/>
          <p:nvPr/>
        </p:nvSpPr>
        <p:spPr>
          <a:xfrm>
            <a:off x="1568338" y="2843829"/>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P3</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2" name="椭圆 111">
            <a:extLst>
              <a:ext uri="{FF2B5EF4-FFF2-40B4-BE49-F238E27FC236}">
                <a16:creationId xmlns:a16="http://schemas.microsoft.com/office/drawing/2014/main" id="{1D527223-1E79-4246-A4F3-1D5F45AF097A}"/>
              </a:ext>
            </a:extLst>
          </p:cNvPr>
          <p:cNvSpPr/>
          <p:nvPr/>
        </p:nvSpPr>
        <p:spPr>
          <a:xfrm>
            <a:off x="2233665" y="2643370"/>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P4</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3" name="文本框 112">
            <a:extLst>
              <a:ext uri="{FF2B5EF4-FFF2-40B4-BE49-F238E27FC236}">
                <a16:creationId xmlns:a16="http://schemas.microsoft.com/office/drawing/2014/main" id="{2F765135-FEF7-443E-BDB4-4EB440842167}"/>
              </a:ext>
            </a:extLst>
          </p:cNvPr>
          <p:cNvSpPr txBox="1"/>
          <p:nvPr/>
        </p:nvSpPr>
        <p:spPr>
          <a:xfrm>
            <a:off x="683793" y="3317131"/>
            <a:ext cx="1656349"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Process Pool</a:t>
            </a:r>
            <a:endParaRPr kumimoji="0" lang="zh-CN" altLang="en-US"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pic>
        <p:nvPicPr>
          <p:cNvPr id="2050" name="Picture 2" descr="https://gimg2.baidu.com/image_search/src=http%3A%2F%2Ftva1.sinaimg.cn%2Flarge%2F006y8mN6ly1g7aoz3cl2sj30xc0goq4g.jpg&amp;refer=http%3A%2F%2Ftva1.sinaimg.cn&amp;app=2002&amp;size=f9999,10000&amp;q=a80&amp;n=0&amp;g=0n&amp;fmt=jpeg?sec=1625049358&amp;t=5dd1554161b973bc5a0c39cadad0dc43">
            <a:extLst>
              <a:ext uri="{FF2B5EF4-FFF2-40B4-BE49-F238E27FC236}">
                <a16:creationId xmlns:a16="http://schemas.microsoft.com/office/drawing/2014/main" id="{DF511565-0F38-499B-BB9D-B5F3EC12C6E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9238" y="3716374"/>
            <a:ext cx="2517766" cy="1258883"/>
          </a:xfrm>
          <a:prstGeom prst="rect">
            <a:avLst/>
          </a:prstGeom>
          <a:noFill/>
          <a:extLst>
            <a:ext uri="{909E8E84-426E-40DD-AFC4-6F175D3DCCD1}">
              <a14:hiddenFill xmlns:a14="http://schemas.microsoft.com/office/drawing/2010/main">
                <a:solidFill>
                  <a:srgbClr val="FFFFFF"/>
                </a:solidFill>
              </a14:hiddenFill>
            </a:ext>
          </a:extLst>
        </p:spPr>
      </p:pic>
      <p:sp>
        <p:nvSpPr>
          <p:cNvPr id="115" name="椭圆 114">
            <a:extLst>
              <a:ext uri="{FF2B5EF4-FFF2-40B4-BE49-F238E27FC236}">
                <a16:creationId xmlns:a16="http://schemas.microsoft.com/office/drawing/2014/main" id="{B4922513-5638-400B-B672-97D77EDB39B2}"/>
              </a:ext>
            </a:extLst>
          </p:cNvPr>
          <p:cNvSpPr/>
          <p:nvPr/>
        </p:nvSpPr>
        <p:spPr>
          <a:xfrm>
            <a:off x="1568338" y="2346049"/>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P5</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6" name="椭圆 115">
            <a:extLst>
              <a:ext uri="{FF2B5EF4-FFF2-40B4-BE49-F238E27FC236}">
                <a16:creationId xmlns:a16="http://schemas.microsoft.com/office/drawing/2014/main" id="{2FD7D602-A673-488E-A93D-98ACA473B505}"/>
              </a:ext>
            </a:extLst>
          </p:cNvPr>
          <p:cNvSpPr/>
          <p:nvPr/>
        </p:nvSpPr>
        <p:spPr>
          <a:xfrm>
            <a:off x="776702" y="2323263"/>
            <a:ext cx="492905" cy="456770"/>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err="1">
                <a:ln>
                  <a:noFill/>
                </a:ln>
                <a:solidFill>
                  <a:srgbClr val="FF0000"/>
                </a:solidFill>
                <a:effectLst/>
                <a:uLnTx/>
                <a:uFillTx/>
                <a:latin typeface="Arial Black" panose="020B0A04020102020204" pitchFamily="34" charset="0"/>
                <a:ea typeface="+mn-ea"/>
                <a:cs typeface="+mn-cs"/>
              </a:rPr>
              <a:t>Pn</a:t>
            </a:r>
            <a:endParaRPr kumimoji="0" lang="zh-CN" altLang="en-US" sz="900" b="0"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endParaRPr>
          </a:p>
        </p:txBody>
      </p:sp>
      <p:sp>
        <p:nvSpPr>
          <p:cNvPr id="117" name="文本框 116">
            <a:extLst>
              <a:ext uri="{FF2B5EF4-FFF2-40B4-BE49-F238E27FC236}">
                <a16:creationId xmlns:a16="http://schemas.microsoft.com/office/drawing/2014/main" id="{5712EBA4-AC4E-438E-BED9-CDE4B26E408C}"/>
              </a:ext>
            </a:extLst>
          </p:cNvPr>
          <p:cNvSpPr txBox="1"/>
          <p:nvPr/>
        </p:nvSpPr>
        <p:spPr>
          <a:xfrm>
            <a:off x="154102" y="4841629"/>
            <a:ext cx="2909833"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CUDA Architecture Model</a:t>
            </a:r>
            <a:endParaRPr kumimoji="0" lang="zh-CN" altLang="en-US"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sp>
        <p:nvSpPr>
          <p:cNvPr id="118" name="文本框 117">
            <a:extLst>
              <a:ext uri="{FF2B5EF4-FFF2-40B4-BE49-F238E27FC236}">
                <a16:creationId xmlns:a16="http://schemas.microsoft.com/office/drawing/2014/main" id="{75ACF3AE-26A4-490F-BE9C-500B592903CE}"/>
              </a:ext>
            </a:extLst>
          </p:cNvPr>
          <p:cNvSpPr txBox="1"/>
          <p:nvPr/>
        </p:nvSpPr>
        <p:spPr>
          <a:xfrm>
            <a:off x="3492492" y="1928022"/>
            <a:ext cx="2836325" cy="345856"/>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Multi-core CPU  </a:t>
            </a:r>
            <a:endParaRPr kumimoji="0" lang="zh-CN" altLang="en-US" sz="12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sp>
        <p:nvSpPr>
          <p:cNvPr id="20" name="灯片编号占位符 19">
            <a:extLst>
              <a:ext uri="{FF2B5EF4-FFF2-40B4-BE49-F238E27FC236}">
                <a16:creationId xmlns:a16="http://schemas.microsoft.com/office/drawing/2014/main" id="{18288AC0-8EC9-46F9-9BBB-2928CBE56597}"/>
              </a:ext>
            </a:extLst>
          </p:cNvPr>
          <p:cNvSpPr>
            <a:spLocks noGrp="1"/>
          </p:cNvSpPr>
          <p:nvPr>
            <p:ph type="sldNum" sz="quarter" idx="12"/>
          </p:nvPr>
        </p:nvSpPr>
        <p:spPr/>
        <p:txBody>
          <a:bodyPr/>
          <a:lstStyle/>
          <a:p>
            <a:fld id="{B10D5614-B734-4280-8F57-1D4947433C97}" type="slidenum">
              <a:rPr lang="en-US" smtClean="0"/>
              <a:t>15</a:t>
            </a:fld>
            <a:endParaRPr lang="en-US"/>
          </a:p>
        </p:txBody>
      </p:sp>
    </p:spTree>
    <p:extLst>
      <p:ext uri="{BB962C8B-B14F-4D97-AF65-F5344CB8AC3E}">
        <p14:creationId xmlns:p14="http://schemas.microsoft.com/office/powerpoint/2010/main" val="19492315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23"/>
                                        </p:tgtEl>
                                        <p:attrNameLst>
                                          <p:attrName>style.color</p:attrName>
                                        </p:attrNameLst>
                                      </p:cBhvr>
                                      <p:to>
                                        <a:srgbClr val="FFFFFF"/>
                                      </p:to>
                                    </p:animClr>
                                    <p:animClr clrSpc="rgb" dir="cw">
                                      <p:cBhvr>
                                        <p:cTn id="7" dur="250" autoRev="1" fill="remove"/>
                                        <p:tgtEl>
                                          <p:spTgt spid="23"/>
                                        </p:tgtEl>
                                        <p:attrNameLst>
                                          <p:attrName>fillcolor</p:attrName>
                                        </p:attrNameLst>
                                      </p:cBhvr>
                                      <p:to>
                                        <a:srgbClr val="FFFFFF"/>
                                      </p:to>
                                    </p:animClr>
                                    <p:set>
                                      <p:cBhvr>
                                        <p:cTn id="8" dur="250" autoRev="1" fill="remove"/>
                                        <p:tgtEl>
                                          <p:spTgt spid="23"/>
                                        </p:tgtEl>
                                        <p:attrNameLst>
                                          <p:attrName>fill.type</p:attrName>
                                        </p:attrNameLst>
                                      </p:cBhvr>
                                      <p:to>
                                        <p:strVal val="solid"/>
                                      </p:to>
                                    </p:set>
                                    <p:set>
                                      <p:cBhvr>
                                        <p:cTn id="9" dur="250" autoRev="1" fill="remove"/>
                                        <p:tgtEl>
                                          <p:spTgt spid="23"/>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3" dur="250" autoRev="1" fill="remove"/>
                                        <p:tgtEl>
                                          <p:spTgt spid="36"/>
                                        </p:tgtEl>
                                        <p:attrNameLst>
                                          <p:attrName>style.color</p:attrName>
                                        </p:attrNameLst>
                                      </p:cBhvr>
                                      <p:to>
                                        <a:schemeClr val="bg1"/>
                                      </p:to>
                                    </p:animClr>
                                    <p:animClr clrSpc="rgb" dir="cw">
                                      <p:cBhvr>
                                        <p:cTn id="14" dur="250" autoRev="1" fill="remove"/>
                                        <p:tgtEl>
                                          <p:spTgt spid="36"/>
                                        </p:tgtEl>
                                        <p:attrNameLst>
                                          <p:attrName>fillcolor</p:attrName>
                                        </p:attrNameLst>
                                      </p:cBhvr>
                                      <p:to>
                                        <a:schemeClr val="bg1"/>
                                      </p:to>
                                    </p:animClr>
                                    <p:set>
                                      <p:cBhvr>
                                        <p:cTn id="15" dur="250" autoRev="1" fill="remove"/>
                                        <p:tgtEl>
                                          <p:spTgt spid="36"/>
                                        </p:tgtEl>
                                        <p:attrNameLst>
                                          <p:attrName>fill.type</p:attrName>
                                        </p:attrNameLst>
                                      </p:cBhvr>
                                      <p:to>
                                        <p:strVal val="solid"/>
                                      </p:to>
                                    </p:set>
                                    <p:set>
                                      <p:cBhvr>
                                        <p:cTn id="16" dur="250" autoRev="1" fill="remove"/>
                                        <p:tgtEl>
                                          <p:spTgt spid="36"/>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0" dur="250" autoRev="1" fill="remove"/>
                                        <p:tgtEl>
                                          <p:spTgt spid="24"/>
                                        </p:tgtEl>
                                        <p:attrNameLst>
                                          <p:attrName>style.color</p:attrName>
                                        </p:attrNameLst>
                                      </p:cBhvr>
                                      <p:to>
                                        <a:schemeClr val="bg1"/>
                                      </p:to>
                                    </p:animClr>
                                    <p:animClr clrSpc="rgb" dir="cw">
                                      <p:cBhvr>
                                        <p:cTn id="21" dur="250" autoRev="1" fill="remove"/>
                                        <p:tgtEl>
                                          <p:spTgt spid="24"/>
                                        </p:tgtEl>
                                        <p:attrNameLst>
                                          <p:attrName>fillcolor</p:attrName>
                                        </p:attrNameLst>
                                      </p:cBhvr>
                                      <p:to>
                                        <a:schemeClr val="bg1"/>
                                      </p:to>
                                    </p:animClr>
                                    <p:set>
                                      <p:cBhvr>
                                        <p:cTn id="22" dur="250" autoRev="1" fill="remove"/>
                                        <p:tgtEl>
                                          <p:spTgt spid="24"/>
                                        </p:tgtEl>
                                        <p:attrNameLst>
                                          <p:attrName>fill.type</p:attrName>
                                        </p:attrNameLst>
                                      </p:cBhvr>
                                      <p:to>
                                        <p:strVal val="solid"/>
                                      </p:to>
                                    </p:set>
                                    <p:set>
                                      <p:cBhvr>
                                        <p:cTn id="23" dur="250" autoRev="1" fill="remove"/>
                                        <p:tgtEl>
                                          <p:spTgt spid="24"/>
                                        </p:tgtEl>
                                        <p:attrNameLst>
                                          <p:attrName>fill.on</p:attrName>
                                        </p:attrNameLst>
                                      </p:cBhvr>
                                      <p:to>
                                        <p:strVal val="true"/>
                                      </p:to>
                                    </p:set>
                                  </p:childTnLst>
                                </p:cTn>
                              </p:par>
                            </p:childTnLst>
                          </p:cTn>
                        </p:par>
                        <p:par>
                          <p:cTn id="24" fill="hold">
                            <p:stCondLst>
                              <p:cond delay="500"/>
                            </p:stCondLst>
                            <p:childTnLst>
                              <p:par>
                                <p:cTn id="25" presetID="7" presetClass="emph" presetSubtype="1" nodeType="afterEffect">
                                  <p:stCondLst>
                                    <p:cond delay="0"/>
                                  </p:stCondLst>
                                  <p:childTnLst>
                                    <p:set>
                                      <p:cBhvr>
                                        <p:cTn id="26" dur="indefinite"/>
                                        <p:tgtEl>
                                          <p:spTgt spid="22"/>
                                        </p:tgtEl>
                                        <p:attrNameLst>
                                          <p:attrName>stroke.color</p:attrName>
                                        </p:attrNameLst>
                                      </p:cBhvr>
                                      <p:to>
                                        <p:clrVal>
                                          <a:srgbClr val="CC3300"/>
                                        </p:clrVal>
                                      </p:to>
                                    </p:set>
                                    <p:set>
                                      <p:cBhvr>
                                        <p:cTn id="27" dur="indefinite"/>
                                        <p:tgtEl>
                                          <p:spTgt spid="22"/>
                                        </p:tgtEl>
                                        <p:attrNameLst>
                                          <p:attrName>stroke.on</p:attrName>
                                        </p:attrNameLst>
                                      </p:cBhvr>
                                      <p:to>
                                        <p:strVal val="true"/>
                                      </p:to>
                                    </p:set>
                                  </p:childTnLst>
                                </p:cTn>
                              </p:par>
                            </p:childTnLst>
                          </p:cTn>
                        </p:par>
                        <p:par>
                          <p:cTn id="28" fill="hold">
                            <p:stCondLst>
                              <p:cond delay="500"/>
                            </p:stCondLst>
                            <p:childTnLst>
                              <p:par>
                                <p:cTn id="29" presetID="0" presetClass="path" presetSubtype="0" accel="50000" decel="50000" fill="hold" nodeType="afterEffect">
                                  <p:stCondLst>
                                    <p:cond delay="0"/>
                                  </p:stCondLst>
                                  <p:childTnLst>
                                    <p:animMotion origin="layout" path="M 0.00035 0.00416 L 0.00035 0.00416 C -0.00035 0.0118 -0.00035 0.01574 -0.00156 0.02245 C -0.00191 0.02384 -0.00226 0.025 -0.00243 0.02615 C -0.00295 0.02824 -0.00313 0.03032 -0.00347 0.0324 C -0.00365 0.03379 -0.00417 0.03495 -0.00434 0.03611 C -0.00504 0.03935 -0.00538 0.04282 -0.00625 0.04606 C -0.00747 0.05115 -0.00712 0.0493 -0.00799 0.05578 C -0.0092 0.06435 -0.00886 0.06296 -0.0099 0.07199 C -0.01024 0.0743 -0.01024 0.07685 -0.01077 0.07939 C -0.01111 0.08078 -0.01215 0.08171 -0.01268 0.0831 C -0.01302 0.0875 -0.0132 0.09213 -0.01354 0.09652 C -0.01372 0.09838 -0.01424 0.09976 -0.01458 0.10162 C -0.01528 0.10601 -0.01545 0.10833 -0.01632 0.11273 C -0.01702 0.11504 -0.01702 0.11805 -0.01823 0.12013 L -0.02101 0.125 L -0.02292 0.1324 C -0.02327 0.13356 -0.02361 0.13472 -0.02379 0.13611 C -0.02413 0.13773 -0.025 0.14305 -0.0257 0.14467 C -0.02865 0.15277 -0.02691 0.14305 -0.02934 0.15578 C -0.02969 0.1574 -0.02986 0.15902 -0.03021 0.16088 C -0.0309 0.16319 -0.03143 0.16574 -0.03212 0.16805 C -0.03247 0.16944 -0.03281 0.1706 -0.03299 0.17176 C -0.03472 0.18101 -0.03299 0.17268 -0.03577 0.18171 C -0.0382 0.18888 -0.03507 0.18194 -0.03854 0.18912 C -0.03889 0.19166 -0.03889 0.19421 -0.03958 0.19652 C -0.03976 0.19768 -0.04097 0.19791 -0.04132 0.19907 C -0.04202 0.20046 -0.04184 0.20231 -0.04236 0.20393 C -0.04271 0.20578 -0.04358 0.20717 -0.0441 0.20879 C -0.04479 0.21134 -0.04531 0.21388 -0.04601 0.2162 C -0.04913 0.2287 -0.04445 0.20949 -0.04792 0.225 C -0.04844 0.22731 -0.04965 0.2324 -0.04965 0.2324 C -0.05 0.23564 -0.05018 0.23888 -0.0507 0.24213 C -0.05087 0.24351 -0.05139 0.24467 -0.05156 0.24583 C -0.05191 0.24907 -0.05191 0.25254 -0.05243 0.25578 C -0.05278 0.25763 -0.05382 0.25902 -0.05434 0.26064 C -0.05434 0.26064 -0.0566 0.2699 -0.05712 0.27176 C -0.05747 0.27314 -0.05747 0.27453 -0.05799 0.27546 L -0.0599 0.27916 C -0.06129 0.28657 -0.06042 0.28263 -0.06268 0.29166 C -0.06302 0.29282 -0.06302 0.29421 -0.06354 0.29537 C -0.06424 0.29652 -0.06493 0.29768 -0.06545 0.29907 C -0.06545 0.29907 -0.06771 0.30833 -0.06823 0.31018 C -0.06858 0.31134 -0.06858 0.31273 -0.0691 0.31388 L -0.07101 0.31759 C -0.07136 0.31944 -0.07153 0.32152 -0.07188 0.32361 C -0.07222 0.325 -0.07274 0.32731 -0.07274 0.32731 L -0.07274 0.32731 L -0.07101 0.3287 " pathEditMode="relative" ptsTypes="AAAAAAAAAAAAAAAAAAAAAAAAAAAAAAAAAAAAAAAAAAAAAAAAA">
                                      <p:cBhvr>
                                        <p:cTn id="30" dur="2000" fill="hold"/>
                                        <p:tgtEl>
                                          <p:spTgt spid="2"/>
                                        </p:tgtEl>
                                        <p:attrNameLst>
                                          <p:attrName>ppt_x</p:attrName>
                                          <p:attrName>ppt_y</p:attrName>
                                        </p:attrNameLst>
                                      </p:cBhvr>
                                    </p:animMotion>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347 0.00277 L 0.00347 0.00277 C 0.00208 0.00648 0.00086 0.00995 -0.00035 0.01388 C -0.00104 0.0162 -0.00157 0.01875 -0.00226 0.02129 L -0.00504 0.0324 C -0.00521 0.03402 -0.00556 0.03564 -0.00591 0.03726 C -0.00608 0.03842 -0.0066 0.03958 -0.00677 0.04097 C -0.00747 0.04513 -0.00764 0.0493 -0.00868 0.05324 C -0.00938 0.05578 -0.01025 0.0581 -0.01059 0.06064 C -0.01164 0.06944 -0.01094 0.06574 -0.01233 0.07176 C -0.01302 0.08379 -0.01407 0.0956 -0.01424 0.10763 C -0.01667 0.27037 -0.00278 0.21388 -0.01615 0.26689 C -0.01823 0.30277 -0.0158 0.27083 -0.01789 0.28912 C -0.01945 0.30208 -0.01789 0.29513 -0.01979 0.30277 C -0.02014 0.30578 -0.02032 0.30856 -0.02066 0.31134 C -0.02101 0.31273 -0.02153 0.31388 -0.0217 0.31504 C -0.02327 0.33009 -0.02014 0.32546 -0.02344 0.33009 L -0.02344 0.33009 " pathEditMode="relative" ptsTypes="AAAAAAAAAAAAAAAAAA">
                                      <p:cBhvr>
                                        <p:cTn id="33" dur="2000" fill="hold"/>
                                        <p:tgtEl>
                                          <p:spTgt spid="3"/>
                                        </p:tgtEl>
                                        <p:attrNameLst>
                                          <p:attrName>ppt_x</p:attrName>
                                          <p:attrName>ppt_y</p:attrName>
                                        </p:attrNameLst>
                                      </p:cBhvr>
                                    </p:animMotion>
                                  </p:childTnLst>
                                </p:cTn>
                              </p:par>
                            </p:childTnLst>
                          </p:cTn>
                        </p:par>
                        <p:par>
                          <p:cTn id="34" fill="hold">
                            <p:stCondLst>
                              <p:cond delay="4500"/>
                            </p:stCondLst>
                            <p:childTnLst>
                              <p:par>
                                <p:cTn id="35" presetID="0" presetClass="path" presetSubtype="0" accel="50000" decel="50000" fill="hold" nodeType="afterEffect">
                                  <p:stCondLst>
                                    <p:cond delay="0"/>
                                  </p:stCondLst>
                                  <p:childTnLst>
                                    <p:animMotion origin="layout" path="M 0.00035 -0.00185 L 0.00035 -0.00185 C -0.00122 0.01736 -0.00243 0.03171 -0.00243 0.05371 C -0.00278 0.09653 -0.00209 0.13935 -0.00156 0.18218 C -0.00156 0.1838 -0.00087 0.18542 -0.00052 0.18704 C -0.00018 0.18912 2.22222E-6 0.19121 0.00035 0.19329 C 0.00104 0.19884 0.00087 0.20486 0.00225 0.21042 C 0.00243 0.21181 0.0026 0.21296 0.00312 0.21412 C 0.00364 0.21551 0.00434 0.21667 0.00503 0.21783 C 0.00555 0.2213 0.00642 0.22431 0.00677 0.22778 C 0.00712 0.23033 0.00746 0.23264 0.00781 0.23519 C 0.00833 0.23912 0.00868 0.24028 0.00955 0.24375 C 0.01024 0.25046 0.01076 0.25695 0.01146 0.26366 C 0.0125 0.27361 0.0118 0.26945 0.01337 0.27593 C 0.01371 0.28125 0.01389 0.28658 0.01423 0.2919 C 0.01441 0.29398 0.01562 0.3007 0.01614 0.30301 C 0.01649 0.3044 0.01684 0.30556 0.01701 0.30671 C 0.01771 0.31019 0.01805 0.31343 0.01892 0.31667 L 0.02083 0.32408 C 0.02118 0.32523 0.02153 0.32662 0.0217 0.32778 L 0.02274 0.33287 L 0.02274 0.33287 " pathEditMode="relative" ptsTypes="AAAAAAAAAAAAAAAAAAAAAA">
                                      <p:cBhvr>
                                        <p:cTn id="36" dur="2000" fill="hold"/>
                                        <p:tgtEl>
                                          <p:spTgt spid="4"/>
                                        </p:tgtEl>
                                        <p:attrNameLst>
                                          <p:attrName>ppt_x</p:attrName>
                                          <p:attrName>ppt_y</p:attrName>
                                        </p:attrNameLst>
                                      </p:cBhvr>
                                    </p:animMotion>
                                  </p:childTnLst>
                                </p:cTn>
                              </p:par>
                            </p:childTnLst>
                          </p:cTn>
                        </p:par>
                        <p:par>
                          <p:cTn id="37" fill="hold">
                            <p:stCondLst>
                              <p:cond delay="6500"/>
                            </p:stCondLst>
                            <p:childTnLst>
                              <p:par>
                                <p:cTn id="38" presetID="0" presetClass="path" presetSubtype="0" accel="50000" decel="50000" fill="hold" nodeType="afterEffect">
                                  <p:stCondLst>
                                    <p:cond delay="0"/>
                                  </p:stCondLst>
                                  <p:childTnLst>
                                    <p:animMotion origin="layout" path="M 0.00156 0.0007 L 0.00156 0.0007 C 0.00295 0.00417 0.00469 0.00787 0.00608 0.01158 C 0.00937 0.02037 0.00625 0.01551 0.0099 0.02037 C 0.01007 0.02153 0.01042 0.02292 0.01076 0.02408 C 0.01198 0.02824 0.01337 0.03218 0.01441 0.03634 C 0.01476 0.0375 0.0151 0.03889 0.01545 0.04005 C 0.01597 0.04213 0.01667 0.04421 0.01719 0.0463 C 0.01979 0.05625 0.01615 0.04607 0.01997 0.05602 C 0.02031 0.05857 0.02031 0.06111 0.02101 0.06343 C 0.02135 0.06528 0.02222 0.0669 0.02274 0.06852 C 0.02344 0.0706 0.02396 0.07269 0.02465 0.07454 C 0.025 0.07709 0.02535 0.07963 0.02552 0.08195 C 0.02622 0.08889 0.02604 0.09421 0.02743 0.10046 C 0.02795 0.10301 0.02882 0.10556 0.02934 0.10787 C 0.02969 0.10996 0.02986 0.11204 0.03021 0.11412 C 0.03056 0.11574 0.0309 0.11736 0.03108 0.11898 C 0.0316 0.12222 0.03212 0.12824 0.03299 0.13148 C 0.0349 0.1382 0.03507 0.13519 0.03767 0.14259 C 0.03837 0.14491 0.03906 0.14746 0.03941 0.15 C 0.03976 0.15232 0.04045 0.15718 0.04132 0.15972 C 0.04184 0.16111 0.04253 0.16227 0.04323 0.16343 C 0.0434 0.16505 0.04392 0.16667 0.0441 0.16852 C 0.04444 0.1713 0.04444 0.17431 0.04497 0.17709 C 0.04549 0.17917 0.04635 0.18125 0.04687 0.18334 C 0.04861 0.18912 0.04687 0.18496 0.04965 0.19074 C 0.05 0.19352 0.05017 0.19653 0.05052 0.19931 C 0.05104 0.20255 0.05191 0.20579 0.05243 0.20926 L 0.0533 0.21412 C 0.05365 0.21574 0.05399 0.21736 0.05434 0.21898 C 0.05469 0.22107 0.05486 0.22315 0.05521 0.22523 C 0.05694 0.23472 0.05538 0.22222 0.05712 0.2338 C 0.05747 0.23634 0.05764 0.23889 0.05799 0.24121 C 0.05816 0.24259 0.05868 0.24375 0.05885 0.24491 C 0.0592 0.24653 0.05955 0.24815 0.0599 0.25 C 0.06059 0.25417 0.06128 0.25903 0.06163 0.26343 C 0.06198 0.26644 0.06215 0.26921 0.06267 0.27222 C 0.06302 0.27477 0.06424 0.27685 0.06441 0.27963 C 0.06562 0.28866 0.06493 0.28449 0.06632 0.2919 C 0.06667 0.2963 0.06649 0.30093 0.06719 0.30556 C 0.06753 0.30648 0.06892 0.30671 0.0691 0.30787 C 0.06979 0.31065 0.06979 0.31366 0.06997 0.31667 C 0.0717 0.33102 0.07031 0.31644 0.07187 0.33519 L 0.07292 0.33148 L 0.07187 0.32894 " pathEditMode="relative" ptsTypes="AAAAAAAAAAAAAAAAAAAAAAAAAAAAAAAAAAAAAAAAAAAAA">
                                      <p:cBhvr>
                                        <p:cTn id="39" dur="2000" fill="hold"/>
                                        <p:tgtEl>
                                          <p:spTgt spid="5"/>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3" dur="250" autoRev="1" fill="remove"/>
                                        <p:tgtEl>
                                          <p:spTgt spid="34"/>
                                        </p:tgtEl>
                                        <p:attrNameLst>
                                          <p:attrName>style.color</p:attrName>
                                        </p:attrNameLst>
                                      </p:cBhvr>
                                      <p:to>
                                        <a:schemeClr val="bg1"/>
                                      </p:to>
                                    </p:animClr>
                                    <p:animClr clrSpc="rgb" dir="cw">
                                      <p:cBhvr>
                                        <p:cTn id="44" dur="250" autoRev="1" fill="remove"/>
                                        <p:tgtEl>
                                          <p:spTgt spid="34"/>
                                        </p:tgtEl>
                                        <p:attrNameLst>
                                          <p:attrName>fillcolor</p:attrName>
                                        </p:attrNameLst>
                                      </p:cBhvr>
                                      <p:to>
                                        <a:schemeClr val="bg1"/>
                                      </p:to>
                                    </p:animClr>
                                    <p:set>
                                      <p:cBhvr>
                                        <p:cTn id="45" dur="250" autoRev="1" fill="remove"/>
                                        <p:tgtEl>
                                          <p:spTgt spid="34"/>
                                        </p:tgtEl>
                                        <p:attrNameLst>
                                          <p:attrName>fill.type</p:attrName>
                                        </p:attrNameLst>
                                      </p:cBhvr>
                                      <p:to>
                                        <p:strVal val="solid"/>
                                      </p:to>
                                    </p:set>
                                    <p:set>
                                      <p:cBhvr>
                                        <p:cTn id="46" dur="250" autoRev="1" fill="remove"/>
                                        <p:tgtEl>
                                          <p:spTgt spid="34"/>
                                        </p:tgtEl>
                                        <p:attrNameLst>
                                          <p:attrName>fill.on</p:attrName>
                                        </p:attrNameLst>
                                      </p:cBhvr>
                                      <p:to>
                                        <p:strVal val="true"/>
                                      </p:to>
                                    </p:set>
                                  </p:childTnLst>
                                </p:cTn>
                              </p:par>
                            </p:childTnLst>
                          </p:cTn>
                        </p:par>
                        <p:par>
                          <p:cTn id="47" fill="hold">
                            <p:stCondLst>
                              <p:cond delay="500"/>
                            </p:stCondLst>
                            <p:childTnLst>
                              <p:par>
                                <p:cTn id="48" presetID="7" presetClass="emph" presetSubtype="1" nodeType="afterEffect">
                                  <p:stCondLst>
                                    <p:cond delay="0"/>
                                  </p:stCondLst>
                                  <p:childTnLst>
                                    <p:set>
                                      <p:cBhvr>
                                        <p:cTn id="49" dur="indefinite"/>
                                        <p:tgtEl>
                                          <p:spTgt spid="22"/>
                                        </p:tgtEl>
                                        <p:attrNameLst>
                                          <p:attrName>stroke.color</p:attrName>
                                        </p:attrNameLst>
                                      </p:cBhvr>
                                      <p:to>
                                        <p:clrVal>
                                          <a:schemeClr val="tx2"/>
                                        </p:clrVal>
                                      </p:to>
                                    </p:set>
                                    <p:set>
                                      <p:cBhvr>
                                        <p:cTn id="50" dur="indefinite"/>
                                        <p:tgtEl>
                                          <p:spTgt spid="22"/>
                                        </p:tgtEl>
                                        <p:attrNameLst>
                                          <p:attrName>stroke.on</p:attrName>
                                        </p:attrNameLst>
                                      </p:cBhvr>
                                      <p:to>
                                        <p:strVal val="true"/>
                                      </p:to>
                                    </p:set>
                                  </p:childTnLst>
                                </p:cTn>
                              </p:par>
                            </p:childTnLst>
                          </p:cTn>
                        </p:par>
                        <p:par>
                          <p:cTn id="51" fill="hold">
                            <p:stCondLst>
                              <p:cond delay="500"/>
                            </p:stCondLst>
                            <p:childTnLst>
                              <p:par>
                                <p:cTn id="52" presetID="7" presetClass="emph" presetSubtype="1" nodeType="afterEffect">
                                  <p:stCondLst>
                                    <p:cond delay="0"/>
                                  </p:stCondLst>
                                  <p:childTnLst>
                                    <p:set>
                                      <p:cBhvr>
                                        <p:cTn id="53" dur="indefinite"/>
                                        <p:tgtEl>
                                          <p:spTgt spid="33"/>
                                        </p:tgtEl>
                                        <p:attrNameLst>
                                          <p:attrName>stroke.color</p:attrName>
                                        </p:attrNameLst>
                                      </p:cBhvr>
                                      <p:to>
                                        <p:clrVal>
                                          <a:srgbClr val="CC3300"/>
                                        </p:clrVal>
                                      </p:to>
                                    </p:set>
                                    <p:set>
                                      <p:cBhvr>
                                        <p:cTn id="54" dur="indefinite"/>
                                        <p:tgtEl>
                                          <p:spTgt spid="33"/>
                                        </p:tgtEl>
                                        <p:attrNameLst>
                                          <p:attrName>stroke.on</p:attrName>
                                        </p:attrNameLst>
                                      </p:cBhvr>
                                      <p:to>
                                        <p:strVal val="true"/>
                                      </p:to>
                                    </p:set>
                                  </p:childTnLst>
                                </p:cTn>
                              </p:par>
                            </p:childTnLst>
                          </p:cTn>
                        </p:par>
                        <p:par>
                          <p:cTn id="55" fill="hold">
                            <p:stCondLst>
                              <p:cond delay="500"/>
                            </p:stCondLst>
                            <p:childTnLst>
                              <p:par>
                                <p:cTn id="56" presetID="0" presetClass="path" presetSubtype="0" accel="50000" decel="50000" fill="hold" nodeType="afterEffect">
                                  <p:stCondLst>
                                    <p:cond delay="0"/>
                                  </p:stCondLst>
                                  <p:childTnLst>
                                    <p:animMotion origin="layout" path="M -0.07188 0.32754 L -0.07188 0.32754 C -0.06771 0.38726 -0.07066 0.34143 -0.07188 0.48426 C -0.07205 0.49976 -0.07274 0.53125 -0.07274 0.53125 L -0.07274 0.53125 " pathEditMode="relative" ptsTypes="AAAAA">
                                      <p:cBhvr>
                                        <p:cTn id="57" dur="2000" fill="hold"/>
                                        <p:tgtEl>
                                          <p:spTgt spid="2"/>
                                        </p:tgtEl>
                                        <p:attrNameLst>
                                          <p:attrName>ppt_x</p:attrName>
                                          <p:attrName>ppt_y</p:attrName>
                                        </p:attrNameLst>
                                      </p:cBhvr>
                                    </p:animMotion>
                                  </p:childTnLst>
                                </p:cTn>
                              </p:par>
                            </p:childTnLst>
                          </p:cTn>
                        </p:par>
                        <p:par>
                          <p:cTn id="58" fill="hold">
                            <p:stCondLst>
                              <p:cond delay="2500"/>
                            </p:stCondLst>
                            <p:childTnLst>
                              <p:par>
                                <p:cTn id="59" presetID="0" presetClass="path" presetSubtype="0" accel="50000" decel="50000" fill="hold" nodeType="afterEffect">
                                  <p:stCondLst>
                                    <p:cond delay="0"/>
                                  </p:stCondLst>
                                  <p:childTnLst>
                                    <p:animMotion origin="layout" path="M -0.02431 0.33125 L -0.02431 0.33125 C -0.02414 0.39699 -0.02344 0.46273 -0.02344 0.5287 L -0.02344 0.5287 " pathEditMode="relative" ptsTypes="AAAA">
                                      <p:cBhvr>
                                        <p:cTn id="60" dur="2000" fill="hold"/>
                                        <p:tgtEl>
                                          <p:spTgt spid="3"/>
                                        </p:tgtEl>
                                        <p:attrNameLst>
                                          <p:attrName>ppt_x</p:attrName>
                                          <p:attrName>ppt_y</p:attrName>
                                        </p:attrNameLst>
                                      </p:cBhvr>
                                    </p:animMotion>
                                  </p:childTnLst>
                                </p:cTn>
                              </p:par>
                            </p:childTnLst>
                          </p:cTn>
                        </p:par>
                        <p:par>
                          <p:cTn id="61" fill="hold">
                            <p:stCondLst>
                              <p:cond delay="4500"/>
                            </p:stCondLst>
                            <p:childTnLst>
                              <p:par>
                                <p:cTn id="62" presetID="0" presetClass="path" presetSubtype="0" accel="50000" decel="50000" fill="hold" nodeType="afterEffect">
                                  <p:stCondLst>
                                    <p:cond delay="0"/>
                                  </p:stCondLst>
                                  <p:childTnLst>
                                    <p:animMotion origin="layout" path="M 0.02535 0.33148 L 0.02535 0.33148 C 0.02569 0.37593 0.02639 0.42014 0.02639 0.46482 C 0.02639 0.47871 0.02621 0.49283 0.02535 0.50671 C 0.02517 0.50926 0.02361 0.51158 0.02361 0.51412 L 0.02361 0.53148 L 0.02361 0.53148 " pathEditMode="relative" ptsTypes="AAAAAAA">
                                      <p:cBhvr>
                                        <p:cTn id="63" dur="2000" fill="hold"/>
                                        <p:tgtEl>
                                          <p:spTgt spid="4"/>
                                        </p:tgtEl>
                                        <p:attrNameLst>
                                          <p:attrName>ppt_x</p:attrName>
                                          <p:attrName>ppt_y</p:attrName>
                                        </p:attrNameLst>
                                      </p:cBhvr>
                                    </p:animMotion>
                                  </p:childTnLst>
                                </p:cTn>
                              </p:par>
                            </p:childTnLst>
                          </p:cTn>
                        </p:par>
                        <p:par>
                          <p:cTn id="64" fill="hold">
                            <p:stCondLst>
                              <p:cond delay="6500"/>
                            </p:stCondLst>
                            <p:childTnLst>
                              <p:par>
                                <p:cTn id="65" presetID="0" presetClass="path" presetSubtype="0" accel="50000" decel="50000" fill="hold" nodeType="afterEffect">
                                  <p:stCondLst>
                                    <p:cond delay="0"/>
                                  </p:stCondLst>
                                  <p:childTnLst>
                                    <p:animMotion origin="layout" path="M 0.07292 0.33403 L 0.07292 0.33403 C 0.07309 0.36273 0.07326 0.39167 0.07378 0.42037 C 0.07378 0.42338 0.07465 0.42616 0.07465 0.42894 C 0.07483 0.46227 0.07465 0.4956 0.07465 0.52917 L 0.07465 0.52917 " pathEditMode="relative" ptsTypes="AAAAAA">
                                      <p:cBhvr>
                                        <p:cTn id="66" dur="2000" fill="hold"/>
                                        <p:tgtEl>
                                          <p:spTgt spid="5"/>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0" dur="250" autoRev="1" fill="remove"/>
                                        <p:tgtEl>
                                          <p:spTgt spid="35"/>
                                        </p:tgtEl>
                                        <p:attrNameLst>
                                          <p:attrName>style.color</p:attrName>
                                        </p:attrNameLst>
                                      </p:cBhvr>
                                      <p:to>
                                        <a:schemeClr val="bg1"/>
                                      </p:to>
                                    </p:animClr>
                                    <p:animClr clrSpc="rgb" dir="cw">
                                      <p:cBhvr>
                                        <p:cTn id="71" dur="250" autoRev="1" fill="remove"/>
                                        <p:tgtEl>
                                          <p:spTgt spid="35"/>
                                        </p:tgtEl>
                                        <p:attrNameLst>
                                          <p:attrName>fillcolor</p:attrName>
                                        </p:attrNameLst>
                                      </p:cBhvr>
                                      <p:to>
                                        <a:schemeClr val="bg1"/>
                                      </p:to>
                                    </p:animClr>
                                    <p:set>
                                      <p:cBhvr>
                                        <p:cTn id="72" dur="250" autoRev="1" fill="remove"/>
                                        <p:tgtEl>
                                          <p:spTgt spid="35"/>
                                        </p:tgtEl>
                                        <p:attrNameLst>
                                          <p:attrName>fill.type</p:attrName>
                                        </p:attrNameLst>
                                      </p:cBhvr>
                                      <p:to>
                                        <p:strVal val="solid"/>
                                      </p:to>
                                    </p:set>
                                    <p:set>
                                      <p:cBhvr>
                                        <p:cTn id="73" dur="250" autoRev="1" fill="remove"/>
                                        <p:tgtEl>
                                          <p:spTgt spid="35"/>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77" dur="250" autoRev="1" fill="remove"/>
                                        <p:tgtEl>
                                          <p:spTgt spid="37"/>
                                        </p:tgtEl>
                                        <p:attrNameLst>
                                          <p:attrName>style.color</p:attrName>
                                        </p:attrNameLst>
                                      </p:cBhvr>
                                      <p:to>
                                        <a:schemeClr val="bg1"/>
                                      </p:to>
                                    </p:animClr>
                                    <p:animClr clrSpc="rgb" dir="cw">
                                      <p:cBhvr>
                                        <p:cTn id="78" dur="250" autoRev="1" fill="remove"/>
                                        <p:tgtEl>
                                          <p:spTgt spid="37"/>
                                        </p:tgtEl>
                                        <p:attrNameLst>
                                          <p:attrName>fillcolor</p:attrName>
                                        </p:attrNameLst>
                                      </p:cBhvr>
                                      <p:to>
                                        <a:schemeClr val="bg1"/>
                                      </p:to>
                                    </p:animClr>
                                    <p:set>
                                      <p:cBhvr>
                                        <p:cTn id="79" dur="250" autoRev="1" fill="remove"/>
                                        <p:tgtEl>
                                          <p:spTgt spid="37"/>
                                        </p:tgtEl>
                                        <p:attrNameLst>
                                          <p:attrName>fill.type</p:attrName>
                                        </p:attrNameLst>
                                      </p:cBhvr>
                                      <p:to>
                                        <p:strVal val="solid"/>
                                      </p:to>
                                    </p:set>
                                    <p:set>
                                      <p:cBhvr>
                                        <p:cTn id="80" dur="250" autoRev="1" fill="remove"/>
                                        <p:tgtEl>
                                          <p:spTgt spid="37"/>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84" dur="250" autoRev="1" fill="remove"/>
                                        <p:tgtEl>
                                          <p:spTgt spid="38"/>
                                        </p:tgtEl>
                                        <p:attrNameLst>
                                          <p:attrName>style.color</p:attrName>
                                        </p:attrNameLst>
                                      </p:cBhvr>
                                      <p:to>
                                        <a:schemeClr val="bg1"/>
                                      </p:to>
                                    </p:animClr>
                                    <p:animClr clrSpc="rgb" dir="cw">
                                      <p:cBhvr>
                                        <p:cTn id="85" dur="250" autoRev="1" fill="remove"/>
                                        <p:tgtEl>
                                          <p:spTgt spid="38"/>
                                        </p:tgtEl>
                                        <p:attrNameLst>
                                          <p:attrName>fillcolor</p:attrName>
                                        </p:attrNameLst>
                                      </p:cBhvr>
                                      <p:to>
                                        <a:schemeClr val="bg1"/>
                                      </p:to>
                                    </p:animClr>
                                    <p:set>
                                      <p:cBhvr>
                                        <p:cTn id="86" dur="250" autoRev="1" fill="remove"/>
                                        <p:tgtEl>
                                          <p:spTgt spid="38"/>
                                        </p:tgtEl>
                                        <p:attrNameLst>
                                          <p:attrName>fill.type</p:attrName>
                                        </p:attrNameLst>
                                      </p:cBhvr>
                                      <p:to>
                                        <p:strVal val="solid"/>
                                      </p:to>
                                    </p:set>
                                    <p:set>
                                      <p:cBhvr>
                                        <p:cTn id="87" dur="250" autoRev="1" fill="remove"/>
                                        <p:tgtEl>
                                          <p:spTgt spid="38"/>
                                        </p:tgtEl>
                                        <p:attrNameLst>
                                          <p:attrName>fill.on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1" dur="250" autoRev="1" fill="remove"/>
                                        <p:tgtEl>
                                          <p:spTgt spid="39"/>
                                        </p:tgtEl>
                                        <p:attrNameLst>
                                          <p:attrName>style.color</p:attrName>
                                        </p:attrNameLst>
                                      </p:cBhvr>
                                      <p:to>
                                        <a:schemeClr val="bg1"/>
                                      </p:to>
                                    </p:animClr>
                                    <p:animClr clrSpc="rgb" dir="cw">
                                      <p:cBhvr>
                                        <p:cTn id="92" dur="250" autoRev="1" fill="remove"/>
                                        <p:tgtEl>
                                          <p:spTgt spid="39"/>
                                        </p:tgtEl>
                                        <p:attrNameLst>
                                          <p:attrName>fillcolor</p:attrName>
                                        </p:attrNameLst>
                                      </p:cBhvr>
                                      <p:to>
                                        <a:schemeClr val="bg1"/>
                                      </p:to>
                                    </p:animClr>
                                    <p:set>
                                      <p:cBhvr>
                                        <p:cTn id="93" dur="250" autoRev="1" fill="remove"/>
                                        <p:tgtEl>
                                          <p:spTgt spid="39"/>
                                        </p:tgtEl>
                                        <p:attrNameLst>
                                          <p:attrName>fill.type</p:attrName>
                                        </p:attrNameLst>
                                      </p:cBhvr>
                                      <p:to>
                                        <p:strVal val="solid"/>
                                      </p:to>
                                    </p:set>
                                    <p:set>
                                      <p:cBhvr>
                                        <p:cTn id="94" dur="250" autoRev="1" fill="remove"/>
                                        <p:tgtEl>
                                          <p:spTgt spid="39"/>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98" dur="250" autoRev="1" fill="remove"/>
                                        <p:tgtEl>
                                          <p:spTgt spid="40"/>
                                        </p:tgtEl>
                                        <p:attrNameLst>
                                          <p:attrName>style.color</p:attrName>
                                        </p:attrNameLst>
                                      </p:cBhvr>
                                      <p:to>
                                        <a:schemeClr val="bg1"/>
                                      </p:to>
                                    </p:animClr>
                                    <p:animClr clrSpc="rgb" dir="cw">
                                      <p:cBhvr>
                                        <p:cTn id="99" dur="250" autoRev="1" fill="remove"/>
                                        <p:tgtEl>
                                          <p:spTgt spid="40"/>
                                        </p:tgtEl>
                                        <p:attrNameLst>
                                          <p:attrName>fillcolor</p:attrName>
                                        </p:attrNameLst>
                                      </p:cBhvr>
                                      <p:to>
                                        <a:schemeClr val="bg1"/>
                                      </p:to>
                                    </p:animClr>
                                    <p:set>
                                      <p:cBhvr>
                                        <p:cTn id="100" dur="250" autoRev="1" fill="remove"/>
                                        <p:tgtEl>
                                          <p:spTgt spid="40"/>
                                        </p:tgtEl>
                                        <p:attrNameLst>
                                          <p:attrName>fill.type</p:attrName>
                                        </p:attrNameLst>
                                      </p:cBhvr>
                                      <p:to>
                                        <p:strVal val="solid"/>
                                      </p:to>
                                    </p:set>
                                    <p:set>
                                      <p:cBhvr>
                                        <p:cTn id="101" dur="250" autoRev="1" fill="remove"/>
                                        <p:tgtEl>
                                          <p:spTgt spid="40"/>
                                        </p:tgtEl>
                                        <p:attrNameLst>
                                          <p:attrName>fill.on</p:attrName>
                                        </p:attrNameLst>
                                      </p:cBhvr>
                                      <p:to>
                                        <p:strVal val="true"/>
                                      </p:to>
                                    </p:set>
                                  </p:childTnLst>
                                </p:cTn>
                              </p:par>
                            </p:childTnLst>
                          </p:cTn>
                        </p:par>
                      </p:childTnLst>
                    </p:cTn>
                  </p:par>
                  <p:par>
                    <p:cTn id="102" fill="hold">
                      <p:stCondLst>
                        <p:cond delay="indefinite"/>
                      </p:stCondLst>
                      <p:childTnLst>
                        <p:par>
                          <p:cTn id="103" fill="hold">
                            <p:stCondLst>
                              <p:cond delay="0"/>
                            </p:stCondLst>
                            <p:childTnLst>
                              <p:par>
                                <p:cTn id="104"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5" dur="250" autoRev="1" fill="remove"/>
                                        <p:tgtEl>
                                          <p:spTgt spid="41"/>
                                        </p:tgtEl>
                                        <p:attrNameLst>
                                          <p:attrName>style.color</p:attrName>
                                        </p:attrNameLst>
                                      </p:cBhvr>
                                      <p:to>
                                        <a:schemeClr val="bg1"/>
                                      </p:to>
                                    </p:animClr>
                                    <p:animClr clrSpc="rgb" dir="cw">
                                      <p:cBhvr>
                                        <p:cTn id="106" dur="250" autoRev="1" fill="remove"/>
                                        <p:tgtEl>
                                          <p:spTgt spid="41"/>
                                        </p:tgtEl>
                                        <p:attrNameLst>
                                          <p:attrName>fillcolor</p:attrName>
                                        </p:attrNameLst>
                                      </p:cBhvr>
                                      <p:to>
                                        <a:schemeClr val="bg1"/>
                                      </p:to>
                                    </p:animClr>
                                    <p:set>
                                      <p:cBhvr>
                                        <p:cTn id="107" dur="250" autoRev="1" fill="remove"/>
                                        <p:tgtEl>
                                          <p:spTgt spid="41"/>
                                        </p:tgtEl>
                                        <p:attrNameLst>
                                          <p:attrName>fill.type</p:attrName>
                                        </p:attrNameLst>
                                      </p:cBhvr>
                                      <p:to>
                                        <p:strVal val="solid"/>
                                      </p:to>
                                    </p:set>
                                    <p:set>
                                      <p:cBhvr>
                                        <p:cTn id="108" dur="250" autoRev="1" fill="remove"/>
                                        <p:tgtEl>
                                          <p:spTgt spid="41"/>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12" dur="250" autoRev="1" fill="remove"/>
                                        <p:tgtEl>
                                          <p:spTgt spid="42"/>
                                        </p:tgtEl>
                                        <p:attrNameLst>
                                          <p:attrName>style.color</p:attrName>
                                        </p:attrNameLst>
                                      </p:cBhvr>
                                      <p:to>
                                        <a:schemeClr val="bg1"/>
                                      </p:to>
                                    </p:animClr>
                                    <p:animClr clrSpc="rgb" dir="cw">
                                      <p:cBhvr>
                                        <p:cTn id="113" dur="250" autoRev="1" fill="remove"/>
                                        <p:tgtEl>
                                          <p:spTgt spid="42"/>
                                        </p:tgtEl>
                                        <p:attrNameLst>
                                          <p:attrName>fillcolor</p:attrName>
                                        </p:attrNameLst>
                                      </p:cBhvr>
                                      <p:to>
                                        <a:schemeClr val="bg1"/>
                                      </p:to>
                                    </p:animClr>
                                    <p:set>
                                      <p:cBhvr>
                                        <p:cTn id="114" dur="250" autoRev="1" fill="remove"/>
                                        <p:tgtEl>
                                          <p:spTgt spid="42"/>
                                        </p:tgtEl>
                                        <p:attrNameLst>
                                          <p:attrName>fill.type</p:attrName>
                                        </p:attrNameLst>
                                      </p:cBhvr>
                                      <p:to>
                                        <p:strVal val="solid"/>
                                      </p:to>
                                    </p:set>
                                    <p:set>
                                      <p:cBhvr>
                                        <p:cTn id="115" dur="250" autoRev="1" fill="remove"/>
                                        <p:tgtEl>
                                          <p:spTgt spid="42"/>
                                        </p:tgtEl>
                                        <p:attrNameLst>
                                          <p:attrName>fill.on</p:attrName>
                                        </p:attrNameLst>
                                      </p:cBhvr>
                                      <p:to>
                                        <p:strVal val="true"/>
                                      </p:to>
                                    </p:set>
                                  </p:childTnLst>
                                </p:cTn>
                              </p:par>
                            </p:childTnLst>
                          </p:cTn>
                        </p:par>
                        <p:par>
                          <p:cTn id="116" fill="hold">
                            <p:stCondLst>
                              <p:cond delay="500"/>
                            </p:stCondLst>
                            <p:childTnLst>
                              <p:par>
                                <p:cTn id="117" presetID="7" presetClass="emph" presetSubtype="1" nodeType="afterEffect">
                                  <p:stCondLst>
                                    <p:cond delay="0"/>
                                  </p:stCondLst>
                                  <p:childTnLst>
                                    <p:set>
                                      <p:cBhvr>
                                        <p:cTn id="118" dur="indefinite"/>
                                        <p:tgtEl>
                                          <p:spTgt spid="33"/>
                                        </p:tgtEl>
                                        <p:attrNameLst>
                                          <p:attrName>stroke.color</p:attrName>
                                        </p:attrNameLst>
                                      </p:cBhvr>
                                      <p:to>
                                        <p:clrVal>
                                          <a:schemeClr val="tx2"/>
                                        </p:clrVal>
                                      </p:to>
                                    </p:set>
                                    <p:set>
                                      <p:cBhvr>
                                        <p:cTn id="119" dur="indefinite"/>
                                        <p:tgtEl>
                                          <p:spTgt spid="33"/>
                                        </p:tgtEl>
                                        <p:attrNameLst>
                                          <p:attrName>stroke.on</p:attrName>
                                        </p:attrNameLst>
                                      </p:cBhvr>
                                      <p:to>
                                        <p:strVal val="true"/>
                                      </p:to>
                                    </p:set>
                                  </p:childTnLst>
                                </p:cTn>
                              </p:par>
                            </p:childTnLst>
                          </p:cTn>
                        </p:par>
                        <p:par>
                          <p:cTn id="120" fill="hold">
                            <p:stCondLst>
                              <p:cond delay="500"/>
                            </p:stCondLst>
                            <p:childTnLst>
                              <p:par>
                                <p:cTn id="121" presetID="7" presetClass="emph" presetSubtype="1" nodeType="afterEffect">
                                  <p:stCondLst>
                                    <p:cond delay="0"/>
                                  </p:stCondLst>
                                  <p:childTnLst>
                                    <p:set>
                                      <p:cBhvr>
                                        <p:cTn id="122" dur="indefinite"/>
                                        <p:tgtEl>
                                          <p:spTgt spid="22"/>
                                        </p:tgtEl>
                                        <p:attrNameLst>
                                          <p:attrName>stroke.color</p:attrName>
                                        </p:attrNameLst>
                                      </p:cBhvr>
                                      <p:to>
                                        <p:clrVal>
                                          <a:srgbClr val="CC3300"/>
                                        </p:clrVal>
                                      </p:to>
                                    </p:set>
                                    <p:set>
                                      <p:cBhvr>
                                        <p:cTn id="123" dur="indefinite"/>
                                        <p:tgtEl>
                                          <p:spTgt spid="22"/>
                                        </p:tgtEl>
                                        <p:attrNameLst>
                                          <p:attrName>stroke.on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7" dur="250" autoRev="1" fill="remove"/>
                                        <p:tgtEl>
                                          <p:spTgt spid="43"/>
                                        </p:tgtEl>
                                        <p:attrNameLst>
                                          <p:attrName>style.color</p:attrName>
                                        </p:attrNameLst>
                                      </p:cBhvr>
                                      <p:to>
                                        <a:schemeClr val="bg1"/>
                                      </p:to>
                                    </p:animClr>
                                    <p:animClr clrSpc="rgb" dir="cw">
                                      <p:cBhvr>
                                        <p:cTn id="128" dur="250" autoRev="1" fill="remove"/>
                                        <p:tgtEl>
                                          <p:spTgt spid="43"/>
                                        </p:tgtEl>
                                        <p:attrNameLst>
                                          <p:attrName>fillcolor</p:attrName>
                                        </p:attrNameLst>
                                      </p:cBhvr>
                                      <p:to>
                                        <a:schemeClr val="bg1"/>
                                      </p:to>
                                    </p:animClr>
                                    <p:set>
                                      <p:cBhvr>
                                        <p:cTn id="129" dur="250" autoRev="1" fill="remove"/>
                                        <p:tgtEl>
                                          <p:spTgt spid="43"/>
                                        </p:tgtEl>
                                        <p:attrNameLst>
                                          <p:attrName>fill.type</p:attrName>
                                        </p:attrNameLst>
                                      </p:cBhvr>
                                      <p:to>
                                        <p:strVal val="solid"/>
                                      </p:to>
                                    </p:set>
                                    <p:set>
                                      <p:cBhvr>
                                        <p:cTn id="130" dur="250" autoRev="1" fill="remove"/>
                                        <p:tgtEl>
                                          <p:spTgt spid="43"/>
                                        </p:tgtEl>
                                        <p:attrNameLst>
                                          <p:attrName>fill.on</p:attrName>
                                        </p:attrNameLst>
                                      </p:cBhvr>
                                      <p:to>
                                        <p:strVal val="true"/>
                                      </p:to>
                                    </p:set>
                                  </p:childTnLst>
                                </p:cTn>
                              </p:par>
                            </p:childTnLst>
                          </p:cTn>
                        </p:par>
                        <p:par>
                          <p:cTn id="131" fill="hold">
                            <p:stCondLst>
                              <p:cond delay="500"/>
                            </p:stCondLst>
                            <p:childTnLst>
                              <p:par>
                                <p:cTn id="132" presetID="7" presetClass="emph" presetSubtype="1" nodeType="afterEffect">
                                  <p:stCondLst>
                                    <p:cond delay="0"/>
                                  </p:stCondLst>
                                  <p:childTnLst>
                                    <p:set>
                                      <p:cBhvr>
                                        <p:cTn id="133" dur="indefinite"/>
                                        <p:tgtEl>
                                          <p:spTgt spid="22"/>
                                        </p:tgtEl>
                                        <p:attrNameLst>
                                          <p:attrName>stroke.color</p:attrName>
                                        </p:attrNameLst>
                                      </p:cBhvr>
                                      <p:to>
                                        <p:clrVal>
                                          <a:schemeClr val="tx2"/>
                                        </p:clrVal>
                                      </p:to>
                                    </p:set>
                                    <p:set>
                                      <p:cBhvr>
                                        <p:cTn id="134" dur="indefinite"/>
                                        <p:tgtEl>
                                          <p:spTgt spid="22"/>
                                        </p:tgtEl>
                                        <p:attrNameLst>
                                          <p:attrName>stroke.on</p:attrName>
                                        </p:attrNameLst>
                                      </p:cBhvr>
                                      <p:to>
                                        <p:strVal val="true"/>
                                      </p:to>
                                    </p:set>
                                  </p:childTnLst>
                                </p:cTn>
                              </p:par>
                            </p:childTnLst>
                          </p:cTn>
                        </p:par>
                        <p:par>
                          <p:cTn id="135" fill="hold">
                            <p:stCondLst>
                              <p:cond delay="500"/>
                            </p:stCondLst>
                            <p:childTnLst>
                              <p:par>
                                <p:cTn id="136" presetID="7" presetClass="emph" presetSubtype="1" nodeType="afterEffect">
                                  <p:stCondLst>
                                    <p:cond delay="0"/>
                                  </p:stCondLst>
                                  <p:childTnLst>
                                    <p:set>
                                      <p:cBhvr>
                                        <p:cTn id="137" dur="indefinite"/>
                                        <p:tgtEl>
                                          <p:spTgt spid="33"/>
                                        </p:tgtEl>
                                        <p:attrNameLst>
                                          <p:attrName>stroke.color</p:attrName>
                                        </p:attrNameLst>
                                      </p:cBhvr>
                                      <p:to>
                                        <p:clrVal>
                                          <a:srgbClr val="CC3300"/>
                                        </p:clrVal>
                                      </p:to>
                                    </p:set>
                                    <p:set>
                                      <p:cBhvr>
                                        <p:cTn id="138" dur="indefinite"/>
                                        <p:tgtEl>
                                          <p:spTgt spid="33"/>
                                        </p:tgtEl>
                                        <p:attrNameLst>
                                          <p:attrName>stroke.on</p:attrName>
                                        </p:attrNameLst>
                                      </p:cBhvr>
                                      <p:to>
                                        <p:strVal val="true"/>
                                      </p:to>
                                    </p:se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28"/>
                                        </p:tgtEl>
                                        <p:attrNameLst>
                                          <p:attrName>style.visibility</p:attrName>
                                        </p:attrNameLst>
                                      </p:cBhvr>
                                      <p:to>
                                        <p:strVal val="visible"/>
                                      </p:to>
                                    </p:set>
                                  </p:childTnLst>
                                </p:cTn>
                              </p:par>
                            </p:childTnLst>
                          </p:cTn>
                        </p:par>
                        <p:par>
                          <p:cTn id="142" fill="hold">
                            <p:stCondLst>
                              <p:cond delay="500"/>
                            </p:stCondLst>
                            <p:childTnLst>
                              <p:par>
                                <p:cTn id="143" presetID="1" presetClass="exit" presetSubtype="0" fill="hold" nodeType="afterEffect">
                                  <p:stCondLst>
                                    <p:cond delay="0"/>
                                  </p:stCondLst>
                                  <p:childTnLst>
                                    <p:set>
                                      <p:cBhvr>
                                        <p:cTn id="144" dur="1" fill="hold">
                                          <p:stCondLst>
                                            <p:cond delay="0"/>
                                          </p:stCondLst>
                                        </p:cTn>
                                        <p:tgtEl>
                                          <p:spTgt spid="2"/>
                                        </p:tgtEl>
                                        <p:attrNameLst>
                                          <p:attrName>style.visibility</p:attrName>
                                        </p:attrNameLst>
                                      </p:cBhvr>
                                      <p:to>
                                        <p:strVal val="hidden"/>
                                      </p:to>
                                    </p:set>
                                  </p:childTnLst>
                                </p:cTn>
                              </p:par>
                            </p:childTnLst>
                          </p:cTn>
                        </p:par>
                        <p:par>
                          <p:cTn id="145" fill="hold">
                            <p:stCondLst>
                              <p:cond delay="500"/>
                            </p:stCondLst>
                            <p:childTnLst>
                              <p:par>
                                <p:cTn id="146" presetID="1" presetClass="exit" presetSubtype="0" fill="hold" nodeType="afterEffect">
                                  <p:stCondLst>
                                    <p:cond delay="0"/>
                                  </p:stCondLst>
                                  <p:childTnLst>
                                    <p:set>
                                      <p:cBhvr>
                                        <p:cTn id="147" dur="1" fill="hold">
                                          <p:stCondLst>
                                            <p:cond delay="0"/>
                                          </p:stCondLst>
                                        </p:cTn>
                                        <p:tgtEl>
                                          <p:spTgt spid="3"/>
                                        </p:tgtEl>
                                        <p:attrNameLst>
                                          <p:attrName>style.visibility</p:attrName>
                                        </p:attrNameLst>
                                      </p:cBhvr>
                                      <p:to>
                                        <p:strVal val="hidden"/>
                                      </p:to>
                                    </p:set>
                                  </p:childTnLst>
                                </p:cTn>
                              </p:par>
                            </p:childTnLst>
                          </p:cTn>
                        </p:par>
                        <p:par>
                          <p:cTn id="148" fill="hold">
                            <p:stCondLst>
                              <p:cond delay="500"/>
                            </p:stCondLst>
                            <p:childTnLst>
                              <p:par>
                                <p:cTn id="149" presetID="1" presetClass="exit" presetSubtype="0" fill="hold" nodeType="afterEffect">
                                  <p:stCondLst>
                                    <p:cond delay="0"/>
                                  </p:stCondLst>
                                  <p:childTnLst>
                                    <p:set>
                                      <p:cBhvr>
                                        <p:cTn id="150" dur="1" fill="hold">
                                          <p:stCondLst>
                                            <p:cond delay="0"/>
                                          </p:stCondLst>
                                        </p:cTn>
                                        <p:tgtEl>
                                          <p:spTgt spid="4"/>
                                        </p:tgtEl>
                                        <p:attrNameLst>
                                          <p:attrName>style.visibility</p:attrName>
                                        </p:attrNameLst>
                                      </p:cBhvr>
                                      <p:to>
                                        <p:strVal val="hidden"/>
                                      </p:to>
                                    </p:set>
                                  </p:childTnLst>
                                </p:cTn>
                              </p:par>
                            </p:childTnLst>
                          </p:cTn>
                        </p:par>
                        <p:par>
                          <p:cTn id="151" fill="hold">
                            <p:stCondLst>
                              <p:cond delay="500"/>
                            </p:stCondLst>
                            <p:childTnLst>
                              <p:par>
                                <p:cTn id="152" presetID="1" presetClass="exit" presetSubtype="0" fill="hold" nodeType="afterEffect">
                                  <p:stCondLst>
                                    <p:cond delay="0"/>
                                  </p:stCondLst>
                                  <p:childTnLst>
                                    <p:set>
                                      <p:cBhvr>
                                        <p:cTn id="153" dur="1" fill="hold">
                                          <p:stCondLst>
                                            <p:cond delay="0"/>
                                          </p:stCondLst>
                                        </p:cTn>
                                        <p:tgtEl>
                                          <p:spTgt spid="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57" dur="250" autoRev="1" fill="remove"/>
                                        <p:tgtEl>
                                          <p:spTgt spid="23"/>
                                        </p:tgtEl>
                                        <p:attrNameLst>
                                          <p:attrName>style.color</p:attrName>
                                        </p:attrNameLst>
                                      </p:cBhvr>
                                      <p:to>
                                        <a:schemeClr val="bg1"/>
                                      </p:to>
                                    </p:animClr>
                                    <p:animClr clrSpc="rgb" dir="cw">
                                      <p:cBhvr>
                                        <p:cTn id="158" dur="250" autoRev="1" fill="remove"/>
                                        <p:tgtEl>
                                          <p:spTgt spid="23"/>
                                        </p:tgtEl>
                                        <p:attrNameLst>
                                          <p:attrName>fillcolor</p:attrName>
                                        </p:attrNameLst>
                                      </p:cBhvr>
                                      <p:to>
                                        <a:schemeClr val="bg1"/>
                                      </p:to>
                                    </p:animClr>
                                    <p:set>
                                      <p:cBhvr>
                                        <p:cTn id="159" dur="250" autoRev="1" fill="remove"/>
                                        <p:tgtEl>
                                          <p:spTgt spid="23"/>
                                        </p:tgtEl>
                                        <p:attrNameLst>
                                          <p:attrName>fill.type</p:attrName>
                                        </p:attrNameLst>
                                      </p:cBhvr>
                                      <p:to>
                                        <p:strVal val="solid"/>
                                      </p:to>
                                    </p:set>
                                    <p:set>
                                      <p:cBhvr>
                                        <p:cTn id="160" dur="250" autoRev="1" fill="remove"/>
                                        <p:tgtEl>
                                          <p:spTgt spid="23"/>
                                        </p:tgtEl>
                                        <p:attrNameLst>
                                          <p:attrName>fill.on</p:attrName>
                                        </p:attrNameLst>
                                      </p:cBhvr>
                                      <p:to>
                                        <p:strVal val="true"/>
                                      </p:to>
                                    </p:set>
                                  </p:childTnLst>
                                </p:cTn>
                              </p:par>
                            </p:childTnLst>
                          </p:cTn>
                        </p:par>
                        <p:par>
                          <p:cTn id="161" fill="hold">
                            <p:stCondLst>
                              <p:cond delay="500"/>
                            </p:stCondLst>
                            <p:childTnLst>
                              <p:par>
                                <p:cTn id="162" presetID="7" presetClass="emph" presetSubtype="1" nodeType="afterEffect">
                                  <p:stCondLst>
                                    <p:cond delay="0"/>
                                  </p:stCondLst>
                                  <p:childTnLst>
                                    <p:set>
                                      <p:cBhvr>
                                        <p:cTn id="163" dur="indefinite"/>
                                        <p:tgtEl>
                                          <p:spTgt spid="33"/>
                                        </p:tgtEl>
                                        <p:attrNameLst>
                                          <p:attrName>stroke.color</p:attrName>
                                        </p:attrNameLst>
                                      </p:cBhvr>
                                      <p:to>
                                        <p:clrVal>
                                          <a:schemeClr val="tx2"/>
                                        </p:clrVal>
                                      </p:to>
                                    </p:set>
                                    <p:set>
                                      <p:cBhvr>
                                        <p:cTn id="164" dur="indefinite"/>
                                        <p:tgtEl>
                                          <p:spTgt spid="33"/>
                                        </p:tgtEl>
                                        <p:attrNameLst>
                                          <p:attrName>stroke.on</p:attrName>
                                        </p:attrNameLst>
                                      </p:cBhvr>
                                      <p:to>
                                        <p:strVal val="true"/>
                                      </p:to>
                                    </p:set>
                                  </p:childTnLst>
                                </p:cTn>
                              </p:par>
                            </p:childTnLst>
                          </p:cTn>
                        </p:par>
                        <p:par>
                          <p:cTn id="165" fill="hold">
                            <p:stCondLst>
                              <p:cond delay="500"/>
                            </p:stCondLst>
                            <p:childTnLst>
                              <p:par>
                                <p:cTn id="166" presetID="7" presetClass="emph" presetSubtype="1" nodeType="afterEffect">
                                  <p:stCondLst>
                                    <p:cond delay="0"/>
                                  </p:stCondLst>
                                  <p:childTnLst>
                                    <p:set>
                                      <p:cBhvr>
                                        <p:cTn id="167" dur="indefinite"/>
                                        <p:tgtEl>
                                          <p:spTgt spid="22"/>
                                        </p:tgtEl>
                                        <p:attrNameLst>
                                          <p:attrName>stroke.color</p:attrName>
                                        </p:attrNameLst>
                                      </p:cBhvr>
                                      <p:to>
                                        <p:clrVal>
                                          <a:srgbClr val="CC3300"/>
                                        </p:clrVal>
                                      </p:to>
                                    </p:set>
                                    <p:set>
                                      <p:cBhvr>
                                        <p:cTn id="168" dur="indefinite"/>
                                        <p:tgtEl>
                                          <p:spTgt spid="22"/>
                                        </p:tgtEl>
                                        <p:attrNameLst>
                                          <p:attrName>stroke.on</p:attrName>
                                        </p:attrNameLst>
                                      </p:cBhvr>
                                      <p:to>
                                        <p:strVal val="true"/>
                                      </p:to>
                                    </p:set>
                                  </p:childTnLst>
                                </p:cTn>
                              </p:par>
                            </p:childTnLst>
                          </p:cTn>
                        </p:par>
                      </p:childTnLst>
                    </p:cTn>
                  </p:par>
                  <p:par>
                    <p:cTn id="169" fill="hold">
                      <p:stCondLst>
                        <p:cond delay="indefinite"/>
                      </p:stCondLst>
                      <p:childTnLst>
                        <p:par>
                          <p:cTn id="170" fill="hold">
                            <p:stCondLst>
                              <p:cond delay="0"/>
                            </p:stCondLst>
                            <p:childTnLst>
                              <p:par>
                                <p:cTn id="171"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72" dur="250" autoRev="1" fill="remove"/>
                                        <p:tgtEl>
                                          <p:spTgt spid="36"/>
                                        </p:tgtEl>
                                        <p:attrNameLst>
                                          <p:attrName>style.color</p:attrName>
                                        </p:attrNameLst>
                                      </p:cBhvr>
                                      <p:to>
                                        <a:schemeClr val="bg1"/>
                                      </p:to>
                                    </p:animClr>
                                    <p:animClr clrSpc="rgb" dir="cw">
                                      <p:cBhvr>
                                        <p:cTn id="173" dur="250" autoRev="1" fill="remove"/>
                                        <p:tgtEl>
                                          <p:spTgt spid="36"/>
                                        </p:tgtEl>
                                        <p:attrNameLst>
                                          <p:attrName>fillcolor</p:attrName>
                                        </p:attrNameLst>
                                      </p:cBhvr>
                                      <p:to>
                                        <a:schemeClr val="bg1"/>
                                      </p:to>
                                    </p:animClr>
                                    <p:set>
                                      <p:cBhvr>
                                        <p:cTn id="174" dur="250" autoRev="1" fill="remove"/>
                                        <p:tgtEl>
                                          <p:spTgt spid="36"/>
                                        </p:tgtEl>
                                        <p:attrNameLst>
                                          <p:attrName>fill.type</p:attrName>
                                        </p:attrNameLst>
                                      </p:cBhvr>
                                      <p:to>
                                        <p:strVal val="solid"/>
                                      </p:to>
                                    </p:set>
                                    <p:set>
                                      <p:cBhvr>
                                        <p:cTn id="175" dur="250" autoRev="1" fill="remove"/>
                                        <p:tgtEl>
                                          <p:spTgt spid="36"/>
                                        </p:tgtEl>
                                        <p:attrNameLst>
                                          <p:attrName>fill.on</p:attrName>
                                        </p:attrNameLst>
                                      </p:cBhvr>
                                      <p:to>
                                        <p:strVal val="true"/>
                                      </p:to>
                                    </p:set>
                                  </p:childTnLst>
                                </p:cTn>
                              </p:par>
                            </p:childTnLst>
                          </p:cTn>
                        </p:par>
                      </p:childTnLst>
                    </p:cTn>
                  </p:par>
                  <p:par>
                    <p:cTn id="176" fill="hold">
                      <p:stCondLst>
                        <p:cond delay="indefinite"/>
                      </p:stCondLst>
                      <p:childTnLst>
                        <p:par>
                          <p:cTn id="177" fill="hold">
                            <p:stCondLst>
                              <p:cond delay="0"/>
                            </p:stCondLst>
                            <p:childTnLst>
                              <p:par>
                                <p:cTn id="178"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79" dur="250" autoRev="1" fill="remove"/>
                                        <p:tgtEl>
                                          <p:spTgt spid="24"/>
                                        </p:tgtEl>
                                        <p:attrNameLst>
                                          <p:attrName>style.color</p:attrName>
                                        </p:attrNameLst>
                                      </p:cBhvr>
                                      <p:to>
                                        <a:schemeClr val="bg1"/>
                                      </p:to>
                                    </p:animClr>
                                    <p:animClr clrSpc="rgb" dir="cw">
                                      <p:cBhvr>
                                        <p:cTn id="180" dur="250" autoRev="1" fill="remove"/>
                                        <p:tgtEl>
                                          <p:spTgt spid="24"/>
                                        </p:tgtEl>
                                        <p:attrNameLst>
                                          <p:attrName>fillcolor</p:attrName>
                                        </p:attrNameLst>
                                      </p:cBhvr>
                                      <p:to>
                                        <a:schemeClr val="bg1"/>
                                      </p:to>
                                    </p:animClr>
                                    <p:set>
                                      <p:cBhvr>
                                        <p:cTn id="181" dur="250" autoRev="1" fill="remove"/>
                                        <p:tgtEl>
                                          <p:spTgt spid="24"/>
                                        </p:tgtEl>
                                        <p:attrNameLst>
                                          <p:attrName>fill.type</p:attrName>
                                        </p:attrNameLst>
                                      </p:cBhvr>
                                      <p:to>
                                        <p:strVal val="solid"/>
                                      </p:to>
                                    </p:set>
                                    <p:set>
                                      <p:cBhvr>
                                        <p:cTn id="182" dur="250" autoRev="1" fill="remove"/>
                                        <p:tgtEl>
                                          <p:spTgt spid="24"/>
                                        </p:tgtEl>
                                        <p:attrNameLst>
                                          <p:attrName>fill.on</p:attrName>
                                        </p:attrNameLst>
                                      </p:cBhvr>
                                      <p:to>
                                        <p:strVal val="true"/>
                                      </p:to>
                                    </p:set>
                                  </p:childTnLst>
                                </p:cTn>
                              </p:par>
                            </p:childTnLst>
                          </p:cTn>
                        </p:par>
                        <p:par>
                          <p:cTn id="183" fill="hold">
                            <p:stCondLst>
                              <p:cond delay="500"/>
                            </p:stCondLst>
                            <p:childTnLst>
                              <p:par>
                                <p:cTn id="184" presetID="0" presetClass="path" presetSubtype="0" accel="50000" decel="50000" fill="hold" nodeType="afterEffect">
                                  <p:stCondLst>
                                    <p:cond delay="0"/>
                                  </p:stCondLst>
                                  <p:childTnLst>
                                    <p:animMotion origin="layout" path="M -0.00017 -0.00023 L -0.00017 -0.00023 C -0.0026 0.01319 -0.0026 0.02778 -0.00746 0.04004 C -0.0151 0.05856 -0.0217 0.07801 -0.03038 0.0956 C -0.03489 0.1044 -0.0375 0.10926 -0.0408 0.12199 C -0.04514 0.13773 -0.04896 0.15393 -0.05121 0.1706 C -0.05191 0.17569 -0.05225 0.18079 -0.0533 0.18588 C -0.05469 0.19143 -0.05694 0.19676 -0.0585 0.20254 C -0.06007 0.20741 -0.06319 0.22037 -0.06371 0.22616 C -0.06406 0.2294 -0.06441 0.23264 -0.06475 0.23588 C -0.06545 0.23912 -0.06632 0.24213 -0.06684 0.2456 C -0.06788 0.25046 -0.06857 0.25416 -0.06892 0.25949 C -0.06944 0.26435 -0.06979 0.26944 -0.06996 0.27477 C -0.07048 0.28287 -0.071 0.29977 -0.071 0.29977 L -0.06996 0.29838 " pathEditMode="relative" ptsTypes="AAAAAAAAAAAAAAA">
                                      <p:cBhvr>
                                        <p:cTn id="185" dur="2000" fill="hold"/>
                                        <p:tgtEl>
                                          <p:spTgt spid="6"/>
                                        </p:tgtEl>
                                        <p:attrNameLst>
                                          <p:attrName>ppt_x</p:attrName>
                                          <p:attrName>ppt_y</p:attrName>
                                        </p:attrNameLst>
                                      </p:cBhvr>
                                    </p:animMotion>
                                  </p:childTnLst>
                                </p:cTn>
                              </p:par>
                            </p:childTnLst>
                          </p:cTn>
                        </p:par>
                        <p:par>
                          <p:cTn id="186" fill="hold">
                            <p:stCondLst>
                              <p:cond delay="2500"/>
                            </p:stCondLst>
                            <p:childTnLst>
                              <p:par>
                                <p:cTn id="187" presetID="0" presetClass="path" presetSubtype="0" accel="50000" decel="50000" fill="hold" nodeType="afterEffect">
                                  <p:stCondLst>
                                    <p:cond delay="0"/>
                                  </p:stCondLst>
                                  <p:childTnLst>
                                    <p:animMotion origin="layout" path="M 0.00312 0.00047 L 0.00312 0.00047 C 0.0026 0.00463 0.00243 0.0088 0.00191 0.01297 C 0.00173 0.01528 0.00104 0.01736 0.00086 0.01991 C 0.00034 0.03033 0.00052 0.04121 -0.00018 0.05185 C -0.00087 0.0676 -0.00157 0.08334 -0.0033 0.09908 C -0.00469 0.11204 -0.00573 0.125 -0.00747 0.13797 C -0.00782 0.14074 -0.00799 0.14352 -0.00851 0.1463 C -0.00903 0.14954 -0.0099 0.15278 -0.01059 0.15602 C -0.01059 0.15695 -0.01233 0.175 -0.01268 0.17685 C -0.01372 0.18241 -0.01545 0.18797 -0.01684 0.19352 C -0.01945 0.22801 -0.01563 0.18056 -0.02101 0.23102 C -0.02136 0.23426 -0.02153 0.2375 -0.02205 0.24074 C -0.02223 0.24306 -0.02292 0.24514 -0.02309 0.24769 C -0.02327 0.26273 -0.02309 0.27801 -0.02309 0.29352 L -0.02309 0.29352 " pathEditMode="relative" ptsTypes="AAAAAAAAAAAAAAAA">
                                      <p:cBhvr>
                                        <p:cTn id="188" dur="2000" fill="hold"/>
                                        <p:tgtEl>
                                          <p:spTgt spid="7"/>
                                        </p:tgtEl>
                                        <p:attrNameLst>
                                          <p:attrName>ppt_x</p:attrName>
                                          <p:attrName>ppt_y</p:attrName>
                                        </p:attrNameLst>
                                      </p:cBhvr>
                                    </p:animMotion>
                                  </p:childTnLst>
                                </p:cTn>
                              </p:par>
                            </p:childTnLst>
                          </p:cTn>
                        </p:par>
                        <p:par>
                          <p:cTn id="189" fill="hold">
                            <p:stCondLst>
                              <p:cond delay="4500"/>
                            </p:stCondLst>
                            <p:childTnLst>
                              <p:par>
                                <p:cTn id="190" presetID="0" presetClass="path" presetSubtype="0" accel="50000" decel="50000" fill="hold" nodeType="afterEffect">
                                  <p:stCondLst>
                                    <p:cond delay="0"/>
                                  </p:stCondLst>
                                  <p:childTnLst>
                                    <p:animMotion origin="layout" path="M 0.00018 0.00115 L 0.00018 0.00115 C 0.00052 0.06736 0.00052 0.13356 0.00122 0.19977 C 0.00122 0.20162 0.00191 0.20324 0.00226 0.20532 C 0.00261 0.20879 0.00278 0.21273 0.0033 0.21643 C 0.00347 0.21782 0.00399 0.21898 0.00434 0.2206 C 0.00469 0.22222 0.00504 0.22407 0.00538 0.22615 C 0.00573 0.2287 0.0059 0.23171 0.00643 0.23449 C 0.00695 0.23865 0.00747 0.24004 0.00851 0.24421 C 0.01111 0.26875 0.00799 0.24305 0.01059 0.25949 C 0.01094 0.26203 0.01111 0.26504 0.01163 0.26759 C 0.01181 0.26921 0.01233 0.27037 0.01268 0.27199 C 0.01302 0.27407 0.01302 0.27662 0.01372 0.27893 C 0.01406 0.28032 0.01476 0.28194 0.0158 0.2831 C 0.01736 0.28472 0.02101 0.28379 0.02205 0.28727 C 0.02274 0.28981 0.02205 0.29282 0.02205 0.2956 L 0.02205 0.2956 " pathEditMode="relative" ptsTypes="AAAAAAAAAAAAAAAAA">
                                      <p:cBhvr>
                                        <p:cTn id="191" dur="2000" fill="hold"/>
                                        <p:tgtEl>
                                          <p:spTgt spid="8"/>
                                        </p:tgtEl>
                                        <p:attrNameLst>
                                          <p:attrName>ppt_x</p:attrName>
                                          <p:attrName>ppt_y</p:attrName>
                                        </p:attrNameLst>
                                      </p:cBhvr>
                                    </p:animMotion>
                                  </p:childTnLst>
                                </p:cTn>
                              </p:par>
                            </p:childTnLst>
                          </p:cTn>
                        </p:par>
                        <p:par>
                          <p:cTn id="192" fill="hold">
                            <p:stCondLst>
                              <p:cond delay="6500"/>
                            </p:stCondLst>
                            <p:childTnLst>
                              <p:par>
                                <p:cTn id="193" presetID="0" presetClass="path" presetSubtype="0" accel="50000" decel="50000" fill="hold" nodeType="afterEffect">
                                  <p:stCondLst>
                                    <p:cond delay="0"/>
                                  </p:stCondLst>
                                  <p:childTnLst>
                                    <p:animMotion origin="layout" path="M -0.00035 -0.00162 L -0.00035 -0.00162 C 1.11111E-6 0.00486 -0.00017 0.01134 0.00069 0.01782 C 0.00087 0.0206 0.00226 0.02315 0.00278 0.02615 C 0.00312 0.02916 0.00347 0.03518 0.00486 0.03865 C 0.00538 0.04004 0.00625 0.0412 0.00694 0.04282 C 0.00799 0.04583 0.00833 0.05069 0.00903 0.05393 C 0.0092 0.05532 0.00955 0.05671 0.01007 0.0581 C 0.01371 0.06805 0.01042 0.05555 0.01424 0.06782 C 0.01493 0.07037 0.01545 0.07338 0.01632 0.07615 C 0.01771 0.08078 0.01927 0.08518 0.02049 0.09004 C 0.02083 0.09143 0.02101 0.09282 0.02153 0.09421 C 0.02205 0.0956 0.02292 0.09699 0.02361 0.09838 C 0.02396 0.10023 0.02413 0.10208 0.02465 0.10393 C 0.02483 0.10532 0.02535 0.10648 0.02569 0.1081 C 0.02604 0.11111 0.02604 0.11458 0.02674 0.11782 C 0.02708 0.1206 0.02812 0.12338 0.02882 0.12615 C 0.02951 0.12893 0.03003 0.13171 0.0309 0.13449 C 0.0316 0.1368 0.03229 0.13889 0.03299 0.14143 C 0.03524 0.15092 0.03246 0.14282 0.03507 0.15393 C 0.03767 0.16574 0.03594 0.15625 0.03924 0.16504 C 0.03993 0.16713 0.04062 0.16944 0.04132 0.17199 C 0.04167 0.17315 0.04184 0.17477 0.04236 0.17615 C 0.04288 0.17754 0.04392 0.1787 0.04444 0.18032 L 0.04861 0.19699 L 0.04965 0.20115 C 0.05 0.20254 0.05017 0.20393 0.05069 0.20532 C 0.05139 0.20717 0.05191 0.20902 0.05278 0.21088 C 0.0533 0.21227 0.05417 0.21342 0.05486 0.21504 C 0.05677 0.22037 0.05486 0.21852 0.05694 0.22477 C 0.05729 0.22615 0.05833 0.22731 0.05903 0.22893 C 0.05937 0.23009 0.05972 0.23148 0.06007 0.2331 C 0.06042 0.23495 0.06128 0.24051 0.06215 0.24282 C 0.06302 0.24514 0.06424 0.24745 0.06528 0.24977 C 0.06562 0.25532 0.06562 0.26088 0.06632 0.26643 C 0.06632 0.26782 0.06701 0.26898 0.06736 0.2706 C 0.06771 0.27222 0.06788 0.2743 0.0684 0.27615 C 0.06892 0.27893 0.06979 0.28171 0.07049 0.28449 L 0.07153 0.28865 L 0.07257 0.29282 C 0.07292 0.29421 0.07361 0.29537 0.07361 0.29699 L 0.07361 0.29977 L 0.07361 0.2956 " pathEditMode="relative" ptsTypes="AAAAAAAAAAAAAAAAAAAAAAAAAAAAAAAAAAAAAAAAAAA">
                                      <p:cBhvr>
                                        <p:cTn id="194" dur="2000" fill="hold"/>
                                        <p:tgtEl>
                                          <p:spTgt spid="9"/>
                                        </p:tgtEl>
                                        <p:attrNameLst>
                                          <p:attrName>ppt_x</p:attrName>
                                          <p:attrName>ppt_y</p:attrName>
                                        </p:attrNameLst>
                                      </p:cBhvr>
                                    </p:animMotion>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55"/>
                                        </p:tgtEl>
                                        <p:attrNameLst>
                                          <p:attrName>style.visibility</p:attrName>
                                        </p:attrNameLst>
                                      </p:cBhvr>
                                      <p:to>
                                        <p:strVal val="visible"/>
                                      </p:to>
                                    </p:set>
                                  </p:childTnLst>
                                </p:cTn>
                              </p:par>
                            </p:childTnLst>
                          </p:cTn>
                        </p:par>
                        <p:par>
                          <p:cTn id="199" fill="hold">
                            <p:stCondLst>
                              <p:cond delay="0"/>
                            </p:stCondLst>
                            <p:childTnLst>
                              <p:par>
                                <p:cTn id="200" presetID="1" presetClass="exit" presetSubtype="0" fill="hold" nodeType="afterEffect">
                                  <p:stCondLst>
                                    <p:cond delay="0"/>
                                  </p:stCondLst>
                                  <p:childTnLst>
                                    <p:set>
                                      <p:cBhvr>
                                        <p:cTn id="201" dur="1" fill="hold">
                                          <p:stCondLst>
                                            <p:cond delay="0"/>
                                          </p:stCondLst>
                                        </p:cTn>
                                        <p:tgtEl>
                                          <p:spTgt spid="6"/>
                                        </p:tgtEl>
                                        <p:attrNameLst>
                                          <p:attrName>style.visibility</p:attrName>
                                        </p:attrNameLst>
                                      </p:cBhvr>
                                      <p:to>
                                        <p:strVal val="hidden"/>
                                      </p:to>
                                    </p:set>
                                  </p:childTnLst>
                                </p:cTn>
                              </p:par>
                            </p:childTnLst>
                          </p:cTn>
                        </p:par>
                        <p:par>
                          <p:cTn id="202" fill="hold">
                            <p:stCondLst>
                              <p:cond delay="0"/>
                            </p:stCondLst>
                            <p:childTnLst>
                              <p:par>
                                <p:cTn id="203" presetID="1" presetClass="exit" presetSubtype="0" fill="hold" nodeType="afterEffect">
                                  <p:stCondLst>
                                    <p:cond delay="0"/>
                                  </p:stCondLst>
                                  <p:childTnLst>
                                    <p:set>
                                      <p:cBhvr>
                                        <p:cTn id="204" dur="1" fill="hold">
                                          <p:stCondLst>
                                            <p:cond delay="0"/>
                                          </p:stCondLst>
                                        </p:cTn>
                                        <p:tgtEl>
                                          <p:spTgt spid="7"/>
                                        </p:tgtEl>
                                        <p:attrNameLst>
                                          <p:attrName>style.visibility</p:attrName>
                                        </p:attrNameLst>
                                      </p:cBhvr>
                                      <p:to>
                                        <p:strVal val="hidden"/>
                                      </p:to>
                                    </p:set>
                                  </p:childTnLst>
                                </p:cTn>
                              </p:par>
                            </p:childTnLst>
                          </p:cTn>
                        </p:par>
                        <p:par>
                          <p:cTn id="205" fill="hold">
                            <p:stCondLst>
                              <p:cond delay="0"/>
                            </p:stCondLst>
                            <p:childTnLst>
                              <p:par>
                                <p:cTn id="206" presetID="1" presetClass="exit" presetSubtype="0" fill="hold" nodeType="afterEffect">
                                  <p:stCondLst>
                                    <p:cond delay="0"/>
                                  </p:stCondLst>
                                  <p:childTnLst>
                                    <p:set>
                                      <p:cBhvr>
                                        <p:cTn id="207" dur="1" fill="hold">
                                          <p:stCondLst>
                                            <p:cond delay="0"/>
                                          </p:stCondLst>
                                        </p:cTn>
                                        <p:tgtEl>
                                          <p:spTgt spid="8"/>
                                        </p:tgtEl>
                                        <p:attrNameLst>
                                          <p:attrName>style.visibility</p:attrName>
                                        </p:attrNameLst>
                                      </p:cBhvr>
                                      <p:to>
                                        <p:strVal val="hidden"/>
                                      </p:to>
                                    </p:set>
                                  </p:childTnLst>
                                </p:cTn>
                              </p:par>
                            </p:childTnLst>
                          </p:cTn>
                        </p:par>
                        <p:par>
                          <p:cTn id="208" fill="hold">
                            <p:stCondLst>
                              <p:cond delay="0"/>
                            </p:stCondLst>
                            <p:childTnLst>
                              <p:par>
                                <p:cTn id="209" presetID="1" presetClass="exit" presetSubtype="0" fill="hold" nodeType="afterEffect">
                                  <p:stCondLst>
                                    <p:cond delay="0"/>
                                  </p:stCondLst>
                                  <p:childTnLst>
                                    <p:set>
                                      <p:cBhvr>
                                        <p:cTn id="210" dur="1" fill="hold">
                                          <p:stCondLst>
                                            <p:cond delay="0"/>
                                          </p:stCondLst>
                                        </p:cTn>
                                        <p:tgtEl>
                                          <p:spTgt spid="9"/>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56"/>
                                        </p:tgtEl>
                                        <p:attrNameLst>
                                          <p:attrName>style.visibility</p:attrName>
                                        </p:attrNameLst>
                                      </p:cBhvr>
                                      <p:to>
                                        <p:strVal val="visible"/>
                                      </p:to>
                                    </p:set>
                                  </p:childTnLst>
                                </p:cTn>
                              </p:par>
                            </p:childTnLst>
                          </p:cTn>
                        </p:par>
                        <p:par>
                          <p:cTn id="215" fill="hold">
                            <p:stCondLst>
                              <p:cond delay="0"/>
                            </p:stCondLst>
                            <p:childTnLst>
                              <p:par>
                                <p:cTn id="216" presetID="1" presetClass="exit" presetSubtype="0" fill="hold" nodeType="afterEffect">
                                  <p:stCondLst>
                                    <p:cond delay="0"/>
                                  </p:stCondLst>
                                  <p:childTnLst>
                                    <p:set>
                                      <p:cBhvr>
                                        <p:cTn id="217" dur="1" fill="hold">
                                          <p:stCondLst>
                                            <p:cond delay="0"/>
                                          </p:stCondLst>
                                        </p:cTn>
                                        <p:tgtEl>
                                          <p:spTgt spid="12"/>
                                        </p:tgtEl>
                                        <p:attrNameLst>
                                          <p:attrName>style.visibility</p:attrName>
                                        </p:attrNameLst>
                                      </p:cBhvr>
                                      <p:to>
                                        <p:strVal val="hidden"/>
                                      </p:to>
                                    </p:set>
                                  </p:childTnLst>
                                </p:cTn>
                              </p:par>
                            </p:childTnLst>
                          </p:cTn>
                        </p:par>
                        <p:par>
                          <p:cTn id="218" fill="hold">
                            <p:stCondLst>
                              <p:cond delay="0"/>
                            </p:stCondLst>
                            <p:childTnLst>
                              <p:par>
                                <p:cTn id="219" presetID="1" presetClass="exit" presetSubtype="0" fill="hold" nodeType="afterEffect">
                                  <p:stCondLst>
                                    <p:cond delay="0"/>
                                  </p:stCondLst>
                                  <p:childTnLst>
                                    <p:set>
                                      <p:cBhvr>
                                        <p:cTn id="220" dur="1" fill="hold">
                                          <p:stCondLst>
                                            <p:cond delay="0"/>
                                          </p:stCondLst>
                                        </p:cTn>
                                        <p:tgtEl>
                                          <p:spTgt spid="13"/>
                                        </p:tgtEl>
                                        <p:attrNameLst>
                                          <p:attrName>style.visibility</p:attrName>
                                        </p:attrNameLst>
                                      </p:cBhvr>
                                      <p:to>
                                        <p:strVal val="hidden"/>
                                      </p:to>
                                    </p:set>
                                  </p:childTnLst>
                                </p:cTn>
                              </p:par>
                            </p:childTnLst>
                          </p:cTn>
                        </p:par>
                        <p:par>
                          <p:cTn id="221" fill="hold">
                            <p:stCondLst>
                              <p:cond delay="0"/>
                            </p:stCondLst>
                            <p:childTnLst>
                              <p:par>
                                <p:cTn id="222" presetID="1" presetClass="exit" presetSubtype="0" fill="hold" nodeType="afterEffect">
                                  <p:stCondLst>
                                    <p:cond delay="0"/>
                                  </p:stCondLst>
                                  <p:childTnLst>
                                    <p:set>
                                      <p:cBhvr>
                                        <p:cTn id="223" dur="1" fill="hold">
                                          <p:stCondLst>
                                            <p:cond delay="0"/>
                                          </p:stCondLst>
                                        </p:cTn>
                                        <p:tgtEl>
                                          <p:spTgt spid="14"/>
                                        </p:tgtEl>
                                        <p:attrNameLst>
                                          <p:attrName>style.visibility</p:attrName>
                                        </p:attrNameLst>
                                      </p:cBhvr>
                                      <p:to>
                                        <p:strVal val="hidden"/>
                                      </p:to>
                                    </p:set>
                                  </p:childTnLst>
                                </p:cTn>
                              </p:par>
                            </p:childTnLst>
                          </p:cTn>
                        </p:par>
                        <p:par>
                          <p:cTn id="224" fill="hold">
                            <p:stCondLst>
                              <p:cond delay="0"/>
                            </p:stCondLst>
                            <p:childTnLst>
                              <p:par>
                                <p:cTn id="225" presetID="1" presetClass="exit" presetSubtype="0" fill="hold" nodeType="afterEffect">
                                  <p:stCondLst>
                                    <p:cond delay="0"/>
                                  </p:stCondLst>
                                  <p:childTnLst>
                                    <p:set>
                                      <p:cBhvr>
                                        <p:cTn id="226" dur="1" fill="hold">
                                          <p:stCondLst>
                                            <p:cond delay="0"/>
                                          </p:stCondLst>
                                        </p:cTn>
                                        <p:tgtEl>
                                          <p:spTgt spid="15"/>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childTnLst>
                                </p:cTn>
                              </p:par>
                            </p:childTnLst>
                          </p:cTn>
                        </p:par>
                        <p:par>
                          <p:cTn id="231" fill="hold">
                            <p:stCondLst>
                              <p:cond delay="0"/>
                            </p:stCondLst>
                            <p:childTnLst>
                              <p:par>
                                <p:cTn id="232" presetID="1" presetClass="exit" presetSubtype="0" fill="hold" nodeType="afterEffect">
                                  <p:stCondLst>
                                    <p:cond delay="0"/>
                                  </p:stCondLst>
                                  <p:childTnLst>
                                    <p:set>
                                      <p:cBhvr>
                                        <p:cTn id="233" dur="1" fill="hold">
                                          <p:stCondLst>
                                            <p:cond delay="0"/>
                                          </p:stCondLst>
                                        </p:cTn>
                                        <p:tgtEl>
                                          <p:spTgt spid="16"/>
                                        </p:tgtEl>
                                        <p:attrNameLst>
                                          <p:attrName>style.visibility</p:attrName>
                                        </p:attrNameLst>
                                      </p:cBhvr>
                                      <p:to>
                                        <p:strVal val="hidden"/>
                                      </p:to>
                                    </p:set>
                                  </p:childTnLst>
                                </p:cTn>
                              </p:par>
                            </p:childTnLst>
                          </p:cTn>
                        </p:par>
                        <p:par>
                          <p:cTn id="234" fill="hold">
                            <p:stCondLst>
                              <p:cond delay="0"/>
                            </p:stCondLst>
                            <p:childTnLst>
                              <p:par>
                                <p:cTn id="235" presetID="1" presetClass="exit" presetSubtype="0" fill="hold" nodeType="afterEffect">
                                  <p:stCondLst>
                                    <p:cond delay="0"/>
                                  </p:stCondLst>
                                  <p:childTnLst>
                                    <p:set>
                                      <p:cBhvr>
                                        <p:cTn id="236" dur="1" fill="hold">
                                          <p:stCondLst>
                                            <p:cond delay="0"/>
                                          </p:stCondLst>
                                        </p:cTn>
                                        <p:tgtEl>
                                          <p:spTgt spid="11"/>
                                        </p:tgtEl>
                                        <p:attrNameLst>
                                          <p:attrName>style.visibility</p:attrName>
                                        </p:attrNameLst>
                                      </p:cBhvr>
                                      <p:to>
                                        <p:strVal val="hidden"/>
                                      </p:to>
                                    </p:set>
                                  </p:childTnLst>
                                </p:cTn>
                              </p:par>
                            </p:childTnLst>
                          </p:cTn>
                        </p:par>
                        <p:par>
                          <p:cTn id="237" fill="hold">
                            <p:stCondLst>
                              <p:cond delay="0"/>
                            </p:stCondLst>
                            <p:childTnLst>
                              <p:par>
                                <p:cTn id="238" presetID="1" presetClass="exit" presetSubtype="0" fill="hold" nodeType="afterEffect">
                                  <p:stCondLst>
                                    <p:cond delay="0"/>
                                  </p:stCondLst>
                                  <p:childTnLst>
                                    <p:set>
                                      <p:cBhvr>
                                        <p:cTn id="239" dur="1" fill="hold">
                                          <p:stCondLst>
                                            <p:cond delay="0"/>
                                          </p:stCondLst>
                                        </p:cTn>
                                        <p:tgtEl>
                                          <p:spTgt spid="17"/>
                                        </p:tgtEl>
                                        <p:attrNameLst>
                                          <p:attrName>style.visibility</p:attrName>
                                        </p:attrNameLst>
                                      </p:cBhvr>
                                      <p:to>
                                        <p:strVal val="hidden"/>
                                      </p:to>
                                    </p:set>
                                  </p:childTnLst>
                                </p:cTn>
                              </p:par>
                            </p:childTnLst>
                          </p:cTn>
                        </p:par>
                        <p:par>
                          <p:cTn id="240" fill="hold">
                            <p:stCondLst>
                              <p:cond delay="0"/>
                            </p:stCondLst>
                            <p:childTnLst>
                              <p:par>
                                <p:cTn id="241" presetID="1" presetClass="exit" presetSubtype="0" fill="hold" nodeType="afterEffect">
                                  <p:stCondLst>
                                    <p:cond delay="0"/>
                                  </p:stCondLst>
                                  <p:childTnLst>
                                    <p:set>
                                      <p:cBhvr>
                                        <p:cTn id="242" dur="1" fill="hold">
                                          <p:stCondLst>
                                            <p:cond delay="0"/>
                                          </p:stCondLst>
                                        </p:cTn>
                                        <p:tgtEl>
                                          <p:spTgt spid="18"/>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07"/>
                                        </p:tgtEl>
                                        <p:attrNameLst>
                                          <p:attrName>style.visibility</p:attrName>
                                        </p:attrNameLst>
                                      </p:cBhvr>
                                      <p:to>
                                        <p:strVal val="visible"/>
                                      </p:to>
                                    </p:set>
                                  </p:childTnLst>
                                </p:cTn>
                              </p:par>
                            </p:childTnLst>
                          </p:cTn>
                        </p:par>
                        <p:par>
                          <p:cTn id="247" fill="hold">
                            <p:stCondLst>
                              <p:cond delay="0"/>
                            </p:stCondLst>
                            <p:childTnLst>
                              <p:par>
                                <p:cTn id="248" presetID="1" presetClass="entr" presetSubtype="0" fill="hold" nodeType="afterEffect">
                                  <p:stCondLst>
                                    <p:cond delay="0"/>
                                  </p:stCondLst>
                                  <p:childTnLst>
                                    <p:set>
                                      <p:cBhvr>
                                        <p:cTn id="24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36" grpId="0" animBg="1"/>
      <p:bldP spid="36" grpId="1" animBg="1"/>
      <p:bldP spid="34" grpId="0" animBg="1"/>
      <p:bldP spid="35" grpId="0" animBg="1"/>
      <p:bldP spid="37" grpId="0" animBg="1"/>
      <p:bldP spid="38" grpId="0" animBg="1"/>
      <p:bldP spid="39" grpId="0" animBg="1"/>
      <p:bldP spid="40" grpId="0" animBg="1"/>
      <p:bldP spid="41" grpId="0" animBg="1"/>
      <p:bldP spid="42" grpId="0" animBg="1"/>
      <p:bldP spid="43" grpId="0" animBg="1"/>
      <p:bldP spid="10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9677"/>
            <a:ext cx="81248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39752" y="5661248"/>
            <a:ext cx="4608512" cy="458780"/>
          </a:xfrm>
          <a:prstGeom prst="rect">
            <a:avLst/>
          </a:prstGeom>
          <a:noFill/>
        </p:spPr>
        <p:txBody>
          <a:bodyPr wrap="square" rtlCol="0">
            <a:spAutoFit/>
          </a:bodyPr>
          <a:lstStyle/>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死锁执行顺序：</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5000" dirty="0">
                <a:solidFill>
                  <a:srgbClr val="000000"/>
                </a:solidFill>
                <a:latin typeface="华文中宋" panose="02010600040101010101" pitchFamily="2" charset="-122"/>
                <a:ea typeface="华文中宋" panose="02010600040101010101" pitchFamily="2" charset="-122"/>
              </a:rPr>
              <a:t>0 </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 q</a:t>
            </a:r>
            <a:r>
              <a:rPr lang="en-US" altLang="zh-CN" b="1" baseline="-25000" dirty="0">
                <a:solidFill>
                  <a:srgbClr val="000000"/>
                </a:solidFill>
                <a:latin typeface="华文中宋" panose="02010600040101010101" pitchFamily="2" charset="-122"/>
                <a:ea typeface="华文中宋" panose="02010600040101010101" pitchFamily="2" charset="-122"/>
              </a:rPr>
              <a:t>0</a:t>
            </a:r>
            <a:r>
              <a:rPr lang="en-US" altLang="zh-CN" b="1" dirty="0">
                <a:solidFill>
                  <a:srgbClr val="000000"/>
                </a:solidFill>
                <a:latin typeface="华文中宋" panose="02010600040101010101" pitchFamily="2" charset="-122"/>
                <a:ea typeface="华文中宋" panose="02010600040101010101" pitchFamily="2" charset="-122"/>
              </a:rPr>
              <a:t> q</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 p</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q</a:t>
            </a:r>
            <a:r>
              <a:rPr lang="en-US" altLang="zh-CN" b="1" baseline="-25000" dirty="0">
                <a:solidFill>
                  <a:srgbClr val="000000"/>
                </a:solidFill>
                <a:latin typeface="华文中宋" panose="02010600040101010101" pitchFamily="2" charset="-122"/>
                <a:ea typeface="华文中宋" panose="02010600040101010101" pitchFamily="2" charset="-122"/>
              </a:rPr>
              <a:t>2</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sp>
        <p:nvSpPr>
          <p:cNvPr id="13" name="TextBox 12"/>
          <p:cNvSpPr txBox="1"/>
          <p:nvPr/>
        </p:nvSpPr>
        <p:spPr>
          <a:xfrm>
            <a:off x="2483768" y="1188249"/>
            <a:ext cx="5040560" cy="507831"/>
          </a:xfrm>
          <a:prstGeom prst="rect">
            <a:avLst/>
          </a:prstGeom>
          <a:noFill/>
        </p:spPr>
        <p:txBody>
          <a:bodyPr wrap="square" rtlCol="0">
            <a:spAutoFit/>
          </a:bodyPr>
          <a:lstStyle/>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P</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Q</a:t>
            </a:r>
            <a:r>
              <a:rPr lang="zh-CN" altLang="en-US" b="1" dirty="0">
                <a:solidFill>
                  <a:srgbClr val="000000"/>
                </a:solidFill>
                <a:latin typeface="华文中宋" panose="02010600040101010101" pitchFamily="2" charset="-122"/>
                <a:ea typeface="华文中宋" panose="02010600040101010101" pitchFamily="2" charset="-122"/>
              </a:rPr>
              <a:t>竞争独占设备</a:t>
            </a:r>
            <a:r>
              <a:rPr lang="en-US" altLang="zh-CN" b="1" dirty="0">
                <a:solidFill>
                  <a:srgbClr val="000000"/>
                </a:solidFill>
                <a:latin typeface="华文中宋" panose="02010600040101010101" pitchFamily="2" charset="-122"/>
                <a:ea typeface="华文中宋" panose="02010600040101010101" pitchFamily="2" charset="-122"/>
              </a:rPr>
              <a:t>DISK</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D</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TAPE</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a:t>
            </a:r>
            <a:r>
              <a:rPr lang="zh-CN" altLang="en-US" b="1" dirty="0">
                <a:solidFill>
                  <a:srgbClr val="000000"/>
                </a:solidFill>
                <a:latin typeface="华文中宋" panose="02010600040101010101" pitchFamily="2" charset="-122"/>
                <a:ea typeface="华文中宋" panose="02010600040101010101" pitchFamily="2" charset="-122"/>
              </a:rPr>
              <a:t>）</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109</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025839E3-9505-47C9-83AE-E94197A6A91E}"/>
              </a:ext>
            </a:extLst>
          </p:cNvPr>
          <p:cNvSpPr>
            <a:spLocks noGrp="1"/>
          </p:cNvSpPr>
          <p:nvPr>
            <p:ph type="sldNum" sz="quarter" idx="12"/>
          </p:nvPr>
        </p:nvSpPr>
        <p:spPr/>
        <p:txBody>
          <a:bodyPr/>
          <a:lstStyle/>
          <a:p>
            <a:fld id="{B10D5614-B734-4280-8F57-1D4947433C97}" type="slidenum">
              <a:rPr lang="en-US" smtClean="0"/>
              <a:t>150</a:t>
            </a:fld>
            <a:endParaRPr lang="en-US" dirty="0"/>
          </a:p>
        </p:txBody>
      </p:sp>
    </p:spTree>
    <p:extLst>
      <p:ext uri="{BB962C8B-B14F-4D97-AF65-F5344CB8AC3E}">
        <p14:creationId xmlns:p14="http://schemas.microsoft.com/office/powerpoint/2010/main" val="206496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TextBox 12"/>
          <p:cNvSpPr txBox="1"/>
          <p:nvPr/>
        </p:nvSpPr>
        <p:spPr>
          <a:xfrm>
            <a:off x="3007444" y="1163723"/>
            <a:ext cx="3024336" cy="507831"/>
          </a:xfrm>
          <a:prstGeom prst="rect">
            <a:avLst/>
          </a:prstGeom>
          <a:noFill/>
        </p:spPr>
        <p:txBody>
          <a:bodyPr wrap="square" rtlCol="0">
            <a:spAutoFit/>
          </a:bodyPr>
          <a:lstStyle/>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竞争</a:t>
            </a:r>
            <a:r>
              <a:rPr lang="en-US" altLang="zh-CN" b="1" dirty="0">
                <a:solidFill>
                  <a:srgbClr val="000000"/>
                </a:solidFill>
                <a:latin typeface="华文中宋" panose="02010600040101010101" pitchFamily="2" charset="-122"/>
                <a:ea typeface="华文中宋" panose="02010600040101010101" pitchFamily="2" charset="-122"/>
              </a:rPr>
              <a:t>200KB</a:t>
            </a:r>
            <a:r>
              <a:rPr lang="zh-CN" altLang="en-US" b="1" dirty="0">
                <a:solidFill>
                  <a:srgbClr val="000000"/>
                </a:solidFill>
                <a:latin typeface="华文中宋" panose="02010600040101010101" pitchFamily="2" charset="-122"/>
                <a:ea typeface="华文中宋" panose="02010600040101010101" pitchFamily="2" charset="-122"/>
              </a:rPr>
              <a:t>内存</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grpSp>
        <p:nvGrpSpPr>
          <p:cNvPr id="2" name="组合 1"/>
          <p:cNvGrpSpPr/>
          <p:nvPr/>
        </p:nvGrpSpPr>
        <p:grpSpPr>
          <a:xfrm>
            <a:off x="899592" y="2207948"/>
            <a:ext cx="7488832" cy="2847764"/>
            <a:chOff x="1295400" y="3276600"/>
            <a:chExt cx="5943600" cy="1524000"/>
          </a:xfrm>
        </p:grpSpPr>
        <p:sp>
          <p:nvSpPr>
            <p:cNvPr id="27" name="Rectangle 4"/>
            <p:cNvSpPr>
              <a:spLocks noChangeArrowheads="1"/>
            </p:cNvSpPr>
            <p:nvPr/>
          </p:nvSpPr>
          <p:spPr bwMode="auto">
            <a:xfrm>
              <a:off x="1295400" y="3276600"/>
              <a:ext cx="2438400" cy="152400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zh-CN"/>
            </a:p>
          </p:txBody>
        </p:sp>
        <p:sp>
          <p:nvSpPr>
            <p:cNvPr id="28" name="Rectangle 5"/>
            <p:cNvSpPr>
              <a:spLocks noChangeArrowheads="1"/>
            </p:cNvSpPr>
            <p:nvPr/>
          </p:nvSpPr>
          <p:spPr bwMode="auto">
            <a:xfrm>
              <a:off x="2287437" y="3352800"/>
              <a:ext cx="351139"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dirty="0">
                  <a:latin typeface="Times New Roman" pitchFamily="18" charset="0"/>
                </a:rPr>
                <a:t>P1</a:t>
              </a:r>
            </a:p>
          </p:txBody>
        </p:sp>
        <p:sp>
          <p:nvSpPr>
            <p:cNvPr id="29" name="Rectangle 6"/>
            <p:cNvSpPr>
              <a:spLocks noChangeArrowheads="1"/>
            </p:cNvSpPr>
            <p:nvPr/>
          </p:nvSpPr>
          <p:spPr bwMode="auto">
            <a:xfrm>
              <a:off x="1478583" y="3581400"/>
              <a:ext cx="37658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 . .</a:t>
              </a:r>
            </a:p>
          </p:txBody>
        </p:sp>
        <p:sp>
          <p:nvSpPr>
            <p:cNvPr id="30" name="Rectangle 7"/>
            <p:cNvSpPr>
              <a:spLocks noChangeArrowheads="1"/>
            </p:cNvSpPr>
            <p:nvPr/>
          </p:nvSpPr>
          <p:spPr bwMode="auto">
            <a:xfrm>
              <a:off x="1478583" y="4006850"/>
              <a:ext cx="37658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 . .</a:t>
              </a:r>
            </a:p>
          </p:txBody>
        </p:sp>
        <p:sp>
          <p:nvSpPr>
            <p:cNvPr id="31" name="Rectangle 8"/>
            <p:cNvSpPr>
              <a:spLocks noChangeArrowheads="1"/>
            </p:cNvSpPr>
            <p:nvPr/>
          </p:nvSpPr>
          <p:spPr bwMode="auto">
            <a:xfrm>
              <a:off x="1338066" y="3886200"/>
              <a:ext cx="166409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dirty="0">
                  <a:latin typeface="Times New Roman" pitchFamily="18" charset="0"/>
                </a:rPr>
                <a:t>Request 80 Kbytes;</a:t>
              </a:r>
            </a:p>
          </p:txBody>
        </p:sp>
        <p:sp>
          <p:nvSpPr>
            <p:cNvPr id="32" name="Rectangle 9"/>
            <p:cNvSpPr>
              <a:spLocks noChangeArrowheads="1"/>
            </p:cNvSpPr>
            <p:nvPr/>
          </p:nvSpPr>
          <p:spPr bwMode="auto">
            <a:xfrm>
              <a:off x="1338066" y="4343400"/>
              <a:ext cx="166409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Request 60 Kbytes;</a:t>
              </a:r>
            </a:p>
          </p:txBody>
        </p:sp>
        <p:sp>
          <p:nvSpPr>
            <p:cNvPr id="33" name="Rectangle 10"/>
            <p:cNvSpPr>
              <a:spLocks noChangeArrowheads="1"/>
            </p:cNvSpPr>
            <p:nvPr/>
          </p:nvSpPr>
          <p:spPr bwMode="auto">
            <a:xfrm>
              <a:off x="4800600" y="3276600"/>
              <a:ext cx="2438400" cy="152400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zh-CN"/>
            </a:p>
          </p:txBody>
        </p:sp>
        <p:sp>
          <p:nvSpPr>
            <p:cNvPr id="34" name="Rectangle 11"/>
            <p:cNvSpPr>
              <a:spLocks noChangeArrowheads="1"/>
            </p:cNvSpPr>
            <p:nvPr/>
          </p:nvSpPr>
          <p:spPr bwMode="auto">
            <a:xfrm>
              <a:off x="5792636" y="3352800"/>
              <a:ext cx="351139"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P2</a:t>
              </a:r>
            </a:p>
          </p:txBody>
        </p:sp>
        <p:sp>
          <p:nvSpPr>
            <p:cNvPr id="35" name="Rectangle 12"/>
            <p:cNvSpPr>
              <a:spLocks noChangeArrowheads="1"/>
            </p:cNvSpPr>
            <p:nvPr/>
          </p:nvSpPr>
          <p:spPr bwMode="auto">
            <a:xfrm>
              <a:off x="4983783" y="3581400"/>
              <a:ext cx="37658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 . .</a:t>
              </a:r>
            </a:p>
          </p:txBody>
        </p:sp>
        <p:sp>
          <p:nvSpPr>
            <p:cNvPr id="36" name="Rectangle 13"/>
            <p:cNvSpPr>
              <a:spLocks noChangeArrowheads="1"/>
            </p:cNvSpPr>
            <p:nvPr/>
          </p:nvSpPr>
          <p:spPr bwMode="auto">
            <a:xfrm>
              <a:off x="4983783" y="4006850"/>
              <a:ext cx="37658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 . .</a:t>
              </a:r>
            </a:p>
          </p:txBody>
        </p:sp>
        <p:sp>
          <p:nvSpPr>
            <p:cNvPr id="37" name="Rectangle 14"/>
            <p:cNvSpPr>
              <a:spLocks noChangeArrowheads="1"/>
            </p:cNvSpPr>
            <p:nvPr/>
          </p:nvSpPr>
          <p:spPr bwMode="auto">
            <a:xfrm>
              <a:off x="4843266" y="3886200"/>
              <a:ext cx="166409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Request 70 Kbytes;</a:t>
              </a:r>
            </a:p>
          </p:txBody>
        </p:sp>
        <p:sp>
          <p:nvSpPr>
            <p:cNvPr id="38" name="Rectangle 15"/>
            <p:cNvSpPr>
              <a:spLocks noChangeArrowheads="1"/>
            </p:cNvSpPr>
            <p:nvPr/>
          </p:nvSpPr>
          <p:spPr bwMode="auto">
            <a:xfrm>
              <a:off x="4843266" y="4343400"/>
              <a:ext cx="1664094" cy="1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b="1">
                  <a:latin typeface="Times New Roman" pitchFamily="18" charset="0"/>
                </a:rPr>
                <a:t>Request 80 Kbytes;</a:t>
              </a:r>
            </a:p>
          </p:txBody>
        </p:sp>
      </p:grpSp>
      <p:sp>
        <p:nvSpPr>
          <p:cNvPr id="2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110</a:t>
            </a:r>
            <a:endParaRPr lang="en-US" sz="1100" b="1" dirty="0">
              <a:solidFill>
                <a:prstClr val="white"/>
              </a:solidFill>
            </a:endParaRPr>
          </a:p>
        </p:txBody>
      </p:sp>
      <p:sp>
        <p:nvSpPr>
          <p:cNvPr id="3" name="灯片编号占位符 2">
            <a:extLst>
              <a:ext uri="{FF2B5EF4-FFF2-40B4-BE49-F238E27FC236}">
                <a16:creationId xmlns:a16="http://schemas.microsoft.com/office/drawing/2014/main" id="{1B2B1B06-71F4-4821-A869-A64D7AAC1116}"/>
              </a:ext>
            </a:extLst>
          </p:cNvPr>
          <p:cNvSpPr>
            <a:spLocks noGrp="1"/>
          </p:cNvSpPr>
          <p:nvPr>
            <p:ph type="sldNum" sz="quarter" idx="12"/>
          </p:nvPr>
        </p:nvSpPr>
        <p:spPr/>
        <p:txBody>
          <a:bodyPr/>
          <a:lstStyle/>
          <a:p>
            <a:fld id="{B10D5614-B734-4280-8F57-1D4947433C97}" type="slidenum">
              <a:rPr lang="en-US" smtClean="0"/>
              <a:t>151</a:t>
            </a:fld>
            <a:endParaRPr lang="en-US" dirty="0"/>
          </a:p>
        </p:txBody>
      </p:sp>
    </p:spTree>
    <p:extLst>
      <p:ext uri="{BB962C8B-B14F-4D97-AF65-F5344CB8AC3E}">
        <p14:creationId xmlns:p14="http://schemas.microsoft.com/office/powerpoint/2010/main" val="121343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3" name="TextBox 12"/>
          <p:cNvSpPr txBox="1"/>
          <p:nvPr/>
        </p:nvSpPr>
        <p:spPr>
          <a:xfrm>
            <a:off x="1375280" y="1774531"/>
            <a:ext cx="6393439" cy="507831"/>
          </a:xfrm>
          <a:prstGeom prst="rect">
            <a:avLst/>
          </a:prstGeom>
          <a:noFill/>
        </p:spPr>
        <p:txBody>
          <a:bodyPr wrap="square" rtlCol="0">
            <a:spAutoFit/>
          </a:bodyPr>
          <a:lstStyle/>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都试图从对方接收消息，然后向对方发送一条消息</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84" y="2564904"/>
            <a:ext cx="7369432" cy="234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111</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482E92BC-E839-491A-A799-58EDB3998EE8}"/>
              </a:ext>
            </a:extLst>
          </p:cNvPr>
          <p:cNvSpPr>
            <a:spLocks noGrp="1"/>
          </p:cNvSpPr>
          <p:nvPr>
            <p:ph type="sldNum" sz="quarter" idx="12"/>
          </p:nvPr>
        </p:nvSpPr>
        <p:spPr/>
        <p:txBody>
          <a:bodyPr/>
          <a:lstStyle/>
          <a:p>
            <a:fld id="{B10D5614-B734-4280-8F57-1D4947433C97}" type="slidenum">
              <a:rPr lang="en-US" smtClean="0"/>
              <a:t>152</a:t>
            </a:fld>
            <a:endParaRPr lang="en-US" dirty="0"/>
          </a:p>
        </p:txBody>
      </p:sp>
    </p:spTree>
    <p:extLst>
      <p:ext uri="{BB962C8B-B14F-4D97-AF65-F5344CB8AC3E}">
        <p14:creationId xmlns:p14="http://schemas.microsoft.com/office/powerpoint/2010/main" val="10695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8" name="Picture 3" descr="Fig06_05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204864"/>
            <a:ext cx="6159171" cy="11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393364" y="1610798"/>
            <a:ext cx="2044592" cy="507831"/>
          </a:xfrm>
          <a:prstGeom prst="rect">
            <a:avLst/>
          </a:prstGeom>
          <a:noFill/>
        </p:spPr>
        <p:txBody>
          <a:bodyPr wrap="square" rtlCol="0">
            <a:spAutoFit/>
          </a:bodyPr>
          <a:lstStyle/>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资源分配有向图</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pic>
        <p:nvPicPr>
          <p:cNvPr id="16" name="Content Placeholder 3" descr="Fig06_05b.gif"/>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763688" y="3429000"/>
            <a:ext cx="5927932" cy="3219252"/>
          </a:xfrm>
        </p:spPr>
      </p:pic>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112</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96BC6890-0782-4813-9DBD-2CD9DEBDA885}"/>
              </a:ext>
            </a:extLst>
          </p:cNvPr>
          <p:cNvSpPr>
            <a:spLocks noGrp="1"/>
          </p:cNvSpPr>
          <p:nvPr>
            <p:ph type="sldNum" sz="quarter" idx="12"/>
          </p:nvPr>
        </p:nvSpPr>
        <p:spPr/>
        <p:txBody>
          <a:bodyPr/>
          <a:lstStyle/>
          <a:p>
            <a:fld id="{B10D5614-B734-4280-8F57-1D4947433C97}" type="slidenum">
              <a:rPr lang="en-US" smtClean="0"/>
              <a:t>153</a:t>
            </a:fld>
            <a:endParaRPr lang="en-US" dirty="0"/>
          </a:p>
        </p:txBody>
      </p:sp>
    </p:spTree>
    <p:extLst>
      <p:ext uri="{BB962C8B-B14F-4D97-AF65-F5344CB8AC3E}">
        <p14:creationId xmlns:p14="http://schemas.microsoft.com/office/powerpoint/2010/main" val="250408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4" name="TextBox 13"/>
          <p:cNvSpPr txBox="1"/>
          <p:nvPr/>
        </p:nvSpPr>
        <p:spPr>
          <a:xfrm>
            <a:off x="2830554" y="1505761"/>
            <a:ext cx="3482892" cy="507831"/>
          </a:xfrm>
          <a:prstGeom prst="rect">
            <a:avLst/>
          </a:prstGeom>
          <a:noFill/>
        </p:spPr>
        <p:txBody>
          <a:bodyPr wrap="square" rtlCol="0">
            <a:spAutoFit/>
          </a:bodyPr>
          <a:lstStyle/>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进程、资源闭合环（循环等待）</a:t>
            </a:r>
            <a:endParaRPr lang="zh-CN" altLang="en-US" b="1" baseline="-25000" dirty="0">
              <a:solidFill>
                <a:srgbClr val="000000"/>
              </a:solidFill>
              <a:latin typeface="华文中宋" panose="02010600040101010101" pitchFamily="2" charset="-122"/>
              <a:ea typeface="华文中宋" panose="02010600040101010101" pitchFamily="2" charset="-122"/>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59" y="2996952"/>
            <a:ext cx="4702038" cy="2363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78393049"/>
              </p:ext>
            </p:extLst>
          </p:nvPr>
        </p:nvGraphicFramePr>
        <p:xfrm>
          <a:off x="5181086" y="2504903"/>
          <a:ext cx="3393860" cy="3347963"/>
        </p:xfrm>
        <a:graphic>
          <a:graphicData uri="http://schemas.openxmlformats.org/presentationml/2006/ole">
            <mc:AlternateContent xmlns:mc="http://schemas.openxmlformats.org/markup-compatibility/2006">
              <mc:Choice xmlns:v="urn:schemas-microsoft-com:vml" Requires="v">
                <p:oleObj spid="_x0000_s9245" name="VISIO" r:id="rId5" imgW="1295400" imgH="1272540" progId="Visio.Drawing.11">
                  <p:embed/>
                </p:oleObj>
              </mc:Choice>
              <mc:Fallback>
                <p:oleObj name="VISIO" r:id="rId5" imgW="1295400" imgH="1272540" progId="Visio.Drawing.11">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086" y="2504903"/>
                        <a:ext cx="3393860" cy="3347963"/>
                      </a:xfrm>
                      <a:prstGeom prst="rect">
                        <a:avLst/>
                      </a:prstGeom>
                      <a:noFill/>
                      <a:ln>
                        <a:noFill/>
                      </a:ln>
                      <a:effectLst/>
                    </p:spPr>
                  </p:pic>
                </p:oleObj>
              </mc:Fallback>
            </mc:AlternateContent>
          </a:graphicData>
        </a:graphic>
      </p:graphicFrame>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C5E0922E-5007-47E8-AADB-5148CCDB5C6B}"/>
              </a:ext>
            </a:extLst>
          </p:cNvPr>
          <p:cNvSpPr>
            <a:spLocks noGrp="1"/>
          </p:cNvSpPr>
          <p:nvPr>
            <p:ph type="sldNum" sz="quarter" idx="12"/>
          </p:nvPr>
        </p:nvSpPr>
        <p:spPr/>
        <p:txBody>
          <a:bodyPr/>
          <a:lstStyle/>
          <a:p>
            <a:fld id="{B10D5614-B734-4280-8F57-1D4947433C97}" type="slidenum">
              <a:rPr lang="en-US" smtClean="0"/>
              <a:t>154</a:t>
            </a:fld>
            <a:endParaRPr lang="en-US" dirty="0"/>
          </a:p>
        </p:txBody>
      </p:sp>
    </p:spTree>
    <p:extLst>
      <p:ext uri="{BB962C8B-B14F-4D97-AF65-F5344CB8AC3E}">
        <p14:creationId xmlns:p14="http://schemas.microsoft.com/office/powerpoint/2010/main" val="41316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死锁的概念</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755576" y="1755844"/>
            <a:ext cx="7931224" cy="378276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产生死锁有四个必要条件</a:t>
            </a:r>
            <a:endParaRPr lang="en-US" altLang="zh-CN" b="1" dirty="0">
              <a:solidFill>
                <a:srgbClr val="FF0000"/>
              </a:solidFill>
              <a:latin typeface="华文中宋" panose="02010600040101010101" pitchFamily="2" charset="-122"/>
              <a:ea typeface="华文中宋" panose="02010600040101010101" pitchFamily="2" charset="-122"/>
            </a:endParaRPr>
          </a:p>
          <a:p>
            <a:pPr marL="609600" indent="-609600">
              <a:lnSpc>
                <a:spcPct val="150000"/>
              </a:lnSpc>
              <a:buFont typeface="Wingdings" pitchFamily="2" charset="2"/>
              <a:buNone/>
            </a:pP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）互斥 </a:t>
            </a:r>
          </a:p>
          <a:p>
            <a:pPr marL="609600" indent="-609600">
              <a:lnSpc>
                <a:spcPct val="150000"/>
              </a:lnSpc>
              <a:buFont typeface="Wingdings" pitchFamily="2" charset="2"/>
              <a:buNone/>
            </a:pP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）不剥夺（不可抢占）</a:t>
            </a:r>
          </a:p>
          <a:p>
            <a:pPr marL="609600" indent="-609600">
              <a:lnSpc>
                <a:spcPct val="150000"/>
              </a:lnSpc>
              <a:buFont typeface="Wingdings" pitchFamily="2" charset="2"/>
              <a:buNone/>
            </a:pP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）部分分配（请求和保持、占有且等待：在申请等待新资源时，继续保持对已分配资源的占有） </a:t>
            </a:r>
          </a:p>
          <a:p>
            <a:pPr marL="609600" indent="-609600">
              <a:lnSpc>
                <a:spcPct val="150000"/>
              </a:lnSpc>
              <a:buFont typeface="Wingdings" pitchFamily="2" charset="2"/>
              <a:buNone/>
            </a:pP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）环路等待（循环等待）</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其中，循环等待是前三个的潜在结果。只要有一条不满足就可以排除死锁 </a:t>
            </a:r>
          </a:p>
          <a:p>
            <a:pPr>
              <a:lnSpc>
                <a:spcPct val="150000"/>
              </a:lnSpc>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114</a:t>
            </a:r>
            <a:endParaRPr lang="en-US" sz="1100" b="1" dirty="0">
              <a:solidFill>
                <a:prstClr val="white"/>
              </a:solidFill>
            </a:endParaRPr>
          </a:p>
        </p:txBody>
      </p:sp>
      <p:sp>
        <p:nvSpPr>
          <p:cNvPr id="3" name="灯片编号占位符 2">
            <a:extLst>
              <a:ext uri="{FF2B5EF4-FFF2-40B4-BE49-F238E27FC236}">
                <a16:creationId xmlns:a16="http://schemas.microsoft.com/office/drawing/2014/main" id="{289330E0-0F44-4936-854B-FEA1BA1FF807}"/>
              </a:ext>
            </a:extLst>
          </p:cNvPr>
          <p:cNvSpPr>
            <a:spLocks noGrp="1"/>
          </p:cNvSpPr>
          <p:nvPr>
            <p:ph type="sldNum" sz="quarter" idx="12"/>
          </p:nvPr>
        </p:nvSpPr>
        <p:spPr/>
        <p:txBody>
          <a:bodyPr/>
          <a:lstStyle/>
          <a:p>
            <a:fld id="{B10D5614-B734-4280-8F57-1D4947433C97}" type="slidenum">
              <a:rPr lang="en-US" smtClean="0"/>
              <a:t>155</a:t>
            </a:fld>
            <a:endParaRPr lang="en-US" dirty="0"/>
          </a:p>
        </p:txBody>
      </p:sp>
    </p:spTree>
    <p:extLst>
      <p:ext uri="{BB962C8B-B14F-4D97-AF65-F5344CB8AC3E}">
        <p14:creationId xmlns:p14="http://schemas.microsoft.com/office/powerpoint/2010/main" val="37605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预防</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23355" y="1588339"/>
            <a:ext cx="8229599" cy="502926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死锁的预防（静态）</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采用某种策略，限制并发进程对资源的请求，从而使得死锁的必要条件在系统执行的任何时间都不满足</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方法 </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2" indent="-342900" algn="just">
              <a:lnSpc>
                <a:spcPct val="1500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互斥条件是资源固有属性，不能避免</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2" indent="-342900" algn="just">
              <a:lnSpc>
                <a:spcPct val="150000"/>
              </a:lnSpc>
              <a:buFont typeface="+mj-ea"/>
              <a:buAutoNum type="circleNumDbPlain"/>
            </a:pPr>
            <a:r>
              <a:rPr lang="zh-CN" altLang="en-US" b="1" dirty="0">
                <a:solidFill>
                  <a:srgbClr val="000000"/>
                </a:solidFill>
                <a:latin typeface="华文中宋" panose="02010600040101010101" pitchFamily="2" charset="-122"/>
                <a:ea typeface="华文中宋" panose="02010600040101010101" pitchFamily="2" charset="-122"/>
              </a:rPr>
              <a:t>破坏“部分分配（请求和保持）”条件。预先全分配，等待释放。缺点：资源严重浪费（不使用也被占用）、降低进程并发性</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2" indent="-342900" algn="just">
              <a:lnSpc>
                <a:spcPct val="150000"/>
              </a:lnSpc>
              <a:buFont typeface="+mj-ea"/>
              <a:buAutoNum type="circleNumDbPlain" startAt="3"/>
            </a:pPr>
            <a:r>
              <a:rPr lang="zh-CN" altLang="en-US" b="1" dirty="0">
                <a:solidFill>
                  <a:srgbClr val="000000"/>
                </a:solidFill>
                <a:latin typeface="华文中宋" panose="02010600040101010101" pitchFamily="2" charset="-122"/>
                <a:ea typeface="华文中宋" panose="02010600040101010101" pitchFamily="2" charset="-122"/>
              </a:rPr>
              <a:t>破坏“不剥夺”条件。缺点：增加系统开销，且进程前段工作可能失效。 </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2" indent="-342900" algn="just">
              <a:lnSpc>
                <a:spcPct val="150000"/>
              </a:lnSpc>
              <a:buFont typeface="+mj-ea"/>
              <a:buAutoNum type="circleNumDbPlain" startAt="3"/>
            </a:pPr>
            <a:r>
              <a:rPr lang="zh-CN" altLang="en-US" b="1" dirty="0">
                <a:solidFill>
                  <a:srgbClr val="000000"/>
                </a:solidFill>
                <a:latin typeface="华文中宋" panose="02010600040101010101" pitchFamily="2" charset="-122"/>
                <a:ea typeface="华文中宋" panose="02010600040101010101" pitchFamily="2" charset="-122"/>
              </a:rPr>
              <a:t>破坏“环路等待”条件。</a:t>
            </a:r>
            <a:r>
              <a:rPr lang="zh-CN" altLang="en-US" b="1" dirty="0">
                <a:solidFill>
                  <a:srgbClr val="00B050"/>
                </a:solidFill>
                <a:latin typeface="华文中宋" panose="02010600040101010101" pitchFamily="2" charset="-122"/>
                <a:ea typeface="华文中宋" panose="02010600040101010101" pitchFamily="2" charset="-122"/>
              </a:rPr>
              <a:t>将资源分类并按顺利排列，规定按递增顺序请求资源；如果需要多个资源，必须同时请求（先低后高），如果占用了高的资源而请求低的资源时，必须先释放高的资源</a:t>
            </a:r>
            <a:r>
              <a:rPr lang="zh-CN" altLang="en-US" b="1" dirty="0">
                <a:solidFill>
                  <a:srgbClr val="000000"/>
                </a:solidFill>
                <a:latin typeface="华文中宋" panose="02010600040101010101" pitchFamily="2" charset="-122"/>
                <a:ea typeface="华文中宋" panose="02010600040101010101" pitchFamily="2" charset="-122"/>
              </a:rPr>
              <a:t>。如此可以避免形成环路。缺点：限制进程对资源的请求，系统开销大。</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115</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7BC4695E-15CF-42FA-84A8-A4E252660059}"/>
              </a:ext>
            </a:extLst>
          </p:cNvPr>
          <p:cNvSpPr>
            <a:spLocks noGrp="1"/>
          </p:cNvSpPr>
          <p:nvPr>
            <p:ph type="sldNum" sz="quarter" idx="12"/>
          </p:nvPr>
        </p:nvSpPr>
        <p:spPr/>
        <p:txBody>
          <a:bodyPr/>
          <a:lstStyle/>
          <a:p>
            <a:fld id="{B10D5614-B734-4280-8F57-1D4947433C97}" type="slidenum">
              <a:rPr lang="en-US" smtClean="0"/>
              <a:t>156</a:t>
            </a:fld>
            <a:endParaRPr lang="en-US" dirty="0"/>
          </a:p>
        </p:txBody>
      </p:sp>
    </p:spTree>
    <p:extLst>
      <p:ext uri="{BB962C8B-B14F-4D97-AF65-F5344CB8AC3E}">
        <p14:creationId xmlns:p14="http://schemas.microsoft.com/office/powerpoint/2010/main" val="203820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64177" y="1613664"/>
            <a:ext cx="7877240"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死锁的避免（动态）</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系统在分配资源时，根据资源的使用情况提前做出预测，从而避免死锁的发生</a:t>
            </a: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方法 </a:t>
            </a: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进程启动拒绝</a:t>
            </a:r>
            <a:r>
              <a:rPr lang="zh-CN" altLang="en-US" b="1" dirty="0">
                <a:solidFill>
                  <a:srgbClr val="000000"/>
                </a:solidFill>
                <a:latin typeface="华文中宋" panose="02010600040101010101" pitchFamily="2" charset="-122"/>
                <a:ea typeface="华文中宋" panose="02010600040101010101" pitchFamily="2" charset="-122"/>
              </a:rPr>
              <a:t>：如果进程对资源的申请可能导致死锁，就不启动这个进程</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资源分配拒绝</a:t>
            </a:r>
            <a:r>
              <a:rPr lang="zh-CN" altLang="en-US" b="1" dirty="0">
                <a:solidFill>
                  <a:srgbClr val="000000"/>
                </a:solidFill>
                <a:latin typeface="华文中宋" panose="02010600040101010101" pitchFamily="2" charset="-122"/>
                <a:ea typeface="华文中宋" panose="02010600040101010101" pitchFamily="2" charset="-122"/>
              </a:rPr>
              <a:t>：如果进程对资源的申请可能导致死锁，就不给进程分配该资源</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30D06199-E5FD-482B-95E2-F733EA0D4331}"/>
              </a:ext>
            </a:extLst>
          </p:cNvPr>
          <p:cNvSpPr>
            <a:spLocks noGrp="1"/>
          </p:cNvSpPr>
          <p:nvPr>
            <p:ph type="sldNum" sz="quarter" idx="12"/>
          </p:nvPr>
        </p:nvSpPr>
        <p:spPr/>
        <p:txBody>
          <a:bodyPr/>
          <a:lstStyle/>
          <a:p>
            <a:fld id="{B10D5614-B734-4280-8F57-1D4947433C97}" type="slidenum">
              <a:rPr lang="en-US" smtClean="0"/>
              <a:t>157</a:t>
            </a:fld>
            <a:endParaRPr lang="en-US" dirty="0"/>
          </a:p>
        </p:txBody>
      </p:sp>
    </p:spTree>
    <p:extLst>
      <p:ext uri="{BB962C8B-B14F-4D97-AF65-F5344CB8AC3E}">
        <p14:creationId xmlns:p14="http://schemas.microsoft.com/office/powerpoint/2010/main" val="18547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64177" y="1613664"/>
            <a:ext cx="7877240" cy="458780"/>
          </a:xfrm>
          <a:prstGeom prst="rect">
            <a:avLst/>
          </a:prstGeom>
        </p:spPr>
        <p:txBody>
          <a:bodyPr wrap="square">
            <a:spAutoFit/>
          </a:bodyPr>
          <a:lstStyle/>
          <a:p>
            <a:pPr marL="0" lvl="1">
              <a:lnSpc>
                <a:spcPct val="150000"/>
              </a:lnSpc>
            </a:pPr>
            <a:r>
              <a:rPr lang="zh-CN" altLang="en-US" b="1" dirty="0">
                <a:solidFill>
                  <a:srgbClr val="FF0000"/>
                </a:solidFill>
                <a:latin typeface="华文中宋" panose="02010600040101010101" pitchFamily="2" charset="-122"/>
                <a:ea typeface="华文中宋" panose="02010600040101010101" pitchFamily="2" charset="-122"/>
              </a:rPr>
              <a:t>进程启动拒绝</a:t>
            </a:r>
            <a:r>
              <a:rPr lang="zh-CN" altLang="en-US" b="1" dirty="0">
                <a:solidFill>
                  <a:srgbClr val="000000"/>
                </a:solidFill>
                <a:latin typeface="华文中宋" panose="02010600040101010101" pitchFamily="2" charset="-122"/>
                <a:ea typeface="华文中宋" panose="02010600040101010101" pitchFamily="2" charset="-122"/>
              </a:rPr>
              <a:t>：如果进程对资源的申请可能导致死锁，就不启动这个进程</a:t>
            </a:r>
            <a:endParaRPr lang="en-US" altLang="zh-CN" b="1" dirty="0">
              <a:solidFill>
                <a:srgbClr val="00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1147497616"/>
                  </p:ext>
                </p:extLst>
              </p:nvPr>
            </p:nvGraphicFramePr>
            <p:xfrm>
              <a:off x="664176" y="2204864"/>
              <a:ext cx="8022623" cy="3744416"/>
            </p:xfrm>
            <a:graphic>
              <a:graphicData uri="http://schemas.openxmlformats.org/drawingml/2006/table">
                <a:tbl>
                  <a:tblPr firstRow="1" bandRow="1">
                    <a:tableStyleId>{22838BEF-8BB2-4498-84A7-C5851F593DF1}</a:tableStyleId>
                  </a:tblPr>
                  <a:tblGrid>
                    <a:gridCol w="3587741">
                      <a:extLst>
                        <a:ext uri="{9D8B030D-6E8A-4147-A177-3AD203B41FA5}">
                          <a16:colId xmlns:a16="http://schemas.microsoft.com/office/drawing/2014/main" val="20000"/>
                        </a:ext>
                      </a:extLst>
                    </a:gridCol>
                    <a:gridCol w="4434882">
                      <a:extLst>
                        <a:ext uri="{9D8B030D-6E8A-4147-A177-3AD203B41FA5}">
                          <a16:colId xmlns:a16="http://schemas.microsoft.com/office/drawing/2014/main" val="20001"/>
                        </a:ext>
                      </a:extLst>
                    </a:gridCol>
                  </a:tblGrid>
                  <a:tr h="584780">
                    <a:tc>
                      <a:txBody>
                        <a:bodyPr/>
                        <a:lstStyle/>
                        <a:p>
                          <a:pPr algn="l">
                            <a:lnSpc>
                              <a:spcPct val="100000"/>
                            </a:lnSpc>
                            <a:spcBef>
                              <a:spcPts val="1200"/>
                            </a:spcBef>
                            <a:spcAft>
                              <a:spcPts val="0"/>
                            </a:spcAft>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Resource=</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1</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2</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m</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系统中每种资源的总量</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0"/>
                      </a:ext>
                    </a:extLst>
                  </a:tr>
                  <a:tr h="584780">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Available=</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1</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2</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m</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endParaRPr lang="zh-CN"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未分配的每种资源总量</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1"/>
                      </a:ext>
                    </a:extLst>
                  </a:tr>
                  <a:tr h="1287428">
                    <a:tc>
                      <a:txBody>
                        <a:bodyPr/>
                        <a:lstStyle/>
                        <a:p>
                          <a:pPr algn="l">
                            <a:lnSpc>
                              <a:spcPct val="100000"/>
                            </a:lnSpc>
                            <a:spcBef>
                              <a:spcPts val="1200"/>
                            </a:spcBef>
                            <a:spcAft>
                              <a:spcPts val="0"/>
                            </a:spcAft>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Claim=</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C</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14:m>
                            <m:oMath xmlns:m="http://schemas.openxmlformats.org/officeDocument/2006/math">
                              <m:d>
                                <m:dPr>
                                  <m:begChr m:val="["/>
                                  <m:endChr m:val="]"/>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dPr>
                                <m:e>
                                  <m:m>
                                    <m:mPr>
                                      <m:mcs>
                                        <m:mc>
                                          <m:mcPr>
                                            <m:count m:val="3"/>
                                            <m:mcJc m:val="center"/>
                                          </m:mcPr>
                                        </m:mc>
                                      </m:mcs>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mPr>
                                    <m:mr>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m:rPr>
                                                <m:brk m:alnAt="7"/>
                                              </m:rP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𝟏𝟏</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𝟐𝟏</m:t>
                                            </m:r>
                                          </m:e>
                                        </m:eqArr>
                                      </m:e>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qArr>
                                      </m:e>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𝒎</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𝟐</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𝒎</m:t>
                                            </m:r>
                                          </m:e>
                                        </m:eqArr>
                                      </m:e>
                                    </m:mr>
                                    <m:m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mr>
                                    <m:m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𝒏</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𝑪</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𝒏𝒎</m:t>
                                        </m:r>
                                      </m:e>
                                    </m:mr>
                                  </m:m>
                                </m:e>
                              </m:d>
                            </m:oMath>
                          </a14:m>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l">
                            <a:lnSpc>
                              <a:spcPct val="100000"/>
                            </a:lnSpc>
                            <a:spcBef>
                              <a:spcPts val="1200"/>
                            </a:spcBef>
                            <a:spcAft>
                              <a:spcPts val="0"/>
                            </a:spcAft>
                          </a:pP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C</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ij</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进程</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对资源</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j</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的需求</a:t>
                          </a:r>
                          <a:endPar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C</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矩阵给出了每个进程对资源的最大需求</a:t>
                          </a:r>
                          <a:endPar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需要事先声明</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2"/>
                      </a:ext>
                    </a:extLst>
                  </a:tr>
                  <a:tr h="1287428">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Allocation=</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A</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14:m>
                            <m:oMath xmlns:m="http://schemas.openxmlformats.org/officeDocument/2006/math">
                              <m:d>
                                <m:dPr>
                                  <m:begChr m:val="["/>
                                  <m:endChr m:val="]"/>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dPr>
                                <m:e>
                                  <m:m>
                                    <m:mPr>
                                      <m:mcs>
                                        <m:mc>
                                          <m:mcPr>
                                            <m:count m:val="3"/>
                                            <m:mcJc m:val="center"/>
                                          </m:mcPr>
                                        </m:mc>
                                      </m:mcs>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mPr>
                                    <m:mr>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𝟏𝟏</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𝟐𝟏</m:t>
                                            </m:r>
                                          </m:e>
                                        </m:eqArr>
                                      </m:e>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qArr>
                                      </m:e>
                                      <m:e>
                                        <m:eqArr>
                                          <m:eqArrPr>
                                            <m:ctrlPr>
                                              <a:rPr lang="en-US" altLang="zh-CN" sz="1800" b="1" i="1" kern="100" smtClean="0">
                                                <a:solidFill>
                                                  <a:srgbClr val="000000"/>
                                                </a:solidFill>
                                                <a:effectLst/>
                                                <a:latin typeface="Cambria Math" panose="02040503050406030204" pitchFamily="18" charset="0"/>
                                                <a:ea typeface="华文中宋" panose="02010600040101010101" pitchFamily="2" charset="-122"/>
                                                <a:cs typeface="Arial" panose="020B0604020202020204" pitchFamily="34" charset="0"/>
                                              </a:rPr>
                                            </m:ctrlPr>
                                          </m:eqArrP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𝒎</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𝟐</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𝒎</m:t>
                                            </m:r>
                                          </m:e>
                                        </m:eqArr>
                                      </m:e>
                                    </m:mr>
                                    <m:m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mr>
                                    <m:mr>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𝒏</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𝟏</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m:t>
                                        </m:r>
                                      </m:e>
                                      <m:e>
                                        <m:r>
                                          <a:rPr lang="en-US" altLang="zh-CN" sz="1800" b="1" i="1" kern="100" smtClean="0">
                                            <a:solidFill>
                                              <a:srgbClr val="000000"/>
                                            </a:solidFill>
                                            <a:effectLst/>
                                            <a:latin typeface="Cambria Math"/>
                                            <a:ea typeface="华文中宋" panose="02010600040101010101" pitchFamily="2" charset="-122"/>
                                            <a:cs typeface="Arial" panose="020B0604020202020204" pitchFamily="34" charset="0"/>
                                          </a:rPr>
                                          <m:t>𝑨</m:t>
                                        </m:r>
                                        <m:r>
                                          <a:rPr lang="en-US" altLang="zh-CN" sz="1800" b="1" i="1" kern="100" baseline="-25000" smtClean="0">
                                            <a:solidFill>
                                              <a:srgbClr val="000000"/>
                                            </a:solidFill>
                                            <a:effectLst/>
                                            <a:latin typeface="Cambria Math"/>
                                            <a:ea typeface="华文中宋" panose="02010600040101010101" pitchFamily="2" charset="-122"/>
                                            <a:cs typeface="Arial" panose="020B0604020202020204" pitchFamily="34" charset="0"/>
                                          </a:rPr>
                                          <m:t>𝒏𝒎</m:t>
                                        </m:r>
                                      </m:e>
                                    </m:mr>
                                  </m:m>
                                </m:e>
                              </m:d>
                            </m:oMath>
                          </a14:m>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ij</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当前分配给进程</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的资源</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j</a:t>
                          </a:r>
                          <a:endParaRPr lang="zh-CN"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3"/>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1147497616"/>
                  </p:ext>
                </p:extLst>
              </p:nvPr>
            </p:nvGraphicFramePr>
            <p:xfrm>
              <a:off x="664176" y="2204864"/>
              <a:ext cx="8022623" cy="3744416"/>
            </p:xfrm>
            <a:graphic>
              <a:graphicData uri="http://schemas.openxmlformats.org/drawingml/2006/table">
                <a:tbl>
                  <a:tblPr firstRow="1" bandRow="1">
                    <a:tableStyleId>{22838BEF-8BB2-4498-84A7-C5851F593DF1}</a:tableStyleId>
                  </a:tblPr>
                  <a:tblGrid>
                    <a:gridCol w="3587741">
                      <a:extLst>
                        <a:ext uri="{9D8B030D-6E8A-4147-A177-3AD203B41FA5}">
                          <a16:colId xmlns:a16="http://schemas.microsoft.com/office/drawing/2014/main" val="20000"/>
                        </a:ext>
                      </a:extLst>
                    </a:gridCol>
                    <a:gridCol w="4434882">
                      <a:extLst>
                        <a:ext uri="{9D8B030D-6E8A-4147-A177-3AD203B41FA5}">
                          <a16:colId xmlns:a16="http://schemas.microsoft.com/office/drawing/2014/main" val="20001"/>
                        </a:ext>
                      </a:extLst>
                    </a:gridCol>
                  </a:tblGrid>
                  <a:tr h="584780">
                    <a:tc>
                      <a:txBody>
                        <a:bodyPr/>
                        <a:lstStyle/>
                        <a:p>
                          <a:pPr algn="l">
                            <a:lnSpc>
                              <a:spcPct val="100000"/>
                            </a:lnSpc>
                            <a:spcBef>
                              <a:spcPts val="1200"/>
                            </a:spcBef>
                            <a:spcAft>
                              <a:spcPts val="0"/>
                            </a:spcAft>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Resource=</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1</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2</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,…R</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m</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系统中每种资源的总量</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0"/>
                      </a:ext>
                    </a:extLst>
                  </a:tr>
                  <a:tr h="584780">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Available=</a:t>
                          </a:r>
                          <a:r>
                            <a:rPr lang="en-US" altLang="zh-CN" sz="1800" b="1" kern="100" dirty="0">
                              <a:solidFill>
                                <a:srgbClr val="FF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1</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2</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V</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m</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endParaRPr lang="zh-CN"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tc>
                      <a:txBody>
                        <a:bodyPr/>
                        <a:lstStyle/>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未分配的每种资源总量</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1"/>
                      </a:ext>
                    </a:extLst>
                  </a:tr>
                  <a:tr h="1287428">
                    <a:tc>
                      <a:txBody>
                        <a:bodyPr/>
                        <a:lstStyle/>
                        <a:p>
                          <a:endParaRPr lang="zh-CN"/>
                        </a:p>
                      </a:txBody>
                      <a:tcPr marL="68580" marR="68580" marT="0" marB="0" anchor="ctr">
                        <a:blipFill>
                          <a:blip r:embed="rId3"/>
                          <a:stretch>
                            <a:fillRect l="-170" t="-91038" r="-124109" b="-100943"/>
                          </a:stretch>
                        </a:blipFill>
                      </a:tcPr>
                    </a:tc>
                    <a:tc>
                      <a:txBody>
                        <a:bodyPr/>
                        <a:lstStyle/>
                        <a:p>
                          <a:pPr algn="l">
                            <a:lnSpc>
                              <a:spcPct val="100000"/>
                            </a:lnSpc>
                            <a:spcBef>
                              <a:spcPts val="1200"/>
                            </a:spcBef>
                            <a:spcAft>
                              <a:spcPts val="0"/>
                            </a:spcAft>
                          </a:pP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C</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ij</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进程</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对资源</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j</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的需求</a:t>
                          </a:r>
                          <a:endPar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C</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矩阵给出了每个进程对资源的最大需求</a:t>
                          </a:r>
                          <a:endPar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需要事先声明</a:t>
                          </a: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2"/>
                      </a:ext>
                    </a:extLst>
                  </a:tr>
                  <a:tr h="1287428">
                    <a:tc>
                      <a:txBody>
                        <a:bodyPr/>
                        <a:lstStyle/>
                        <a:p>
                          <a:endParaRPr lang="zh-CN"/>
                        </a:p>
                      </a:txBody>
                      <a:tcPr marL="68580" marR="68580" marT="0" marB="0" anchor="ctr">
                        <a:blipFill>
                          <a:blip r:embed="rId3"/>
                          <a:stretch>
                            <a:fillRect l="-170" t="-191943" r="-124109" b="-1422"/>
                          </a:stretch>
                        </a:blip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a:t>
                          </a:r>
                          <a:r>
                            <a:rPr lang="en-US" altLang="zh-CN" sz="1800" b="1" kern="100" baseline="-250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ij</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当前分配给进程</a:t>
                          </a:r>
                          <a:r>
                            <a:rPr lang="en-US" altLang="zh-CN" sz="1800" b="1" kern="100" dirty="0" err="1">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i</a:t>
                          </a:r>
                          <a:r>
                            <a:rPr lang="zh-CN" altLang="en-US"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的资源</a:t>
                          </a:r>
                          <a:r>
                            <a:rPr lang="en-US"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rPr>
                            <a:t>j</a:t>
                          </a:r>
                          <a:endParaRPr lang="zh-CN" alt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p>
                          <a:pPr algn="l">
                            <a:lnSpc>
                              <a:spcPct val="100000"/>
                            </a:lnSpc>
                            <a:spcBef>
                              <a:spcPts val="1200"/>
                            </a:spcBef>
                            <a:spcAft>
                              <a:spcPts val="0"/>
                            </a:spcAft>
                          </a:pPr>
                          <a:endParaRPr lang="zh-CN" sz="1800" b="1" kern="100" dirty="0">
                            <a:solidFill>
                              <a:srgbClr val="000000"/>
                            </a:solidFill>
                            <a:effectLst/>
                            <a:latin typeface="华文中宋" panose="02010600040101010101" pitchFamily="2" charset="-122"/>
                            <a:ea typeface="华文中宋" panose="02010600040101010101" pitchFamily="2" charset="-122"/>
                            <a:cs typeface="Arial" panose="020B0604020202020204" pitchFamily="34" charset="0"/>
                          </a:endParaRPr>
                        </a:p>
                      </a:txBody>
                      <a:tcPr marL="68580" marR="68580" marT="0" marB="0" anchor="ctr">
                        <a:solidFill>
                          <a:srgbClr val="CCECFF"/>
                        </a:solidFill>
                      </a:tcPr>
                    </a:tc>
                    <a:extLst>
                      <a:ext uri="{0D108BD9-81ED-4DB2-BD59-A6C34878D82A}">
                        <a16:rowId xmlns:a16="http://schemas.microsoft.com/office/drawing/2014/main" val="10003"/>
                      </a:ext>
                    </a:extLst>
                  </a:tr>
                </a:tbl>
              </a:graphicData>
            </a:graphic>
          </p:graphicFrame>
        </mc:Fallback>
      </mc:AlternateContent>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FEF57849-68BA-4E5C-8CD7-37CD00B9DD88}"/>
              </a:ext>
            </a:extLst>
          </p:cNvPr>
          <p:cNvSpPr>
            <a:spLocks noGrp="1"/>
          </p:cNvSpPr>
          <p:nvPr>
            <p:ph type="sldNum" sz="quarter" idx="12"/>
          </p:nvPr>
        </p:nvSpPr>
        <p:spPr/>
        <p:txBody>
          <a:bodyPr/>
          <a:lstStyle/>
          <a:p>
            <a:fld id="{B10D5614-B734-4280-8F57-1D4947433C97}" type="slidenum">
              <a:rPr lang="en-US" smtClean="0"/>
              <a:t>158</a:t>
            </a:fld>
            <a:endParaRPr lang="en-US" dirty="0"/>
          </a:p>
        </p:txBody>
      </p:sp>
    </p:spTree>
    <p:extLst>
      <p:ext uri="{BB962C8B-B14F-4D97-AF65-F5344CB8AC3E}">
        <p14:creationId xmlns:p14="http://schemas.microsoft.com/office/powerpoint/2010/main" val="326902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64177" y="1613664"/>
            <a:ext cx="7877240" cy="458780"/>
          </a:xfrm>
          <a:prstGeom prst="rect">
            <a:avLst/>
          </a:prstGeom>
        </p:spPr>
        <p:txBody>
          <a:bodyPr wrap="square">
            <a:spAutoFit/>
          </a:bodyPr>
          <a:lstStyle/>
          <a:p>
            <a:pPr marL="0" lvl="1">
              <a:lnSpc>
                <a:spcPct val="150000"/>
              </a:lnSpc>
            </a:pPr>
            <a:r>
              <a:rPr lang="zh-CN" altLang="en-US" b="1" dirty="0">
                <a:solidFill>
                  <a:srgbClr val="FF0000"/>
                </a:solidFill>
                <a:latin typeface="华文中宋" panose="02010600040101010101" pitchFamily="2" charset="-122"/>
                <a:ea typeface="华文中宋" panose="02010600040101010101" pitchFamily="2" charset="-122"/>
              </a:rPr>
              <a:t>进程启动拒绝</a:t>
            </a:r>
            <a:r>
              <a:rPr lang="zh-CN" altLang="en-US" b="1" dirty="0">
                <a:solidFill>
                  <a:srgbClr val="000000"/>
                </a:solidFill>
                <a:latin typeface="华文中宋" panose="02010600040101010101" pitchFamily="2" charset="-122"/>
                <a:ea typeface="华文中宋" panose="02010600040101010101" pitchFamily="2" charset="-122"/>
              </a:rPr>
              <a:t>：如果进程对资源的申请可能导致死锁，就不启动这个进程</a:t>
            </a:r>
            <a:endParaRPr lang="en-US" altLang="zh-CN" b="1" dirty="0">
              <a:solidFill>
                <a:srgbClr val="00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633380" y="2145995"/>
                <a:ext cx="7877240" cy="3302186"/>
              </a:xfrm>
              <a:prstGeom prst="rect">
                <a:avLst/>
              </a:prstGeom>
            </p:spPr>
            <p:txBody>
              <a:bodyPr wrap="square">
                <a:spAutoFit/>
              </a:bodyPr>
              <a:lstStyle/>
              <a:p>
                <a:pPr marL="0" lvl="1">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a:ea typeface="Cambria Math"/>
                        </a:rPr>
                        <m:t>𝑹𝒋</m:t>
                      </m:r>
                      <m:r>
                        <a:rPr lang="en-US" altLang="zh-CN" b="1" i="1" smtClean="0">
                          <a:solidFill>
                            <a:srgbClr val="000000"/>
                          </a:solidFill>
                          <a:latin typeface="Cambria Math"/>
                          <a:ea typeface="Cambria Math"/>
                        </a:rPr>
                        <m:t>≥</m:t>
                      </m:r>
                      <m:sSub>
                        <m:sSubPr>
                          <m:ctrlPr>
                            <a:rPr lang="en-US" altLang="zh-CN" b="1" i="1" smtClean="0">
                              <a:solidFill>
                                <a:srgbClr val="000000"/>
                              </a:solidFill>
                              <a:latin typeface="Cambria Math" panose="02040503050406030204" pitchFamily="18" charset="0"/>
                              <a:ea typeface="Cambria Math"/>
                            </a:rPr>
                          </m:ctrlPr>
                        </m:sSubPr>
                        <m:e>
                          <m:r>
                            <a:rPr lang="en-US" altLang="zh-CN" b="1" i="1" smtClean="0">
                              <a:solidFill>
                                <a:srgbClr val="000000"/>
                              </a:solidFill>
                              <a:latin typeface="Cambria Math"/>
                              <a:ea typeface="Cambria Math"/>
                            </a:rPr>
                            <m:t>𝑪</m:t>
                          </m:r>
                        </m:e>
                        <m:sub>
                          <m:d>
                            <m:dPr>
                              <m:ctrlPr>
                                <a:rPr lang="en-US" altLang="zh-CN" b="1" i="1" smtClean="0">
                                  <a:solidFill>
                                    <a:srgbClr val="000000"/>
                                  </a:solidFill>
                                  <a:latin typeface="Cambria Math" panose="02040503050406030204" pitchFamily="18" charset="0"/>
                                  <a:ea typeface="Cambria Math"/>
                                </a:rPr>
                              </m:ctrlPr>
                            </m:dPr>
                            <m:e>
                              <m:r>
                                <a:rPr lang="en-US" altLang="zh-CN" b="1" i="1" smtClean="0">
                                  <a:solidFill>
                                    <a:srgbClr val="000000"/>
                                  </a:solidFill>
                                  <a:latin typeface="Cambria Math"/>
                                  <a:ea typeface="Cambria Math"/>
                                </a:rPr>
                                <m:t>𝒏</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𝟏</m:t>
                              </m:r>
                            </m:e>
                          </m:d>
                          <m:r>
                            <a:rPr lang="en-US" altLang="zh-CN" b="1" i="1" smtClean="0">
                              <a:solidFill>
                                <a:srgbClr val="000000"/>
                              </a:solidFill>
                              <a:latin typeface="Cambria Math"/>
                              <a:ea typeface="Cambria Math"/>
                            </a:rPr>
                            <m:t>𝒋</m:t>
                          </m:r>
                        </m:sub>
                      </m:sSub>
                      <m:r>
                        <a:rPr lang="en-US" altLang="zh-CN" b="1" i="1" smtClean="0">
                          <a:solidFill>
                            <a:srgbClr val="000000"/>
                          </a:solidFill>
                          <a:latin typeface="Cambria Math"/>
                          <a:ea typeface="Cambria Math"/>
                        </a:rPr>
                        <m:t>+</m:t>
                      </m:r>
                      <m:nary>
                        <m:naryPr>
                          <m:chr m:val="∑"/>
                          <m:ctrlPr>
                            <a:rPr lang="en-US" altLang="zh-CN" b="1" i="1" smtClean="0">
                              <a:solidFill>
                                <a:srgbClr val="000000"/>
                              </a:solidFill>
                              <a:latin typeface="Cambria Math" panose="02040503050406030204" pitchFamily="18" charset="0"/>
                              <a:ea typeface="Cambria Math"/>
                            </a:rPr>
                          </m:ctrlPr>
                        </m:naryPr>
                        <m:sub>
                          <m:r>
                            <m:rPr>
                              <m:brk m:alnAt="23"/>
                            </m:rPr>
                            <a:rPr lang="en-US" altLang="zh-CN" b="1" i="1" smtClean="0">
                              <a:solidFill>
                                <a:srgbClr val="000000"/>
                              </a:solidFill>
                              <a:latin typeface="Cambria Math"/>
                              <a:ea typeface="Cambria Math"/>
                            </a:rPr>
                            <m:t>𝒊</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𝟏</m:t>
                          </m:r>
                        </m:sub>
                        <m:sup>
                          <m:r>
                            <a:rPr lang="en-US" altLang="zh-CN" b="1" i="1" smtClean="0">
                              <a:solidFill>
                                <a:srgbClr val="000000"/>
                              </a:solidFill>
                              <a:latin typeface="Cambria Math"/>
                              <a:ea typeface="Cambria Math"/>
                            </a:rPr>
                            <m:t>𝒏</m:t>
                          </m:r>
                        </m:sup>
                        <m:e>
                          <m:r>
                            <a:rPr lang="en-US" altLang="zh-CN" b="1" i="1" smtClean="0">
                              <a:solidFill>
                                <a:srgbClr val="000000"/>
                              </a:solidFill>
                              <a:latin typeface="Cambria Math"/>
                              <a:ea typeface="Cambria Math"/>
                            </a:rPr>
                            <m:t>𝑪</m:t>
                          </m:r>
                          <m:r>
                            <a:rPr lang="en-US" altLang="zh-CN" b="1" i="1" baseline="-25000" smtClean="0">
                              <a:solidFill>
                                <a:srgbClr val="000000"/>
                              </a:solidFill>
                              <a:latin typeface="Cambria Math"/>
                              <a:ea typeface="Cambria Math"/>
                            </a:rPr>
                            <m:t>𝒊𝒋</m:t>
                          </m:r>
                        </m:e>
                      </m:nary>
                    </m:oMath>
                  </m:oMathPara>
                </a14:m>
                <a:endParaRPr lang="en-US" altLang="zh-CN" b="1" dirty="0">
                  <a:solidFill>
                    <a:srgbClr val="000000"/>
                  </a:solidFill>
                  <a:latin typeface="华文中宋" panose="02010600040101010101" pitchFamily="2" charset="-122"/>
                  <a:ea typeface="华文中宋" panose="02010600040101010101" pitchFamily="2" charset="-122"/>
                </a:endParaRPr>
              </a:p>
              <a:p>
                <a:pPr marL="0" lvl="1" algn="ct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(j=1…m)</a:t>
                </a:r>
              </a:p>
              <a:p>
                <a:pPr marL="2857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仅当满足以上条件时，才启动一个新进程</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5000" dirty="0">
                    <a:solidFill>
                      <a:srgbClr val="000000"/>
                    </a:solidFill>
                    <a:latin typeface="华文中宋" panose="02010600040101010101" pitchFamily="2" charset="-122"/>
                    <a:ea typeface="华文中宋" panose="02010600040101010101" pitchFamily="2" charset="-122"/>
                  </a:rPr>
                  <a:t>n+1</a:t>
                </a:r>
                <a:r>
                  <a:rPr lang="zh-CN" altLang="en-US" b="1" dirty="0">
                    <a:solidFill>
                      <a:srgbClr val="000000"/>
                    </a:solidFill>
                    <a:latin typeface="华文中宋" panose="02010600040101010101" pitchFamily="2" charset="-122"/>
                    <a:ea typeface="华文中宋" panose="02010600040101010101" pitchFamily="2" charset="-122"/>
                  </a:rPr>
                  <a:t>（即：只有满足新进程的请求及所有当前进程的最大请求量时，才启动该进程）</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这个策略不是最优的，因为它假设了最坏的情况：所有进程同时发出它们的最大请求</a:t>
                </a:r>
                <a:endParaRPr lang="en-US" altLang="zh-CN" b="1" dirty="0">
                  <a:solidFill>
                    <a:srgbClr val="FF0000"/>
                  </a:solidFill>
                  <a:latin typeface="华文中宋" panose="02010600040101010101" pitchFamily="2" charset="-122"/>
                  <a:ea typeface="华文中宋" panose="02010600040101010101" pitchFamily="2"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633380" y="2145995"/>
                <a:ext cx="7877240" cy="3302186"/>
              </a:xfrm>
              <a:prstGeom prst="rect">
                <a:avLst/>
              </a:prstGeom>
              <a:blipFill>
                <a:blip r:embed="rId3"/>
                <a:stretch>
                  <a:fillRect l="-542" b="-554"/>
                </a:stretch>
              </a:blipFill>
            </p:spPr>
            <p:txBody>
              <a:bodyPr/>
              <a:lstStyle/>
              <a:p>
                <a:r>
                  <a:rPr lang="zh-CN" altLang="en-US">
                    <a:noFill/>
                  </a:rPr>
                  <a:t> </a:t>
                </a:r>
              </a:p>
            </p:txBody>
          </p:sp>
        </mc:Fallback>
      </mc:AlternateContent>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118</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6EDCED35-6524-4B51-A718-6D169A412803}"/>
              </a:ext>
            </a:extLst>
          </p:cNvPr>
          <p:cNvSpPr>
            <a:spLocks noGrp="1"/>
          </p:cNvSpPr>
          <p:nvPr>
            <p:ph type="sldNum" sz="quarter" idx="12"/>
          </p:nvPr>
        </p:nvSpPr>
        <p:spPr/>
        <p:txBody>
          <a:bodyPr/>
          <a:lstStyle/>
          <a:p>
            <a:fld id="{B10D5614-B734-4280-8F57-1D4947433C97}" type="slidenum">
              <a:rPr lang="en-US" smtClean="0"/>
              <a:t>159</a:t>
            </a:fld>
            <a:endParaRPr lang="en-US" dirty="0"/>
          </a:p>
        </p:txBody>
      </p:sp>
    </p:spTree>
    <p:extLst>
      <p:ext uri="{BB962C8B-B14F-4D97-AF65-F5344CB8AC3E}">
        <p14:creationId xmlns:p14="http://schemas.microsoft.com/office/powerpoint/2010/main" val="271769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886CF4B1-F8C7-4042-BFDE-7E81DA5C4E32}"/>
              </a:ext>
            </a:extLst>
          </p:cNvPr>
          <p:cNvGraphicFramePr>
            <a:graphicFrameLocks noGrp="1"/>
          </p:cNvGraphicFramePr>
          <p:nvPr/>
        </p:nvGraphicFramePr>
        <p:xfrm>
          <a:off x="475759" y="780033"/>
          <a:ext cx="4176711" cy="2616200"/>
        </p:xfrm>
        <a:graphic>
          <a:graphicData uri="http://schemas.openxmlformats.org/drawingml/2006/table">
            <a:tbl>
              <a:tblPr firstRow="1" bandRow="1">
                <a:tableStyleId>{073A0DAA-6AF3-43AB-8588-CEC1D06C72B9}</a:tableStyleId>
              </a:tblPr>
              <a:tblGrid>
                <a:gridCol w="1296220">
                  <a:extLst>
                    <a:ext uri="{9D8B030D-6E8A-4147-A177-3AD203B41FA5}">
                      <a16:colId xmlns:a16="http://schemas.microsoft.com/office/drawing/2014/main" val="20000"/>
                    </a:ext>
                  </a:extLst>
                </a:gridCol>
                <a:gridCol w="1584270">
                  <a:extLst>
                    <a:ext uri="{9D8B030D-6E8A-4147-A177-3AD203B41FA5}">
                      <a16:colId xmlns:a16="http://schemas.microsoft.com/office/drawing/2014/main" val="20001"/>
                    </a:ext>
                  </a:extLst>
                </a:gridCol>
                <a:gridCol w="1296221">
                  <a:extLst>
                    <a:ext uri="{9D8B030D-6E8A-4147-A177-3AD203B41FA5}">
                      <a16:colId xmlns:a16="http://schemas.microsoft.com/office/drawing/2014/main" val="20002"/>
                    </a:ext>
                  </a:extLst>
                </a:gridCol>
              </a:tblGrid>
              <a:tr h="457275">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计算能力的衡量单位</a:t>
                      </a:r>
                      <a:r>
                        <a:rPr lang="en-US" altLang="zh-CN" sz="2400" dirty="0">
                          <a:solidFill>
                            <a:schemeClr val="tx1"/>
                          </a:solidFill>
                          <a:latin typeface="+mn-ea"/>
                          <a:ea typeface="+mn-ea"/>
                        </a:rPr>
                        <a:t>(</a:t>
                      </a:r>
                      <a:r>
                        <a:rPr lang="en-US" altLang="zh-CN" sz="2400" dirty="0">
                          <a:solidFill>
                            <a:schemeClr val="tx1"/>
                          </a:solidFill>
                        </a:rPr>
                        <a:t>flops</a:t>
                      </a:r>
                      <a:r>
                        <a:rPr lang="en-US" altLang="zh-CN" sz="2400" dirty="0">
                          <a:solidFill>
                            <a:schemeClr val="tx1"/>
                          </a:solidFill>
                          <a:latin typeface="+mn-ea"/>
                          <a:ea typeface="+mn-ea"/>
                        </a:rPr>
                        <a:t>)</a:t>
                      </a:r>
                    </a:p>
                  </a:txBody>
                  <a:tcPr marL="91445" marR="91445"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431785">
                <a:tc>
                  <a:txBody>
                    <a:bodyPr/>
                    <a:lstStyle/>
                    <a:p>
                      <a:r>
                        <a:rPr lang="en-US" altLang="zh-CN" sz="1800" b="1" kern="1200" baseline="0" dirty="0">
                          <a:solidFill>
                            <a:schemeClr val="dk1"/>
                          </a:solidFill>
                          <a:latin typeface="+mn-lt"/>
                          <a:ea typeface="+mn-ea"/>
                          <a:cs typeface="+mn-cs"/>
                        </a:rPr>
                        <a:t>1MFlops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1Megaflops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10</a:t>
                      </a:r>
                      <a:r>
                        <a:rPr lang="en-US" altLang="zh-CN" sz="1800" b="1" kern="1200" baseline="30000" dirty="0">
                          <a:solidFill>
                            <a:schemeClr val="dk1"/>
                          </a:solidFill>
                          <a:latin typeface="+mn-lt"/>
                          <a:ea typeface="+mn-ea"/>
                          <a:cs typeface="+mn-cs"/>
                        </a:rPr>
                        <a:t>6 </a:t>
                      </a:r>
                      <a:r>
                        <a:rPr lang="en-US" altLang="zh-CN" sz="1800" b="1" kern="1200" baseline="0" dirty="0">
                          <a:solidFill>
                            <a:schemeClr val="dk1"/>
                          </a:solidFill>
                          <a:latin typeface="+mn-lt"/>
                          <a:ea typeface="+mn-ea"/>
                          <a:cs typeface="+mn-cs"/>
                        </a:rPr>
                        <a:t>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1GFlops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1Gigaflops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10</a:t>
                      </a:r>
                      <a:r>
                        <a:rPr lang="en-US" altLang="zh-CN" sz="1800" b="1" kern="1200" baseline="30000" dirty="0">
                          <a:solidFill>
                            <a:schemeClr val="dk1"/>
                          </a:solidFill>
                          <a:latin typeface="+mn-lt"/>
                          <a:ea typeface="+mn-ea"/>
                          <a:cs typeface="+mn-cs"/>
                        </a:rPr>
                        <a:t>9 </a:t>
                      </a:r>
                      <a:r>
                        <a:rPr lang="en-US" altLang="zh-CN" sz="1800" b="1" kern="1200" baseline="0" dirty="0">
                          <a:solidFill>
                            <a:schemeClr val="dk1"/>
                          </a:solidFill>
                          <a:latin typeface="+mn-lt"/>
                          <a:ea typeface="+mn-ea"/>
                          <a:cs typeface="+mn-cs"/>
                        </a:rPr>
                        <a:t>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1TFlops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1Teraflops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10</a:t>
                      </a:r>
                      <a:r>
                        <a:rPr lang="en-US" altLang="zh-CN" sz="1800" b="1" kern="1200" baseline="30000" dirty="0">
                          <a:solidFill>
                            <a:schemeClr val="dk1"/>
                          </a:solidFill>
                          <a:latin typeface="+mn-lt"/>
                          <a:ea typeface="+mn-ea"/>
                          <a:cs typeface="+mn-cs"/>
                        </a:rPr>
                        <a:t>12 </a:t>
                      </a:r>
                      <a:r>
                        <a:rPr lang="en-US" altLang="zh-CN" sz="1800" b="1" kern="1200" baseline="0" dirty="0">
                          <a:solidFill>
                            <a:schemeClr val="dk1"/>
                          </a:solidFill>
                          <a:latin typeface="+mn-lt"/>
                          <a:ea typeface="+mn-ea"/>
                          <a:cs typeface="+mn-cs"/>
                        </a:rPr>
                        <a:t>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1PFlops	</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1Petaflops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dk1"/>
                          </a:solidFill>
                          <a:latin typeface="+mn-lt"/>
                          <a:ea typeface="+mn-ea"/>
                          <a:cs typeface="+mn-cs"/>
                        </a:rPr>
                        <a:t>10</a:t>
                      </a:r>
                      <a:r>
                        <a:rPr lang="en-US" altLang="zh-CN" sz="1800" b="1" kern="1200" baseline="30000" dirty="0">
                          <a:solidFill>
                            <a:schemeClr val="dk1"/>
                          </a:solidFill>
                          <a:latin typeface="+mn-lt"/>
                          <a:ea typeface="+mn-ea"/>
                          <a:cs typeface="+mn-cs"/>
                        </a:rPr>
                        <a:t>15 </a:t>
                      </a:r>
                      <a:r>
                        <a:rPr lang="en-US" altLang="zh-CN" sz="1800" b="1" kern="1200" baseline="0" dirty="0">
                          <a:solidFill>
                            <a:schemeClr val="dk1"/>
                          </a:solidFill>
                          <a:latin typeface="+mn-lt"/>
                          <a:ea typeface="+mn-ea"/>
                          <a:cs typeface="+mn-cs"/>
                        </a:rPr>
                        <a:t>fops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1EFlops</a:t>
                      </a:r>
                      <a:endParaRPr lang="zh-CN" altLang="en-US" sz="1800" b="1" kern="1200" baseline="0" dirty="0">
                        <a:solidFill>
                          <a:schemeClr val="dk1"/>
                        </a:solidFill>
                        <a:latin typeface="+mn-lt"/>
                        <a:ea typeface="+mn-ea"/>
                        <a:cs typeface="+mn-cs"/>
                      </a:endParaRPr>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1Exaflops</a:t>
                      </a:r>
                      <a:endParaRPr lang="zh-CN" altLang="en-US" sz="1800" b="1" kern="1200" baseline="0" dirty="0">
                        <a:solidFill>
                          <a:schemeClr val="dk1"/>
                        </a:solidFill>
                        <a:latin typeface="+mn-lt"/>
                        <a:ea typeface="+mn-ea"/>
                        <a:cs typeface="+mn-cs"/>
                      </a:endParaRPr>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dk1"/>
                          </a:solidFill>
                          <a:latin typeface="+mn-lt"/>
                          <a:ea typeface="+mn-ea"/>
                          <a:cs typeface="+mn-cs"/>
                        </a:rPr>
                        <a:t>10</a:t>
                      </a:r>
                      <a:r>
                        <a:rPr lang="en-US" altLang="zh-CN" sz="1800" b="1" kern="1200" baseline="30000" dirty="0">
                          <a:solidFill>
                            <a:schemeClr val="dk1"/>
                          </a:solidFill>
                          <a:latin typeface="+mn-lt"/>
                          <a:ea typeface="+mn-ea"/>
                          <a:cs typeface="+mn-cs"/>
                        </a:rPr>
                        <a:t>18 </a:t>
                      </a:r>
                      <a:r>
                        <a:rPr lang="en-US" altLang="zh-CN" sz="1800" b="1" kern="1200" baseline="0" dirty="0">
                          <a:solidFill>
                            <a:schemeClr val="dk1"/>
                          </a:solidFill>
                          <a:latin typeface="+mn-lt"/>
                          <a:ea typeface="+mn-ea"/>
                          <a:cs typeface="+mn-cs"/>
                        </a:rPr>
                        <a:t>fops</a:t>
                      </a:r>
                      <a:endParaRPr lang="zh-CN" altLang="en-US" sz="1800" dirty="0"/>
                    </a:p>
                  </a:txBody>
                  <a:tcPr marL="91445" marR="91445"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2" name="表格 11">
            <a:extLst>
              <a:ext uri="{FF2B5EF4-FFF2-40B4-BE49-F238E27FC236}">
                <a16:creationId xmlns:a16="http://schemas.microsoft.com/office/drawing/2014/main" id="{62A4B737-4128-4807-8B52-9AFEE5B82283}"/>
              </a:ext>
            </a:extLst>
          </p:cNvPr>
          <p:cNvGraphicFramePr>
            <a:graphicFrameLocks noGrp="1"/>
          </p:cNvGraphicFramePr>
          <p:nvPr/>
        </p:nvGraphicFramePr>
        <p:xfrm>
          <a:off x="5011246" y="780033"/>
          <a:ext cx="3744913" cy="2616200"/>
        </p:xfrm>
        <a:graphic>
          <a:graphicData uri="http://schemas.openxmlformats.org/drawingml/2006/table">
            <a:tbl>
              <a:tblPr firstRow="1" bandRow="1">
                <a:tableStyleId>{073A0DAA-6AF3-43AB-8588-CEC1D06C72B9}</a:tableStyleId>
              </a:tblPr>
              <a:tblGrid>
                <a:gridCol w="748983">
                  <a:extLst>
                    <a:ext uri="{9D8B030D-6E8A-4147-A177-3AD203B41FA5}">
                      <a16:colId xmlns:a16="http://schemas.microsoft.com/office/drawing/2014/main" val="20000"/>
                    </a:ext>
                  </a:extLst>
                </a:gridCol>
                <a:gridCol w="1555674">
                  <a:extLst>
                    <a:ext uri="{9D8B030D-6E8A-4147-A177-3AD203B41FA5}">
                      <a16:colId xmlns:a16="http://schemas.microsoft.com/office/drawing/2014/main" val="20001"/>
                    </a:ext>
                  </a:extLst>
                </a:gridCol>
                <a:gridCol w="1440256">
                  <a:extLst>
                    <a:ext uri="{9D8B030D-6E8A-4147-A177-3AD203B41FA5}">
                      <a16:colId xmlns:a16="http://schemas.microsoft.com/office/drawing/2014/main" val="20002"/>
                    </a:ext>
                  </a:extLst>
                </a:gridCol>
              </a:tblGrid>
              <a:tr h="457275">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存储能力的衡量单位</a:t>
                      </a:r>
                      <a:endParaRPr lang="en-US" altLang="zh-CN" sz="2400" dirty="0">
                        <a:solidFill>
                          <a:schemeClr val="tx1"/>
                        </a:solidFill>
                        <a:latin typeface="+mn-ea"/>
                        <a:ea typeface="+mn-ea"/>
                      </a:endParaRPr>
                    </a:p>
                  </a:txBody>
                  <a:tcPr marL="91446" marR="91446"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431785">
                <a:tc>
                  <a:txBody>
                    <a:bodyPr/>
                    <a:lstStyle/>
                    <a:p>
                      <a:r>
                        <a:rPr lang="en-US" altLang="zh-CN" sz="1800" b="1" kern="1200" baseline="0" dirty="0">
                          <a:solidFill>
                            <a:schemeClr val="tx1"/>
                          </a:solidFill>
                          <a:latin typeface="+mn-lt"/>
                          <a:ea typeface="+mn-ea"/>
                          <a:cs typeface="+mn-cs"/>
                        </a:rPr>
                        <a:t>1MB</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1Megabytes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10</a:t>
                      </a:r>
                      <a:r>
                        <a:rPr lang="en-US" altLang="zh-CN" sz="1800" b="1" kern="1200" baseline="30000" dirty="0">
                          <a:solidFill>
                            <a:schemeClr val="tx1"/>
                          </a:solidFill>
                          <a:latin typeface="+mn-lt"/>
                          <a:ea typeface="+mn-ea"/>
                          <a:cs typeface="+mn-cs"/>
                        </a:rPr>
                        <a:t>6 </a:t>
                      </a:r>
                      <a:r>
                        <a:rPr lang="en-US" altLang="zh-CN" sz="1800" b="1" kern="1200" baseline="0" dirty="0">
                          <a:solidFill>
                            <a:schemeClr val="tx1"/>
                          </a:solidFill>
                          <a:latin typeface="+mn-lt"/>
                          <a:ea typeface="+mn-ea"/>
                          <a:cs typeface="+mn-cs"/>
                        </a:rPr>
                        <a:t>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tx1"/>
                          </a:solidFill>
                          <a:latin typeface="+mn-lt"/>
                          <a:ea typeface="+mn-ea"/>
                          <a:cs typeface="+mn-cs"/>
                        </a:rPr>
                        <a:t>1GB</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1Gigabytes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10</a:t>
                      </a:r>
                      <a:r>
                        <a:rPr lang="en-US" altLang="zh-CN" sz="1800" b="1" kern="1200" baseline="30000" dirty="0">
                          <a:solidFill>
                            <a:schemeClr val="tx1"/>
                          </a:solidFill>
                          <a:latin typeface="+mn-lt"/>
                          <a:ea typeface="+mn-ea"/>
                          <a:cs typeface="+mn-cs"/>
                        </a:rPr>
                        <a:t>9 </a:t>
                      </a:r>
                      <a:r>
                        <a:rPr lang="en-US" altLang="zh-CN" sz="1800" b="1" kern="1200" baseline="0" dirty="0">
                          <a:solidFill>
                            <a:schemeClr val="tx1"/>
                          </a:solidFill>
                          <a:latin typeface="+mn-lt"/>
                          <a:ea typeface="+mn-ea"/>
                          <a:cs typeface="+mn-cs"/>
                        </a:rPr>
                        <a:t>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tx1"/>
                          </a:solidFill>
                          <a:latin typeface="+mn-lt"/>
                          <a:ea typeface="+mn-ea"/>
                          <a:cs typeface="+mn-cs"/>
                        </a:rPr>
                        <a:t>1TB</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1Terabytes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10</a:t>
                      </a:r>
                      <a:r>
                        <a:rPr lang="en-US" altLang="zh-CN" sz="1800" b="1" kern="1200" baseline="30000" dirty="0">
                          <a:solidFill>
                            <a:schemeClr val="tx1"/>
                          </a:solidFill>
                          <a:latin typeface="+mn-lt"/>
                          <a:ea typeface="+mn-ea"/>
                          <a:cs typeface="+mn-cs"/>
                        </a:rPr>
                        <a:t>12 </a:t>
                      </a:r>
                      <a:r>
                        <a:rPr lang="en-US" altLang="zh-CN" sz="1800" b="1" kern="1200" baseline="0" dirty="0">
                          <a:solidFill>
                            <a:schemeClr val="tx1"/>
                          </a:solidFill>
                          <a:latin typeface="+mn-lt"/>
                          <a:ea typeface="+mn-ea"/>
                          <a:cs typeface="+mn-cs"/>
                        </a:rPr>
                        <a:t>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tx1"/>
                          </a:solidFill>
                          <a:latin typeface="+mn-lt"/>
                          <a:ea typeface="+mn-ea"/>
                          <a:cs typeface="+mn-cs"/>
                        </a:rPr>
                        <a:t>1PB</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1Petabytes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kern="1200" baseline="0" dirty="0">
                          <a:solidFill>
                            <a:schemeClr val="tx1"/>
                          </a:solidFill>
                          <a:latin typeface="+mn-lt"/>
                          <a:ea typeface="+mn-ea"/>
                          <a:cs typeface="+mn-cs"/>
                        </a:rPr>
                        <a:t>10</a:t>
                      </a:r>
                      <a:r>
                        <a:rPr lang="en-US" altLang="zh-CN" sz="1800" b="1" kern="1200" baseline="30000" dirty="0">
                          <a:solidFill>
                            <a:schemeClr val="tx1"/>
                          </a:solidFill>
                          <a:latin typeface="+mn-lt"/>
                          <a:ea typeface="+mn-ea"/>
                          <a:cs typeface="+mn-cs"/>
                        </a:rPr>
                        <a:t>15 </a:t>
                      </a:r>
                      <a:r>
                        <a:rPr lang="en-US" altLang="zh-CN" sz="1800" b="1" kern="1200" baseline="0" dirty="0">
                          <a:solidFill>
                            <a:schemeClr val="tx1"/>
                          </a:solidFill>
                          <a:latin typeface="+mn-lt"/>
                          <a:ea typeface="+mn-ea"/>
                          <a:cs typeface="+mn-cs"/>
                        </a:rPr>
                        <a:t>bytes</a:t>
                      </a:r>
                      <a:endParaRPr lang="zh-CN" altLang="en-US" sz="1800" dirty="0">
                        <a:solidFill>
                          <a:schemeClr val="tx1"/>
                        </a:solidFill>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1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tx1"/>
                          </a:solidFill>
                          <a:latin typeface="+mn-lt"/>
                          <a:ea typeface="+mn-ea"/>
                          <a:cs typeface="+mn-cs"/>
                        </a:rPr>
                        <a:t>1EB</a:t>
                      </a:r>
                      <a:endParaRPr lang="zh-CN" altLang="en-US" sz="1800" b="1" kern="1200" baseline="0" dirty="0">
                        <a:solidFill>
                          <a:schemeClr val="tx1"/>
                        </a:solidFill>
                        <a:latin typeface="+mn-lt"/>
                        <a:ea typeface="+mn-ea"/>
                        <a:cs typeface="+mn-cs"/>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b="1" kern="1200" baseline="0" dirty="0">
                          <a:solidFill>
                            <a:schemeClr val="tx1"/>
                          </a:solidFill>
                          <a:latin typeface="+mn-lt"/>
                          <a:ea typeface="+mn-ea"/>
                          <a:cs typeface="+mn-cs"/>
                        </a:rPr>
                        <a:t>1Exabytes</a:t>
                      </a:r>
                      <a:endParaRPr lang="zh-CN" altLang="en-US" sz="1800" b="1" kern="1200" baseline="0" dirty="0">
                        <a:solidFill>
                          <a:schemeClr val="tx1"/>
                        </a:solidFill>
                        <a:latin typeface="+mn-lt"/>
                        <a:ea typeface="+mn-ea"/>
                        <a:cs typeface="+mn-cs"/>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a:solidFill>
                            <a:schemeClr val="tx1"/>
                          </a:solidFill>
                          <a:latin typeface="+mn-lt"/>
                          <a:ea typeface="+mn-ea"/>
                          <a:cs typeface="+mn-cs"/>
                        </a:rPr>
                        <a:t>10</a:t>
                      </a:r>
                      <a:r>
                        <a:rPr lang="en-US" altLang="zh-CN" sz="1800" b="1" kern="1200" baseline="30000" dirty="0">
                          <a:solidFill>
                            <a:schemeClr val="tx1"/>
                          </a:solidFill>
                          <a:latin typeface="+mn-lt"/>
                          <a:ea typeface="+mn-ea"/>
                          <a:cs typeface="+mn-cs"/>
                        </a:rPr>
                        <a:t>18</a:t>
                      </a:r>
                      <a:r>
                        <a:rPr lang="en-US" altLang="zh-CN" sz="1800" b="1" kern="1200" baseline="0" dirty="0">
                          <a:solidFill>
                            <a:schemeClr val="tx1"/>
                          </a:solidFill>
                          <a:latin typeface="+mn-lt"/>
                          <a:ea typeface="+mn-ea"/>
                          <a:cs typeface="+mn-cs"/>
                        </a:rPr>
                        <a:t> bytes</a:t>
                      </a:r>
                      <a:endParaRPr lang="zh-CN" altLang="en-US" sz="1800" b="1" kern="1200" baseline="0" dirty="0">
                        <a:solidFill>
                          <a:schemeClr val="tx1"/>
                        </a:solidFill>
                        <a:latin typeface="+mn-lt"/>
                        <a:ea typeface="+mn-ea"/>
                        <a:cs typeface="+mn-cs"/>
                      </a:endParaRPr>
                    </a:p>
                  </a:txBody>
                  <a:tcPr marL="91446" marR="91446"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3" name="圆角矩形 6">
            <a:extLst>
              <a:ext uri="{FF2B5EF4-FFF2-40B4-BE49-F238E27FC236}">
                <a16:creationId xmlns:a16="http://schemas.microsoft.com/office/drawing/2014/main" id="{7724103B-E0ED-4984-A1A7-EDEA5F626FC6}"/>
              </a:ext>
            </a:extLst>
          </p:cNvPr>
          <p:cNvSpPr/>
          <p:nvPr/>
        </p:nvSpPr>
        <p:spPr bwMode="auto">
          <a:xfrm>
            <a:off x="260255" y="2096556"/>
            <a:ext cx="8712968" cy="864096"/>
          </a:xfrm>
          <a:prstGeom prst="roundRect">
            <a:avLst/>
          </a:prstGeom>
          <a:solidFill>
            <a:srgbClr val="FFFF00">
              <a:alpha val="34000"/>
            </a:srgbClr>
          </a:solidFill>
          <a:ln w="12700" cap="flat" cmpd="sng" algn="ctr">
            <a:solidFill>
              <a:schemeClr val="tx1"/>
            </a:solidFill>
            <a:prstDash val="solid"/>
            <a:round/>
            <a:headEnd type="none" w="sm" len="sm"/>
            <a:tailEnd type="none" w="sm" len="sm"/>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1200" cap="none" spc="0" normalizeH="0" baseline="0" noProof="0" dirty="0">
              <a:ln w="18415" cmpd="sng">
                <a:solidFill>
                  <a:srgbClr val="FF3300"/>
                </a:solidFill>
                <a:prstDash val="solid"/>
              </a:ln>
              <a:solidFill>
                <a:srgbClr val="C00000"/>
              </a:solidFill>
              <a:effectLst>
                <a:outerShdw blurRad="63500" dir="3600000" algn="tl" rotWithShape="0">
                  <a:srgbClr val="000000">
                    <a:alpha val="70000"/>
                  </a:srgbClr>
                </a:outerShdw>
              </a:effectLst>
              <a:uLnTx/>
              <a:uFillTx/>
              <a:latin typeface="+mn-lt"/>
              <a:ea typeface="+mn-ea"/>
              <a:cs typeface="+mn-cs"/>
            </a:endParaRPr>
          </a:p>
        </p:txBody>
      </p:sp>
      <p:sp>
        <p:nvSpPr>
          <p:cNvPr id="14" name="矩形 8">
            <a:extLst>
              <a:ext uri="{FF2B5EF4-FFF2-40B4-BE49-F238E27FC236}">
                <a16:creationId xmlns:a16="http://schemas.microsoft.com/office/drawing/2014/main" id="{4A94A692-7D5C-43E5-BECF-8D8EAF43D861}"/>
              </a:ext>
            </a:extLst>
          </p:cNvPr>
          <p:cNvSpPr>
            <a:spLocks noChangeArrowheads="1"/>
          </p:cNvSpPr>
          <p:nvPr/>
        </p:nvSpPr>
        <p:spPr bwMode="auto">
          <a:xfrm>
            <a:off x="2735796" y="267979"/>
            <a:ext cx="3672408" cy="369332"/>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高性能计算</a:t>
            </a:r>
          </a:p>
        </p:txBody>
      </p:sp>
      <p:pic>
        <p:nvPicPr>
          <p:cNvPr id="8" name="图片 5" descr="机房.jpg">
            <a:extLst>
              <a:ext uri="{FF2B5EF4-FFF2-40B4-BE49-F238E27FC236}">
                <a16:creationId xmlns:a16="http://schemas.microsoft.com/office/drawing/2014/main" id="{96DC230C-DC38-4E6B-AA22-7384693A0E3E}"/>
              </a:ext>
            </a:extLst>
          </p:cNvPr>
          <p:cNvPicPr>
            <a:picLocks noChangeAspect="1"/>
          </p:cNvPicPr>
          <p:nvPr/>
        </p:nvPicPr>
        <p:blipFill>
          <a:blip r:embed="rId2" cstate="print"/>
          <a:srcRect/>
          <a:stretch>
            <a:fillRect/>
          </a:stretch>
        </p:blipFill>
        <p:spPr bwMode="auto">
          <a:xfrm>
            <a:off x="611560" y="3973395"/>
            <a:ext cx="3086025" cy="2304256"/>
          </a:xfrm>
          <a:prstGeom prst="rect">
            <a:avLst/>
          </a:prstGeom>
          <a:noFill/>
          <a:ln w="9525">
            <a:noFill/>
            <a:miter lim="800000"/>
            <a:headEnd/>
            <a:tailEnd/>
          </a:ln>
        </p:spPr>
      </p:pic>
      <p:pic>
        <p:nvPicPr>
          <p:cNvPr id="9" name="图片 47" descr="AIST_cluster-L.gif">
            <a:extLst>
              <a:ext uri="{FF2B5EF4-FFF2-40B4-BE49-F238E27FC236}">
                <a16:creationId xmlns:a16="http://schemas.microsoft.com/office/drawing/2014/main" id="{A420B5E4-9C8A-4E6B-BA88-8414B3E966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8168" y="3429000"/>
            <a:ext cx="5220072" cy="339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98988E3-7731-4E13-8E2A-32DBFBB1D1F7}"/>
              </a:ext>
            </a:extLst>
          </p:cNvPr>
          <p:cNvSpPr>
            <a:spLocks noGrp="1"/>
          </p:cNvSpPr>
          <p:nvPr>
            <p:ph type="sldNum" sz="quarter" idx="12"/>
          </p:nvPr>
        </p:nvSpPr>
        <p:spPr/>
        <p:txBody>
          <a:bodyPr/>
          <a:lstStyle/>
          <a:p>
            <a:fld id="{B10D5614-B734-4280-8F57-1D4947433C97}" type="slidenum">
              <a:rPr lang="en-US" smtClean="0"/>
              <a:t>16</a:t>
            </a:fld>
            <a:endParaRPr lang="en-US"/>
          </a:p>
        </p:txBody>
      </p:sp>
    </p:spTree>
    <p:extLst>
      <p:ext uri="{BB962C8B-B14F-4D97-AF65-F5344CB8AC3E}">
        <p14:creationId xmlns:p14="http://schemas.microsoft.com/office/powerpoint/2010/main" val="216383374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64176" y="1613664"/>
            <a:ext cx="8136675" cy="874278"/>
          </a:xfrm>
          <a:prstGeom prst="rect">
            <a:avLst/>
          </a:prstGeom>
        </p:spPr>
        <p:txBody>
          <a:bodyPr wrap="square">
            <a:spAutoFit/>
          </a:bodyPr>
          <a:lstStyle/>
          <a:p>
            <a:pPr marL="0" lvl="1">
              <a:lnSpc>
                <a:spcPct val="150000"/>
              </a:lnSpc>
            </a:pPr>
            <a:r>
              <a:rPr lang="zh-CN" altLang="en-US" b="1" dirty="0">
                <a:solidFill>
                  <a:srgbClr val="FF0000"/>
                </a:solidFill>
                <a:latin typeface="华文中宋" panose="02010600040101010101" pitchFamily="2" charset="-122"/>
                <a:ea typeface="华文中宋" panose="02010600040101010101" pitchFamily="2" charset="-122"/>
              </a:rPr>
              <a:t>资源分配拒绝</a:t>
            </a:r>
            <a:r>
              <a:rPr lang="zh-CN" altLang="en-US" b="1" dirty="0">
                <a:solidFill>
                  <a:srgbClr val="000000"/>
                </a:solidFill>
                <a:latin typeface="华文中宋" panose="02010600040101010101" pitchFamily="2" charset="-122"/>
                <a:ea typeface="华文中宋" panose="02010600040101010101" pitchFamily="2" charset="-122"/>
              </a:rPr>
              <a:t>：如果进程对资源的申请可能导致死锁，就不给进程分配该资源</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避免死锁的著名算法</a:t>
            </a:r>
            <a:r>
              <a:rPr lang="en-US" altLang="zh-CN" b="1" dirty="0">
                <a:solidFill>
                  <a:srgbClr val="FF00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银行家算法（</a:t>
            </a:r>
            <a:r>
              <a:rPr lang="en-US" altLang="zh-CN" b="1" dirty="0">
                <a:solidFill>
                  <a:srgbClr val="FF0000"/>
                </a:solidFill>
                <a:latin typeface="华文中宋" panose="02010600040101010101" pitchFamily="2" charset="-122"/>
                <a:ea typeface="华文中宋" panose="02010600040101010101" pitchFamily="2" charset="-122"/>
              </a:rPr>
              <a:t>Dijkstra</a:t>
            </a:r>
            <a:r>
              <a:rPr lang="zh-CN" altLang="en-US" b="1" dirty="0">
                <a:solidFill>
                  <a:srgbClr val="FF0000"/>
                </a:solidFill>
                <a:latin typeface="华文中宋" panose="02010600040101010101" pitchFamily="2" charset="-122"/>
                <a:ea typeface="华文中宋" panose="02010600040101010101" pitchFamily="2" charset="-122"/>
              </a:rPr>
              <a:t>）</a:t>
            </a:r>
            <a:endParaRPr lang="en-US" altLang="zh-CN"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A0E6133B-4D9B-4E77-BA97-3647996E0EC7}"/>
              </a:ext>
            </a:extLst>
          </p:cNvPr>
          <p:cNvSpPr>
            <a:spLocks noGrp="1"/>
          </p:cNvSpPr>
          <p:nvPr>
            <p:ph type="sldNum" sz="quarter" idx="12"/>
          </p:nvPr>
        </p:nvSpPr>
        <p:spPr/>
        <p:txBody>
          <a:bodyPr/>
          <a:lstStyle/>
          <a:p>
            <a:fld id="{B10D5614-B734-4280-8F57-1D4947433C97}" type="slidenum">
              <a:rPr lang="en-US" smtClean="0"/>
              <a:t>160</a:t>
            </a:fld>
            <a:endParaRPr lang="en-US" dirty="0"/>
          </a:p>
        </p:txBody>
      </p:sp>
    </p:spTree>
    <p:extLst>
      <p:ext uri="{BB962C8B-B14F-4D97-AF65-F5344CB8AC3E}">
        <p14:creationId xmlns:p14="http://schemas.microsoft.com/office/powerpoint/2010/main" val="373626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8" name="Rectangle 3">
            <a:extLst>
              <a:ext uri="{FF2B5EF4-FFF2-40B4-BE49-F238E27FC236}">
                <a16:creationId xmlns:a16="http://schemas.microsoft.com/office/drawing/2014/main" id="{4B866BD6-C945-4AE1-B82A-5A80DEE366E6}"/>
              </a:ext>
            </a:extLst>
          </p:cNvPr>
          <p:cNvSpPr txBox="1">
            <a:spLocks/>
          </p:cNvSpPr>
          <p:nvPr/>
        </p:nvSpPr>
        <p:spPr>
          <a:xfrm>
            <a:off x="498475" y="1658360"/>
            <a:ext cx="8147050" cy="4373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p"/>
              <a:defRPr/>
            </a:pPr>
            <a:r>
              <a:rPr lang="zh-CN" altLang="en-US" sz="1800" b="1" dirty="0">
                <a:solidFill>
                  <a:srgbClr val="000000"/>
                </a:solidFill>
                <a:latin typeface="华文中宋" panose="02010600040101010101" pitchFamily="2" charset="-122"/>
                <a:ea typeface="华文中宋" panose="02010600040101010101" pitchFamily="2" charset="-122"/>
              </a:rPr>
              <a:t>类比的问题</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客户向银行申请贷款的数量是有限的</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每个客户在第一次申请贷款时要声明完成该项目所需的最大资金量</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在满足所有贷款要求时，客户应及时归还贷款</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银行家在客户申请的贷款数量不超过自己拥有的最大值时，都应尽量满足客户的需要</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defRPr/>
            </a:pPr>
            <a:r>
              <a:rPr lang="zh-CN" altLang="en-US" sz="1800" b="1" dirty="0">
                <a:solidFill>
                  <a:srgbClr val="000000"/>
                </a:solidFill>
                <a:latin typeface="华文中宋" panose="02010600040101010101" pitchFamily="2" charset="-122"/>
                <a:ea typeface="华文中宋" panose="02010600040101010101" pitchFamily="2" charset="-122"/>
              </a:rPr>
              <a:t>例子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设银行家有</a:t>
            </a:r>
            <a:r>
              <a:rPr lang="en-US" altLang="zh-CN" sz="1800" b="1" dirty="0">
                <a:solidFill>
                  <a:srgbClr val="000000"/>
                </a:solidFill>
                <a:latin typeface="华文中宋" panose="02010600040101010101" pitchFamily="2" charset="-122"/>
                <a:ea typeface="华文中宋" panose="02010600040101010101" pitchFamily="2" charset="-122"/>
              </a:rPr>
              <a:t>10</a:t>
            </a:r>
            <a:r>
              <a:rPr lang="zh-CN" altLang="en-US" sz="1800" b="1" dirty="0">
                <a:solidFill>
                  <a:srgbClr val="000000"/>
                </a:solidFill>
                <a:latin typeface="华文中宋" panose="02010600040101010101" pitchFamily="2" charset="-122"/>
                <a:ea typeface="华文中宋" panose="02010600040101010101" pitchFamily="2" charset="-122"/>
              </a:rPr>
              <a:t>万元资金，有三个客户</a:t>
            </a:r>
            <a:r>
              <a:rPr lang="en-US" altLang="zh-CN" sz="1800" b="1"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C</a:t>
            </a:r>
            <a:r>
              <a:rPr lang="zh-CN" altLang="en-US" sz="1800" b="1" dirty="0">
                <a:solidFill>
                  <a:srgbClr val="000000"/>
                </a:solidFill>
                <a:latin typeface="华文中宋" panose="02010600040101010101" pitchFamily="2" charset="-122"/>
                <a:ea typeface="华文中宋" panose="02010600040101010101" pitchFamily="2" charset="-122"/>
              </a:rPr>
              <a:t>，分别需要</a:t>
            </a:r>
            <a:r>
              <a:rPr lang="en-US" altLang="zh-CN" sz="1800" b="1" dirty="0">
                <a:solidFill>
                  <a:srgbClr val="000000"/>
                </a:solidFill>
                <a:latin typeface="华文中宋" panose="02010600040101010101" pitchFamily="2" charset="-122"/>
                <a:ea typeface="华文中宋" panose="02010600040101010101" pitchFamily="2" charset="-122"/>
              </a:rPr>
              <a:t>8</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3</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9</a:t>
            </a:r>
            <a:r>
              <a:rPr lang="zh-CN" altLang="en-US" sz="1800" b="1" dirty="0">
                <a:solidFill>
                  <a:srgbClr val="000000"/>
                </a:solidFill>
                <a:latin typeface="华文中宋" panose="02010600040101010101" pitchFamily="2" charset="-122"/>
                <a:ea typeface="华文中宋" panose="02010600040101010101" pitchFamily="2" charset="-122"/>
              </a:rPr>
              <a:t>万元贷款完成项目</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客户要求</a:t>
            </a:r>
            <a:r>
              <a:rPr lang="zh-CN" altLang="en-US" sz="1800" b="1" dirty="0">
                <a:solidFill>
                  <a:srgbClr val="FF0000"/>
                </a:solidFill>
                <a:latin typeface="华文中宋" panose="02010600040101010101" pitchFamily="2" charset="-122"/>
                <a:ea typeface="华文中宋" panose="02010600040101010101" pitchFamily="2" charset="-122"/>
              </a:rPr>
              <a:t>分期</a:t>
            </a:r>
            <a:r>
              <a:rPr lang="zh-CN" altLang="en-US" sz="1800" b="1" dirty="0">
                <a:solidFill>
                  <a:srgbClr val="000000"/>
                </a:solidFill>
                <a:latin typeface="华文中宋" panose="02010600040101010101" pitchFamily="2" charset="-122"/>
                <a:ea typeface="华文中宋" panose="02010600040101010101" pitchFamily="2" charset="-122"/>
              </a:rPr>
              <a:t>贷款，目前</a:t>
            </a:r>
            <a:r>
              <a:rPr lang="en-US" altLang="zh-CN" sz="1800" b="1" dirty="0">
                <a:solidFill>
                  <a:srgbClr val="000000"/>
                </a:solidFill>
                <a:latin typeface="华文中宋" panose="02010600040101010101" pitchFamily="2" charset="-122"/>
                <a:ea typeface="华文中宋" panose="02010600040101010101" pitchFamily="2" charset="-122"/>
              </a:rPr>
              <a:t>A</a:t>
            </a:r>
            <a:r>
              <a:rPr lang="zh-CN" altLang="en-US" sz="1800" b="1" dirty="0">
                <a:solidFill>
                  <a:srgbClr val="000000"/>
                </a:solidFill>
                <a:latin typeface="华文中宋" panose="02010600040101010101" pitchFamily="2" charset="-122"/>
                <a:ea typeface="华文中宋" panose="02010600040101010101" pitchFamily="2" charset="-122"/>
              </a:rPr>
              <a:t>已贷到</a:t>
            </a:r>
            <a:r>
              <a:rPr lang="en-US" altLang="zh-CN" sz="1800" b="1" dirty="0">
                <a:solidFill>
                  <a:srgbClr val="000000"/>
                </a:solidFill>
                <a:latin typeface="华文中宋" panose="02010600040101010101" pitchFamily="2" charset="-122"/>
                <a:ea typeface="华文中宋" panose="02010600040101010101" pitchFamily="2" charset="-122"/>
              </a:rPr>
              <a:t>4</a:t>
            </a:r>
            <a:r>
              <a:rPr lang="zh-CN" altLang="en-US" sz="1800" b="1" dirty="0">
                <a:solidFill>
                  <a:srgbClr val="000000"/>
                </a:solidFill>
                <a:latin typeface="华文中宋" panose="02010600040101010101" pitchFamily="2" charset="-122"/>
                <a:ea typeface="华文中宋" panose="02010600040101010101" pitchFamily="2" charset="-122"/>
              </a:rPr>
              <a:t>万</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此时，</a:t>
            </a:r>
            <a:r>
              <a:rPr lang="en-US" altLang="zh-CN" sz="1800" b="1"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要申请</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万，</a:t>
            </a:r>
            <a:r>
              <a:rPr lang="en-US" altLang="zh-CN" sz="1800" b="1" dirty="0">
                <a:solidFill>
                  <a:srgbClr val="000000"/>
                </a:solidFill>
                <a:latin typeface="华文中宋" panose="02010600040101010101" pitchFamily="2" charset="-122"/>
                <a:ea typeface="华文中宋" panose="02010600040101010101" pitchFamily="2" charset="-122"/>
              </a:rPr>
              <a:t>C</a:t>
            </a:r>
            <a:r>
              <a:rPr lang="zh-CN" altLang="en-US" sz="1800" b="1" dirty="0">
                <a:solidFill>
                  <a:srgbClr val="000000"/>
                </a:solidFill>
                <a:latin typeface="华文中宋" panose="02010600040101010101" pitchFamily="2" charset="-122"/>
                <a:ea typeface="华文中宋" panose="02010600040101010101" pitchFamily="2" charset="-122"/>
              </a:rPr>
              <a:t>要申请</a:t>
            </a:r>
            <a:r>
              <a:rPr lang="en-US" altLang="zh-CN" sz="1800" b="1" dirty="0">
                <a:solidFill>
                  <a:srgbClr val="000000"/>
                </a:solidFill>
                <a:latin typeface="华文中宋" panose="02010600040101010101" pitchFamily="2" charset="-122"/>
                <a:ea typeface="华文中宋" panose="02010600040101010101" pitchFamily="2" charset="-122"/>
              </a:rPr>
              <a:t>4</a:t>
            </a:r>
            <a:r>
              <a:rPr lang="zh-CN" altLang="en-US" sz="1800" b="1" dirty="0">
                <a:solidFill>
                  <a:srgbClr val="000000"/>
                </a:solidFill>
                <a:latin typeface="华文中宋" panose="02010600040101010101" pitchFamily="2" charset="-122"/>
                <a:ea typeface="华文中宋" panose="02010600040101010101" pitchFamily="2" charset="-122"/>
              </a:rPr>
              <a:t>万</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defRPr/>
            </a:pPr>
            <a:r>
              <a:rPr lang="zh-CN" altLang="en-US" sz="1800" b="1" dirty="0">
                <a:solidFill>
                  <a:srgbClr val="000000"/>
                </a:solidFill>
                <a:latin typeface="华文中宋" panose="02010600040101010101" pitchFamily="2" charset="-122"/>
                <a:ea typeface="华文中宋" panose="02010600040101010101" pitchFamily="2" charset="-122"/>
              </a:rPr>
              <a:t>银行家需要评估贷款请求的安全性，避免出现坏账</a:t>
            </a:r>
            <a:endParaRPr lang="en-US" altLang="zh-CN" sz="1800" b="1" dirty="0">
              <a:solidFill>
                <a:srgbClr val="000000"/>
              </a:solidFill>
              <a:latin typeface="华文中宋" panose="02010600040101010101" pitchFamily="2" charset="-122"/>
              <a:ea typeface="华文中宋" panose="02010600040101010101" pitchFamily="2" charset="-122"/>
            </a:endParaRPr>
          </a:p>
          <a:p>
            <a:pPr marL="274637" lvl="1" indent="0">
              <a:buFont typeface="Arial" pitchFamily="34" charset="0"/>
              <a:buNone/>
              <a:defRPr/>
            </a:pP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FF0000"/>
                </a:solidFill>
                <a:latin typeface="华文中宋" panose="02010600040101010101" pitchFamily="2" charset="-122"/>
                <a:ea typeface="华文中宋" panose="02010600040101010101" pitchFamily="2" charset="-122"/>
              </a:rPr>
              <a:t>B</a:t>
            </a:r>
            <a:r>
              <a:rPr lang="zh-CN" altLang="en-US" sz="1800" b="1" dirty="0">
                <a:solidFill>
                  <a:srgbClr val="FF0000"/>
                </a:solidFill>
                <a:latin typeface="华文中宋" panose="02010600040101010101" pitchFamily="2" charset="-122"/>
                <a:ea typeface="华文中宋" panose="02010600040101010101" pitchFamily="2" charset="-122"/>
              </a:rPr>
              <a:t>借</a:t>
            </a:r>
            <a:r>
              <a:rPr lang="en-US" altLang="zh-CN" sz="1800" b="1" dirty="0">
                <a:solidFill>
                  <a:srgbClr val="FF0000"/>
                </a:solidFill>
                <a:latin typeface="华文中宋" panose="02010600040101010101" pitchFamily="2" charset="-122"/>
                <a:ea typeface="华文中宋" panose="02010600040101010101" pitchFamily="2" charset="-122"/>
              </a:rPr>
              <a:t>2</a:t>
            </a:r>
            <a:r>
              <a:rPr lang="zh-CN" altLang="en-US" sz="1800" b="1" dirty="0">
                <a:solidFill>
                  <a:srgbClr val="FF0000"/>
                </a:solidFill>
                <a:latin typeface="华文中宋" panose="02010600040101010101" pitchFamily="2" charset="-122"/>
                <a:ea typeface="华文中宋" panose="02010600040101010101" pitchFamily="2" charset="-122"/>
              </a:rPr>
              <a:t>万，</a:t>
            </a:r>
            <a:r>
              <a:rPr lang="en-US" altLang="zh-CN" sz="1800" b="1" dirty="0">
                <a:solidFill>
                  <a:srgbClr val="FF0000"/>
                </a:solidFill>
                <a:latin typeface="华文中宋" panose="02010600040101010101" pitchFamily="2" charset="-122"/>
                <a:ea typeface="华文中宋" panose="02010600040101010101" pitchFamily="2" charset="-122"/>
              </a:rPr>
              <a:t>C</a:t>
            </a:r>
            <a:r>
              <a:rPr lang="zh-CN" altLang="en-US" sz="1800" b="1" dirty="0">
                <a:solidFill>
                  <a:srgbClr val="FF0000"/>
                </a:solidFill>
                <a:latin typeface="华文中宋" panose="02010600040101010101" pitchFamily="2" charset="-122"/>
                <a:ea typeface="华文中宋" panose="02010600040101010101" pitchFamily="2" charset="-122"/>
              </a:rPr>
              <a:t>借</a:t>
            </a:r>
            <a:r>
              <a:rPr lang="en-US" altLang="zh-CN" sz="1800" b="1" dirty="0">
                <a:solidFill>
                  <a:srgbClr val="FF0000"/>
                </a:solidFill>
                <a:latin typeface="华文中宋" panose="02010600040101010101" pitchFamily="2" charset="-122"/>
                <a:ea typeface="华文中宋" panose="02010600040101010101" pitchFamily="2" charset="-122"/>
              </a:rPr>
              <a:t>4</a:t>
            </a:r>
            <a:r>
              <a:rPr lang="zh-CN" altLang="en-US" sz="1800" b="1" dirty="0">
                <a:solidFill>
                  <a:srgbClr val="FF0000"/>
                </a:solidFill>
                <a:latin typeface="华文中宋" panose="02010600040101010101" pitchFamily="2" charset="-122"/>
                <a:ea typeface="华文中宋" panose="02010600040101010101" pitchFamily="2" charset="-122"/>
              </a:rPr>
              <a:t>万，能借吗？</a:t>
            </a:r>
            <a:endParaRPr lang="en-US" altLang="zh-CN" sz="1800" b="1" dirty="0">
              <a:solidFill>
                <a:srgbClr val="FF0000"/>
              </a:solidFill>
              <a:latin typeface="华文中宋" panose="02010600040101010101" pitchFamily="2" charset="-122"/>
              <a:ea typeface="华文中宋" panose="02010600040101010101" pitchFamily="2" charset="-122"/>
            </a:endParaRPr>
          </a:p>
          <a:p>
            <a:pPr>
              <a:defRPr/>
            </a:pPr>
            <a:endParaRPr lang="zh-CN" altLang="en-US" sz="1800" b="1" dirty="0">
              <a:solidFill>
                <a:srgbClr val="000000"/>
              </a:solidFill>
              <a:latin typeface="华文中宋" panose="02010600040101010101" pitchFamily="2" charset="-122"/>
              <a:ea typeface="华文中宋" panose="02010600040101010101" pitchFamily="2" charset="-122"/>
            </a:endParaRPr>
          </a:p>
          <a:p>
            <a:pPr>
              <a:defRP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0" name="文本框 4">
            <a:extLst>
              <a:ext uri="{FF2B5EF4-FFF2-40B4-BE49-F238E27FC236}">
                <a16:creationId xmlns:a16="http://schemas.microsoft.com/office/drawing/2014/main" id="{81ACF9BD-7EC9-4AFD-BD7E-4A5FD4050F1D}"/>
              </a:ext>
            </a:extLst>
          </p:cNvPr>
          <p:cNvSpPr txBox="1">
            <a:spLocks noChangeArrowheads="1"/>
          </p:cNvSpPr>
          <p:nvPr/>
        </p:nvSpPr>
        <p:spPr bwMode="auto">
          <a:xfrm>
            <a:off x="5323931" y="5719379"/>
            <a:ext cx="365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lvl="1">
              <a:spcBef>
                <a:spcPct val="0"/>
              </a:spcBef>
              <a:buClrTx/>
              <a:buFontTx/>
              <a:buNone/>
            </a:pPr>
            <a:r>
              <a:rPr lang="zh-CN" altLang="en-US" sz="1800" b="1" dirty="0">
                <a:solidFill>
                  <a:srgbClr val="000000"/>
                </a:solidFill>
                <a:latin typeface="华文中宋" panose="02010600040101010101" pitchFamily="2" charset="-122"/>
                <a:ea typeface="华文中宋" panose="02010600040101010101" pitchFamily="2" charset="-122"/>
              </a:rPr>
              <a:t>银行家：操作系统</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spcBef>
                <a:spcPct val="0"/>
              </a:spcBef>
              <a:buClrTx/>
              <a:buFontTx/>
              <a:buNone/>
            </a:pPr>
            <a:r>
              <a:rPr lang="zh-CN" altLang="en-US" sz="1800" b="1" dirty="0">
                <a:solidFill>
                  <a:srgbClr val="000000"/>
                </a:solidFill>
                <a:latin typeface="华文中宋" panose="02010600040101010101" pitchFamily="2" charset="-122"/>
                <a:ea typeface="华文中宋" panose="02010600040101010101" pitchFamily="2" charset="-122"/>
              </a:rPr>
              <a:t>资   金：资源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spcBef>
                <a:spcPct val="0"/>
              </a:spcBef>
              <a:buClrTx/>
              <a:buFontTx/>
              <a:buNone/>
            </a:pPr>
            <a:r>
              <a:rPr lang="zh-CN" altLang="en-US" sz="1800" b="1" dirty="0">
                <a:solidFill>
                  <a:srgbClr val="000000"/>
                </a:solidFill>
                <a:latin typeface="华文中宋" panose="02010600040101010101" pitchFamily="2" charset="-122"/>
                <a:ea typeface="华文中宋" panose="02010600040101010101" pitchFamily="2" charset="-122"/>
              </a:rPr>
              <a:t>客   户：要申请资源的进程</a:t>
            </a: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11" name="文本框 10">
            <a:extLst>
              <a:ext uri="{FF2B5EF4-FFF2-40B4-BE49-F238E27FC236}">
                <a16:creationId xmlns:a16="http://schemas.microsoft.com/office/drawing/2014/main" id="{2238F84B-1CF0-49FF-AF02-96CBB3B14FC4}"/>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FAB6D541-261F-4292-87F3-85D85E0B05B7}"/>
              </a:ext>
            </a:extLst>
          </p:cNvPr>
          <p:cNvSpPr>
            <a:spLocks noGrp="1"/>
          </p:cNvSpPr>
          <p:nvPr>
            <p:ph type="sldNum" sz="quarter" idx="12"/>
          </p:nvPr>
        </p:nvSpPr>
        <p:spPr/>
        <p:txBody>
          <a:bodyPr/>
          <a:lstStyle/>
          <a:p>
            <a:fld id="{B10D5614-B734-4280-8F57-1D4947433C97}" type="slidenum">
              <a:rPr lang="en-US" smtClean="0"/>
              <a:t>161</a:t>
            </a:fld>
            <a:endParaRPr lang="en-US" dirty="0"/>
          </a:p>
        </p:txBody>
      </p:sp>
    </p:spTree>
    <p:extLst>
      <p:ext uri="{BB962C8B-B14F-4D97-AF65-F5344CB8AC3E}">
        <p14:creationId xmlns:p14="http://schemas.microsoft.com/office/powerpoint/2010/main" val="91210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9" name="Rectangle 3">
            <a:extLst>
              <a:ext uri="{FF2B5EF4-FFF2-40B4-BE49-F238E27FC236}">
                <a16:creationId xmlns:a16="http://schemas.microsoft.com/office/drawing/2014/main" id="{32C2EB42-F2AD-4960-81B7-DBE1A61CF1FD}"/>
              </a:ext>
            </a:extLst>
          </p:cNvPr>
          <p:cNvSpPr txBox="1">
            <a:spLocks/>
          </p:cNvSpPr>
          <p:nvPr/>
        </p:nvSpPr>
        <p:spPr>
          <a:xfrm>
            <a:off x="621361" y="1700808"/>
            <a:ext cx="7953648"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允许进程动态申请资源，在系统分配资源之前，先计算此次分配是否安全</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本次分配不会导致系统进入不安全状态，则分配</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否则，本次请求资源的进程等待</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安全状态</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本次分配之后，存在一个进程安全序列</a:t>
            </a:r>
            <a:r>
              <a:rPr lang="en-US" altLang="zh-CN" sz="1800" b="1" dirty="0">
                <a:solidFill>
                  <a:srgbClr val="000000"/>
                </a:solidFill>
                <a:latin typeface="华文中宋" panose="02010600040101010101" pitchFamily="2" charset="-122"/>
                <a:ea typeface="华文中宋" panose="02010600040101010101" pitchFamily="2" charset="-122"/>
              </a:rPr>
              <a:t>{P1, …, </a:t>
            </a:r>
            <a:r>
              <a:rPr lang="en-US" altLang="zh-CN" sz="1800" b="1" dirty="0" err="1">
                <a:solidFill>
                  <a:srgbClr val="000000"/>
                </a:solidFill>
                <a:latin typeface="华文中宋" panose="02010600040101010101" pitchFamily="2" charset="-122"/>
                <a:ea typeface="华文中宋" panose="02010600040101010101" pitchFamily="2" charset="-122"/>
              </a:rPr>
              <a:t>Pn</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，对其中每一个</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来说，它还需要的资源量不超过系统当前剩余的资源量与所有</a:t>
            </a:r>
            <a:r>
              <a:rPr lang="en-US" altLang="zh-CN" sz="1800" b="1" dirty="0" err="1">
                <a:solidFill>
                  <a:srgbClr val="000000"/>
                </a:solidFill>
                <a:latin typeface="华文中宋" panose="02010600040101010101" pitchFamily="2" charset="-122"/>
                <a:ea typeface="华文中宋" panose="02010600040101010101" pitchFamily="2" charset="-122"/>
              </a:rPr>
              <a:t>Pj</a:t>
            </a:r>
            <a:r>
              <a:rPr lang="en-US" altLang="zh-CN" sz="1800" b="1" dirty="0">
                <a:solidFill>
                  <a:srgbClr val="000000"/>
                </a:solidFill>
                <a:latin typeface="华文中宋" panose="02010600040101010101" pitchFamily="2" charset="-122"/>
                <a:ea typeface="华文中宋" panose="02010600040101010101" pitchFamily="2" charset="-122"/>
              </a:rPr>
              <a:t> (j&lt;</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占有的资源量之和</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不安全状态</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不存在安全序列</a:t>
            </a:r>
          </a:p>
          <a:p>
            <a:endParaRPr lang="en-US" altLang="zh-CN" sz="1800" b="1" dirty="0">
              <a:solidFill>
                <a:srgbClr val="000000"/>
              </a:solidFill>
              <a:latin typeface="华文中宋" panose="02010600040101010101" pitchFamily="2" charset="-122"/>
              <a:ea typeface="华文中宋" panose="02010600040101010101" pitchFamily="2" charset="-122"/>
            </a:endParaRPr>
          </a:p>
          <a:p>
            <a:endParaRPr lang="zh-CN" altLang="en-US" sz="1800" b="1" dirty="0">
              <a:solidFill>
                <a:srgbClr val="000000"/>
              </a:solidFill>
              <a:latin typeface="华文中宋" panose="02010600040101010101" pitchFamily="2" charset="-122"/>
              <a:ea typeface="华文中宋" panose="02010600040101010101" pitchFamily="2" charset="-122"/>
            </a:endParaRPr>
          </a:p>
          <a:p>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1" name="文本框 10">
            <a:extLst>
              <a:ext uri="{FF2B5EF4-FFF2-40B4-BE49-F238E27FC236}">
                <a16:creationId xmlns:a16="http://schemas.microsoft.com/office/drawing/2014/main" id="{4B397F30-BDA5-4214-A028-AECD0D6C74C3}"/>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0EE29CBD-F0C2-4725-9C74-90BEB15A0E43}"/>
              </a:ext>
            </a:extLst>
          </p:cNvPr>
          <p:cNvSpPr>
            <a:spLocks noGrp="1"/>
          </p:cNvSpPr>
          <p:nvPr>
            <p:ph type="sldNum" sz="quarter" idx="12"/>
          </p:nvPr>
        </p:nvSpPr>
        <p:spPr/>
        <p:txBody>
          <a:bodyPr/>
          <a:lstStyle/>
          <a:p>
            <a:fld id="{B10D5614-B734-4280-8F57-1D4947433C97}" type="slidenum">
              <a:rPr lang="en-US" smtClean="0"/>
              <a:t>162</a:t>
            </a:fld>
            <a:endParaRPr lang="en-US" dirty="0"/>
          </a:p>
        </p:txBody>
      </p:sp>
    </p:spTree>
    <p:extLst>
      <p:ext uri="{BB962C8B-B14F-4D97-AF65-F5344CB8AC3E}">
        <p14:creationId xmlns:p14="http://schemas.microsoft.com/office/powerpoint/2010/main" val="415518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6" name="Rectangle 3">
            <a:extLst>
              <a:ext uri="{FF2B5EF4-FFF2-40B4-BE49-F238E27FC236}">
                <a16:creationId xmlns:a16="http://schemas.microsoft.com/office/drawing/2014/main" id="{20E9DD72-ED85-44FE-8E92-244F22D51ACD}"/>
              </a:ext>
            </a:extLst>
          </p:cNvPr>
          <p:cNvSpPr txBox="1">
            <a:spLocks/>
          </p:cNvSpPr>
          <p:nvPr/>
        </p:nvSpPr>
        <p:spPr>
          <a:xfrm>
            <a:off x="698841" y="1772816"/>
            <a:ext cx="76200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solidFill>
                  <a:srgbClr val="000000"/>
                </a:solidFill>
                <a:latin typeface="华文中宋" panose="02010600040101010101" pitchFamily="2" charset="-122"/>
                <a:ea typeface="华文中宋" panose="02010600040101010101" pitchFamily="2" charset="-122"/>
              </a:rPr>
              <a:t>算法中用到的数据结构</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Available</a:t>
            </a:r>
            <a:r>
              <a:rPr lang="zh-CN" altLang="en-US" sz="1800" b="1" dirty="0">
                <a:solidFill>
                  <a:srgbClr val="000000"/>
                </a:solidFill>
                <a:latin typeface="华文中宋" panose="02010600040101010101" pitchFamily="2" charset="-122"/>
                <a:ea typeface="华文中宋" panose="02010600040101010101" pitchFamily="2" charset="-122"/>
              </a:rPr>
              <a:t>可用资源数组</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r>
              <a:rPr lang="en-US" altLang="zh-CN" sz="1800" b="1" dirty="0">
                <a:solidFill>
                  <a:srgbClr val="000000"/>
                </a:solidFill>
                <a:latin typeface="华文中宋" panose="02010600040101010101" pitchFamily="2" charset="-122"/>
                <a:ea typeface="华文中宋" panose="02010600040101010101" pitchFamily="2" charset="-122"/>
              </a:rPr>
              <a:t>Available[j] = k 	</a:t>
            </a:r>
            <a:r>
              <a:rPr lang="zh-CN" altLang="en-US" sz="1800" b="1" dirty="0">
                <a:solidFill>
                  <a:srgbClr val="000000"/>
                </a:solidFill>
                <a:latin typeface="华文中宋" panose="02010600040101010101" pitchFamily="2" charset="-122"/>
                <a:ea typeface="华文中宋" panose="02010600040101010101" pitchFamily="2" charset="-122"/>
              </a:rPr>
              <a:t>目前资源</a:t>
            </a:r>
            <a:r>
              <a:rPr lang="en-US" altLang="zh-CN" sz="1800" b="1" dirty="0">
                <a:solidFill>
                  <a:srgbClr val="000000"/>
                </a:solidFill>
                <a:latin typeface="华文中宋" panose="02010600040101010101" pitchFamily="2" charset="-122"/>
                <a:ea typeface="华文中宋" panose="02010600040101010101" pitchFamily="2" charset="-122"/>
              </a:rPr>
              <a:t>j</a:t>
            </a:r>
            <a:r>
              <a:rPr lang="zh-CN" altLang="en-US" sz="1800" b="1" dirty="0">
                <a:solidFill>
                  <a:srgbClr val="000000"/>
                </a:solidFill>
                <a:latin typeface="华文中宋" panose="02010600040101010101" pitchFamily="2" charset="-122"/>
                <a:ea typeface="华文中宋" panose="02010600040101010101" pitchFamily="2" charset="-122"/>
              </a:rPr>
              <a:t>有</a:t>
            </a:r>
            <a:r>
              <a:rPr lang="en-US" altLang="zh-CN" sz="1800" b="1" dirty="0">
                <a:solidFill>
                  <a:srgbClr val="000000"/>
                </a:solidFill>
                <a:latin typeface="华文中宋" panose="02010600040101010101" pitchFamily="2" charset="-122"/>
                <a:ea typeface="华文中宋" panose="02010600040101010101" pitchFamily="2" charset="-122"/>
              </a:rPr>
              <a:t>k</a:t>
            </a:r>
            <a:r>
              <a:rPr lang="zh-CN" altLang="en-US" sz="1800" b="1" dirty="0">
                <a:solidFill>
                  <a:srgbClr val="000000"/>
                </a:solidFill>
                <a:latin typeface="华文中宋" panose="02010600040101010101" pitchFamily="2" charset="-122"/>
                <a:ea typeface="华文中宋" panose="02010600040101010101" pitchFamily="2" charset="-122"/>
              </a:rPr>
              <a:t>个</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Max</a:t>
            </a:r>
            <a:r>
              <a:rPr lang="zh-CN" altLang="en-US" sz="1800" b="1" dirty="0">
                <a:solidFill>
                  <a:srgbClr val="000000"/>
                </a:solidFill>
                <a:latin typeface="华文中宋" panose="02010600040101010101" pitchFamily="2" charset="-122"/>
                <a:ea typeface="华文中宋" panose="02010600040101010101" pitchFamily="2" charset="-122"/>
              </a:rPr>
              <a:t>最大需求矩阵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r>
              <a:rPr lang="en-US" altLang="zh-CN" sz="1800" b="1" dirty="0">
                <a:solidFill>
                  <a:srgbClr val="000000"/>
                </a:solidFill>
                <a:latin typeface="华文中宋" panose="02010600040101010101" pitchFamily="2" charset="-122"/>
                <a:ea typeface="华文中宋" panose="02010600040101010101" pitchFamily="2" charset="-122"/>
              </a:rPr>
              <a:t>Max[</a:t>
            </a:r>
            <a:r>
              <a:rPr lang="en-US" altLang="zh-CN" sz="1800" b="1" dirty="0" err="1">
                <a:solidFill>
                  <a:srgbClr val="000000"/>
                </a:solidFill>
                <a:latin typeface="华文中宋" panose="02010600040101010101" pitchFamily="2" charset="-122"/>
                <a:ea typeface="华文中宋" panose="02010600040101010101" pitchFamily="2" charset="-122"/>
              </a:rPr>
              <a:t>i,j</a:t>
            </a:r>
            <a:r>
              <a:rPr lang="en-US" altLang="zh-CN" sz="1800" b="1" dirty="0">
                <a:solidFill>
                  <a:srgbClr val="000000"/>
                </a:solidFill>
                <a:latin typeface="华文中宋" panose="02010600040101010101" pitchFamily="2" charset="-122"/>
                <a:ea typeface="华文中宋" panose="02010600040101010101" pitchFamily="2" charset="-122"/>
              </a:rPr>
              <a:t>] = l		</a:t>
            </a:r>
            <a:r>
              <a:rPr lang="zh-CN" altLang="en-US" sz="1800" b="1" dirty="0">
                <a:solidFill>
                  <a:srgbClr val="000000"/>
                </a:solidFill>
                <a:latin typeface="华文中宋" panose="02010600040101010101" pitchFamily="2" charset="-122"/>
                <a:ea typeface="华文中宋" panose="02010600040101010101" pitchFamily="2" charset="-122"/>
              </a:rPr>
              <a:t>进程</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对资源</a:t>
            </a:r>
            <a:r>
              <a:rPr lang="en-US" altLang="zh-CN" sz="1800" b="1" dirty="0">
                <a:solidFill>
                  <a:srgbClr val="000000"/>
                </a:solidFill>
                <a:latin typeface="华文中宋" panose="02010600040101010101" pitchFamily="2" charset="-122"/>
                <a:ea typeface="华文中宋" panose="02010600040101010101" pitchFamily="2" charset="-122"/>
              </a:rPr>
              <a:t>j</a:t>
            </a:r>
            <a:r>
              <a:rPr lang="zh-CN" altLang="en-US" sz="1800" b="1" dirty="0">
                <a:solidFill>
                  <a:srgbClr val="000000"/>
                </a:solidFill>
                <a:latin typeface="华文中宋" panose="02010600040101010101" pitchFamily="2" charset="-122"/>
                <a:ea typeface="华文中宋" panose="02010600040101010101" pitchFamily="2" charset="-122"/>
              </a:rPr>
              <a:t>的最大需求数量是</a:t>
            </a:r>
            <a:r>
              <a:rPr lang="en-US" altLang="zh-CN" sz="1800" b="1" dirty="0">
                <a:solidFill>
                  <a:srgbClr val="000000"/>
                </a:solidFill>
                <a:latin typeface="华文中宋" panose="02010600040101010101" pitchFamily="2" charset="-122"/>
                <a:ea typeface="华文中宋" panose="02010600040101010101" pitchFamily="2" charset="-122"/>
              </a:rPr>
              <a:t>l</a:t>
            </a:r>
            <a:r>
              <a:rPr lang="zh-CN" altLang="en-US" sz="1800" b="1" dirty="0">
                <a:solidFill>
                  <a:srgbClr val="000000"/>
                </a:solidFill>
                <a:latin typeface="华文中宋" panose="02010600040101010101" pitchFamily="2" charset="-122"/>
                <a:ea typeface="华文中宋" panose="02010600040101010101" pitchFamily="2" charset="-122"/>
              </a:rPr>
              <a:t>个</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Allocation</a:t>
            </a:r>
            <a:r>
              <a:rPr lang="zh-CN" altLang="en-US" sz="1800" b="1" dirty="0">
                <a:solidFill>
                  <a:srgbClr val="000000"/>
                </a:solidFill>
                <a:latin typeface="华文中宋" panose="02010600040101010101" pitchFamily="2" charset="-122"/>
                <a:ea typeface="华文中宋" panose="02010600040101010101" pitchFamily="2" charset="-122"/>
              </a:rPr>
              <a:t>分配矩阵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r>
              <a:rPr lang="en-US" altLang="zh-CN" sz="1800" b="1" dirty="0">
                <a:solidFill>
                  <a:srgbClr val="000000"/>
                </a:solidFill>
                <a:latin typeface="华文中宋" panose="02010600040101010101" pitchFamily="2" charset="-122"/>
                <a:ea typeface="华文中宋" panose="02010600040101010101" pitchFamily="2" charset="-122"/>
              </a:rPr>
              <a:t>Allocation[</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 j] = m 	</a:t>
            </a:r>
            <a:r>
              <a:rPr lang="zh-CN" altLang="en-US" sz="1800" b="1" dirty="0">
                <a:solidFill>
                  <a:srgbClr val="000000"/>
                </a:solidFill>
                <a:latin typeface="华文中宋" panose="02010600040101010101" pitchFamily="2" charset="-122"/>
                <a:ea typeface="华文中宋" panose="02010600040101010101" pitchFamily="2" charset="-122"/>
              </a:rPr>
              <a:t>进程</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已分配到资源</a:t>
            </a:r>
            <a:r>
              <a:rPr lang="en-US" altLang="zh-CN" sz="1800" b="1" dirty="0">
                <a:solidFill>
                  <a:srgbClr val="000000"/>
                </a:solidFill>
                <a:latin typeface="华文中宋" panose="02010600040101010101" pitchFamily="2" charset="-122"/>
                <a:ea typeface="华文中宋" panose="02010600040101010101" pitchFamily="2" charset="-122"/>
              </a:rPr>
              <a:t>j</a:t>
            </a:r>
            <a:r>
              <a:rPr lang="zh-CN" altLang="en-US" sz="1800" b="1" dirty="0">
                <a:solidFill>
                  <a:srgbClr val="000000"/>
                </a:solidFill>
                <a:latin typeface="华文中宋" panose="02010600040101010101" pitchFamily="2" charset="-122"/>
                <a:ea typeface="华文中宋" panose="02010600040101010101" pitchFamily="2" charset="-122"/>
              </a:rPr>
              <a:t>的数量是</a:t>
            </a:r>
            <a:r>
              <a:rPr lang="en-US" altLang="zh-CN" sz="1800" b="1" dirty="0">
                <a:solidFill>
                  <a:srgbClr val="000000"/>
                </a:solidFill>
                <a:latin typeface="华文中宋" panose="02010600040101010101" pitchFamily="2" charset="-122"/>
                <a:ea typeface="华文中宋" panose="02010600040101010101" pitchFamily="2" charset="-122"/>
              </a:rPr>
              <a:t>m</a:t>
            </a:r>
            <a:r>
              <a:rPr lang="zh-CN" altLang="en-US" sz="1800" b="1" dirty="0">
                <a:solidFill>
                  <a:srgbClr val="000000"/>
                </a:solidFill>
                <a:latin typeface="华文中宋" panose="02010600040101010101" pitchFamily="2" charset="-122"/>
                <a:ea typeface="华文中宋" panose="02010600040101010101" pitchFamily="2" charset="-122"/>
              </a:rPr>
              <a:t>个</a:t>
            </a:r>
            <a:r>
              <a:rPr lang="en-US" altLang="zh-CN" sz="1800" b="1" dirty="0">
                <a:solidFill>
                  <a:srgbClr val="000000"/>
                </a:solidFill>
                <a:latin typeface="华文中宋" panose="02010600040101010101" pitchFamily="2" charset="-122"/>
                <a:ea typeface="华文中宋" panose="02010600040101010101" pitchFamily="2" charset="-122"/>
              </a:rPr>
              <a:t> </a:t>
            </a: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Need</a:t>
            </a:r>
            <a:r>
              <a:rPr lang="zh-CN" altLang="en-US" sz="1800" b="1" dirty="0">
                <a:solidFill>
                  <a:srgbClr val="000000"/>
                </a:solidFill>
                <a:latin typeface="华文中宋" panose="02010600040101010101" pitchFamily="2" charset="-122"/>
                <a:ea typeface="华文中宋" panose="02010600040101010101" pitchFamily="2" charset="-122"/>
              </a:rPr>
              <a:t>需求矩阵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r>
              <a:rPr lang="en-US" altLang="zh-CN" sz="1800" b="1" dirty="0">
                <a:solidFill>
                  <a:srgbClr val="000000"/>
                </a:solidFill>
                <a:latin typeface="华文中宋" panose="02010600040101010101" pitchFamily="2" charset="-122"/>
                <a:ea typeface="华文中宋" panose="02010600040101010101" pitchFamily="2" charset="-122"/>
              </a:rPr>
              <a:t>Need[</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 j] = n 	</a:t>
            </a:r>
            <a:r>
              <a:rPr lang="zh-CN" altLang="en-US" sz="1800" b="1" dirty="0">
                <a:solidFill>
                  <a:srgbClr val="000000"/>
                </a:solidFill>
                <a:latin typeface="华文中宋" panose="02010600040101010101" pitchFamily="2" charset="-122"/>
                <a:ea typeface="华文中宋" panose="02010600040101010101" pitchFamily="2" charset="-122"/>
              </a:rPr>
              <a:t>进程</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还需要资源</a:t>
            </a:r>
            <a:r>
              <a:rPr lang="en-US" altLang="zh-CN" sz="1800" b="1" dirty="0">
                <a:solidFill>
                  <a:srgbClr val="000000"/>
                </a:solidFill>
                <a:latin typeface="华文中宋" panose="02010600040101010101" pitchFamily="2" charset="-122"/>
                <a:ea typeface="华文中宋" panose="02010600040101010101" pitchFamily="2" charset="-122"/>
              </a:rPr>
              <a:t>j</a:t>
            </a:r>
            <a:r>
              <a:rPr lang="zh-CN" altLang="en-US" sz="1800" b="1" dirty="0">
                <a:solidFill>
                  <a:srgbClr val="000000"/>
                </a:solidFill>
                <a:latin typeface="华文中宋" panose="02010600040101010101" pitchFamily="2" charset="-122"/>
                <a:ea typeface="华文中宋" panose="02010600040101010101" pitchFamily="2" charset="-122"/>
              </a:rPr>
              <a:t>的数量是</a:t>
            </a:r>
            <a:r>
              <a:rPr lang="en-US" altLang="zh-CN" sz="1800" b="1" dirty="0">
                <a:solidFill>
                  <a:srgbClr val="000000"/>
                </a:solidFill>
                <a:latin typeface="华文中宋" panose="02010600040101010101" pitchFamily="2" charset="-122"/>
                <a:ea typeface="华文中宋" panose="02010600040101010101" pitchFamily="2" charset="-122"/>
              </a:rPr>
              <a:t>n</a:t>
            </a:r>
            <a:r>
              <a:rPr lang="zh-CN" altLang="en-US" sz="1800" b="1" dirty="0">
                <a:solidFill>
                  <a:srgbClr val="000000"/>
                </a:solidFill>
                <a:latin typeface="华文中宋" panose="02010600040101010101" pitchFamily="2" charset="-122"/>
                <a:ea typeface="华文中宋" panose="02010600040101010101" pitchFamily="2" charset="-122"/>
              </a:rPr>
              <a:t>个</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Request[</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资源请求</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r>
              <a:rPr lang="zh-CN" altLang="en-US" sz="1800" b="1" dirty="0">
                <a:solidFill>
                  <a:srgbClr val="000000"/>
                </a:solidFill>
                <a:latin typeface="华文中宋" panose="02010600040101010101" pitchFamily="2" charset="-122"/>
                <a:ea typeface="华文中宋" panose="02010600040101010101" pitchFamily="2" charset="-122"/>
              </a:rPr>
              <a:t>若</a:t>
            </a:r>
            <a:r>
              <a:rPr lang="en-US" altLang="zh-CN" sz="1800" b="1" dirty="0">
                <a:solidFill>
                  <a:srgbClr val="000000"/>
                </a:solidFill>
                <a:latin typeface="华文中宋" panose="02010600040101010101" pitchFamily="2" charset="-122"/>
                <a:ea typeface="华文中宋" panose="02010600040101010101" pitchFamily="2" charset="-122"/>
              </a:rPr>
              <a:t>Request[</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 j] = q</a:t>
            </a:r>
            <a:r>
              <a:rPr lang="zh-CN" altLang="en-US" sz="1800" b="1" dirty="0">
                <a:solidFill>
                  <a:srgbClr val="000000"/>
                </a:solidFill>
                <a:latin typeface="华文中宋" panose="02010600040101010101" pitchFamily="2" charset="-122"/>
                <a:ea typeface="华文中宋" panose="02010600040101010101" pitchFamily="2" charset="-122"/>
              </a:rPr>
              <a:t>， 进程</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请求资源</a:t>
            </a:r>
            <a:r>
              <a:rPr lang="en-US" altLang="zh-CN" sz="1800" b="1" dirty="0">
                <a:solidFill>
                  <a:srgbClr val="000000"/>
                </a:solidFill>
                <a:latin typeface="华文中宋" panose="02010600040101010101" pitchFamily="2" charset="-122"/>
                <a:ea typeface="华文中宋" panose="02010600040101010101" pitchFamily="2" charset="-122"/>
              </a:rPr>
              <a:t>j</a:t>
            </a:r>
            <a:r>
              <a:rPr lang="zh-CN" altLang="en-US" sz="1800" b="1" dirty="0">
                <a:solidFill>
                  <a:srgbClr val="000000"/>
                </a:solidFill>
                <a:latin typeface="华文中宋" panose="02010600040101010101" pitchFamily="2" charset="-122"/>
                <a:ea typeface="华文中宋" panose="02010600040101010101" pitchFamily="2" charset="-122"/>
              </a:rPr>
              <a:t>的数量是</a:t>
            </a:r>
            <a:r>
              <a:rPr lang="en-US" altLang="zh-CN" sz="1800" b="1" dirty="0">
                <a:solidFill>
                  <a:srgbClr val="000000"/>
                </a:solidFill>
                <a:latin typeface="华文中宋" panose="02010600040101010101" pitchFamily="2" charset="-122"/>
                <a:ea typeface="华文中宋" panose="02010600040101010101" pitchFamily="2" charset="-122"/>
              </a:rPr>
              <a:t>q</a:t>
            </a:r>
            <a:r>
              <a:rPr lang="zh-CN" altLang="en-US" sz="1800" b="1" dirty="0">
                <a:solidFill>
                  <a:srgbClr val="000000"/>
                </a:solidFill>
                <a:latin typeface="华文中宋" panose="02010600040101010101" pitchFamily="2" charset="-122"/>
                <a:ea typeface="华文中宋" panose="02010600040101010101" pitchFamily="2" charset="-122"/>
              </a:rPr>
              <a:t>个</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0A52EFF1-3D92-4B12-8223-D03817AC7DD7}"/>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B5D54317-79B6-4DFA-AD6A-1227031833BE}"/>
              </a:ext>
            </a:extLst>
          </p:cNvPr>
          <p:cNvSpPr>
            <a:spLocks noGrp="1"/>
          </p:cNvSpPr>
          <p:nvPr>
            <p:ph type="sldNum" sz="quarter" idx="12"/>
          </p:nvPr>
        </p:nvSpPr>
        <p:spPr/>
        <p:txBody>
          <a:bodyPr/>
          <a:lstStyle/>
          <a:p>
            <a:fld id="{B10D5614-B734-4280-8F57-1D4947433C97}" type="slidenum">
              <a:rPr lang="en-US" smtClean="0"/>
              <a:t>163</a:t>
            </a:fld>
            <a:endParaRPr lang="en-US" dirty="0"/>
          </a:p>
        </p:txBody>
      </p:sp>
    </p:spTree>
    <p:extLst>
      <p:ext uri="{BB962C8B-B14F-4D97-AF65-F5344CB8AC3E}">
        <p14:creationId xmlns:p14="http://schemas.microsoft.com/office/powerpoint/2010/main" val="21368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pic>
        <p:nvPicPr>
          <p:cNvPr id="8" name="图片 1">
            <a:extLst>
              <a:ext uri="{FF2B5EF4-FFF2-40B4-BE49-F238E27FC236}">
                <a16:creationId xmlns:a16="http://schemas.microsoft.com/office/drawing/2014/main" id="{271475D0-D475-4FD9-9970-953A17F8B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14696"/>
            <a:ext cx="5292725"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506BBB0F-30D7-45CF-B7F2-385C193999E6}"/>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13AFCA36-5C50-45C1-916F-F1A7002BCD52}"/>
              </a:ext>
            </a:extLst>
          </p:cNvPr>
          <p:cNvSpPr>
            <a:spLocks noGrp="1"/>
          </p:cNvSpPr>
          <p:nvPr>
            <p:ph type="sldNum" sz="quarter" idx="12"/>
          </p:nvPr>
        </p:nvSpPr>
        <p:spPr/>
        <p:txBody>
          <a:bodyPr/>
          <a:lstStyle/>
          <a:p>
            <a:fld id="{B10D5614-B734-4280-8F57-1D4947433C97}" type="slidenum">
              <a:rPr lang="en-US" smtClean="0"/>
              <a:t>164</a:t>
            </a:fld>
            <a:endParaRPr lang="en-US" dirty="0"/>
          </a:p>
        </p:txBody>
      </p:sp>
    </p:spTree>
    <p:extLst>
      <p:ext uri="{BB962C8B-B14F-4D97-AF65-F5344CB8AC3E}">
        <p14:creationId xmlns:p14="http://schemas.microsoft.com/office/powerpoint/2010/main" val="3017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6" name="Rectangle 3">
            <a:extLst>
              <a:ext uri="{FF2B5EF4-FFF2-40B4-BE49-F238E27FC236}">
                <a16:creationId xmlns:a16="http://schemas.microsoft.com/office/drawing/2014/main" id="{23BA3787-C502-49A6-AAD4-187892AA97FF}"/>
              </a:ext>
            </a:extLst>
          </p:cNvPr>
          <p:cNvSpPr txBox="1">
            <a:spLocks/>
          </p:cNvSpPr>
          <p:nvPr/>
        </p:nvSpPr>
        <p:spPr>
          <a:xfrm>
            <a:off x="601540" y="1620342"/>
            <a:ext cx="8362950" cy="7914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Work</a:t>
            </a:r>
            <a:r>
              <a:rPr lang="zh-CN" altLang="en-US" sz="1800" b="1" dirty="0">
                <a:solidFill>
                  <a:srgbClr val="000000"/>
                </a:solidFill>
                <a:latin typeface="华文中宋" panose="02010600040101010101" pitchFamily="2" charset="-122"/>
                <a:ea typeface="华文中宋" panose="02010600040101010101" pitchFamily="2" charset="-122"/>
              </a:rPr>
              <a:t>：系统运行过程中可用资源数量，初值</a:t>
            </a:r>
            <a:r>
              <a:rPr lang="en-US" altLang="zh-CN" sz="1800" b="1" dirty="0">
                <a:solidFill>
                  <a:srgbClr val="000000"/>
                </a:solidFill>
                <a:latin typeface="华文中宋" panose="02010600040101010101" pitchFamily="2" charset="-122"/>
                <a:ea typeface="华文中宋" panose="02010600040101010101" pitchFamily="2" charset="-122"/>
              </a:rPr>
              <a:t>=Available</a:t>
            </a:r>
          </a:p>
          <a:p>
            <a:pPr>
              <a:buFont typeface="Wingdings" panose="05000000000000000000" pitchFamily="2" charset="2"/>
              <a:buChar char="p"/>
            </a:pPr>
            <a:r>
              <a:rPr lang="en-US" altLang="zh-CN" sz="1800" b="1" dirty="0">
                <a:solidFill>
                  <a:srgbClr val="000000"/>
                </a:solidFill>
                <a:latin typeface="华文中宋" panose="02010600040101010101" pitchFamily="2" charset="-122"/>
                <a:ea typeface="华文中宋" panose="02010600040101010101" pitchFamily="2" charset="-122"/>
              </a:rPr>
              <a:t>Finish[</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：系统是否有足够资源分配给进程</a:t>
            </a:r>
            <a:r>
              <a:rPr lang="en-US" altLang="zh-CN" sz="1800" b="1" dirty="0">
                <a:solidFill>
                  <a:srgbClr val="000000"/>
                </a:solidFill>
                <a:latin typeface="华文中宋" panose="02010600040101010101" pitchFamily="2" charset="-122"/>
                <a:ea typeface="华文中宋" panose="02010600040101010101" pitchFamily="2" charset="-122"/>
              </a:rPr>
              <a:t>Pi</a:t>
            </a:r>
            <a:r>
              <a:rPr lang="zh-CN" altLang="en-US" sz="1800" b="1" dirty="0">
                <a:solidFill>
                  <a:srgbClr val="000000"/>
                </a:solidFill>
                <a:latin typeface="华文中宋" panose="02010600040101010101" pitchFamily="2" charset="-122"/>
                <a:ea typeface="华文中宋" panose="02010600040101010101" pitchFamily="2" charset="-122"/>
              </a:rPr>
              <a:t>，使其运行结束，初始为</a:t>
            </a:r>
            <a:r>
              <a:rPr lang="en-US" altLang="zh-CN" sz="1800" b="1" dirty="0">
                <a:solidFill>
                  <a:srgbClr val="000000"/>
                </a:solidFill>
                <a:latin typeface="华文中宋" panose="02010600040101010101" pitchFamily="2" charset="-122"/>
                <a:ea typeface="华文中宋" panose="02010600040101010101" pitchFamily="2" charset="-122"/>
              </a:rPr>
              <a:t>false</a:t>
            </a:r>
          </a:p>
        </p:txBody>
      </p:sp>
      <p:pic>
        <p:nvPicPr>
          <p:cNvPr id="9" name="图片 3">
            <a:extLst>
              <a:ext uri="{FF2B5EF4-FFF2-40B4-BE49-F238E27FC236}">
                <a16:creationId xmlns:a16="http://schemas.microsoft.com/office/drawing/2014/main" id="{3FA6018D-E3DC-4F5B-92BE-FDD0994B0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284" y="2443899"/>
            <a:ext cx="7129462"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771B62BF-4A57-4C19-9F2E-FB0F33AD5E60}"/>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E12E169E-0F94-46FA-AB2B-BFDAE0A45618}"/>
              </a:ext>
            </a:extLst>
          </p:cNvPr>
          <p:cNvSpPr>
            <a:spLocks noGrp="1"/>
          </p:cNvSpPr>
          <p:nvPr>
            <p:ph type="sldNum" sz="quarter" idx="12"/>
          </p:nvPr>
        </p:nvSpPr>
        <p:spPr/>
        <p:txBody>
          <a:bodyPr/>
          <a:lstStyle/>
          <a:p>
            <a:fld id="{B10D5614-B734-4280-8F57-1D4947433C97}" type="slidenum">
              <a:rPr lang="en-US" smtClean="0"/>
              <a:t>165</a:t>
            </a:fld>
            <a:endParaRPr lang="en-US" dirty="0"/>
          </a:p>
        </p:txBody>
      </p:sp>
    </p:spTree>
    <p:extLst>
      <p:ext uri="{BB962C8B-B14F-4D97-AF65-F5344CB8AC3E}">
        <p14:creationId xmlns:p14="http://schemas.microsoft.com/office/powerpoint/2010/main" val="23004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8" name="矩形 7">
            <a:extLst>
              <a:ext uri="{FF2B5EF4-FFF2-40B4-BE49-F238E27FC236}">
                <a16:creationId xmlns:a16="http://schemas.microsoft.com/office/drawing/2014/main" id="{6AD7C882-B487-4710-B918-5D5DE329E471}"/>
              </a:ext>
            </a:extLst>
          </p:cNvPr>
          <p:cNvSpPr/>
          <p:nvPr/>
        </p:nvSpPr>
        <p:spPr>
          <a:xfrm>
            <a:off x="568626" y="1484784"/>
            <a:ext cx="8006747" cy="369332"/>
          </a:xfrm>
          <a:prstGeom prst="rect">
            <a:avLst/>
          </a:prstGeom>
        </p:spPr>
        <p:txBody>
          <a:bodyPr wrap="square">
            <a:spAutoFit/>
          </a:bodyPr>
          <a:lstStyle/>
          <a:p>
            <a:r>
              <a:rPr lang="en-US" altLang="zh-CN" b="1" dirty="0">
                <a:solidFill>
                  <a:srgbClr val="000000"/>
                </a:solidFill>
                <a:latin typeface="华文中宋" panose="02010600040101010101" pitchFamily="2" charset="-122"/>
                <a:ea typeface="华文中宋" panose="02010600040101010101" pitchFamily="2" charset="-122"/>
              </a:rPr>
              <a:t>27. </a:t>
            </a:r>
            <a:r>
              <a:rPr lang="zh-CN" altLang="zh-CN" b="1" dirty="0">
                <a:solidFill>
                  <a:srgbClr val="000000"/>
                </a:solidFill>
                <a:latin typeface="华文中宋" panose="02010600040101010101" pitchFamily="2" charset="-122"/>
                <a:ea typeface="华文中宋" panose="02010600040101010101" pitchFamily="2" charset="-122"/>
              </a:rPr>
              <a:t>某时刻进程的资源使用情况如下表所示。</a:t>
            </a:r>
            <a:endParaRPr kumimoji="0" lang="zh-CN"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graphicFrame>
        <p:nvGraphicFramePr>
          <p:cNvPr id="10" name="表格 9">
            <a:extLst>
              <a:ext uri="{FF2B5EF4-FFF2-40B4-BE49-F238E27FC236}">
                <a16:creationId xmlns:a16="http://schemas.microsoft.com/office/drawing/2014/main" id="{843008DE-3639-4263-AA61-445312C3DC5E}"/>
              </a:ext>
            </a:extLst>
          </p:cNvPr>
          <p:cNvGraphicFramePr>
            <a:graphicFrameLocks noGrp="1"/>
          </p:cNvGraphicFramePr>
          <p:nvPr>
            <p:extLst>
              <p:ext uri="{D42A27DB-BD31-4B8C-83A1-F6EECF244321}">
                <p14:modId xmlns:p14="http://schemas.microsoft.com/office/powerpoint/2010/main" val="1031033729"/>
              </p:ext>
            </p:extLst>
          </p:nvPr>
        </p:nvGraphicFramePr>
        <p:xfrm>
          <a:off x="1187625" y="2007489"/>
          <a:ext cx="6768750" cy="2232248"/>
        </p:xfrm>
        <a:graphic>
          <a:graphicData uri="http://schemas.openxmlformats.org/drawingml/2006/table">
            <a:tbl>
              <a:tblPr firstRow="1" firstCol="1" lastRow="1" lastCol="1" bandRow="1" bandCol="1"/>
              <a:tblGrid>
                <a:gridCol w="676875">
                  <a:extLst>
                    <a:ext uri="{9D8B030D-6E8A-4147-A177-3AD203B41FA5}">
                      <a16:colId xmlns:a16="http://schemas.microsoft.com/office/drawing/2014/main" val="2980306340"/>
                    </a:ext>
                  </a:extLst>
                </a:gridCol>
                <a:gridCol w="676875">
                  <a:extLst>
                    <a:ext uri="{9D8B030D-6E8A-4147-A177-3AD203B41FA5}">
                      <a16:colId xmlns:a16="http://schemas.microsoft.com/office/drawing/2014/main" val="3907551861"/>
                    </a:ext>
                  </a:extLst>
                </a:gridCol>
                <a:gridCol w="676875">
                  <a:extLst>
                    <a:ext uri="{9D8B030D-6E8A-4147-A177-3AD203B41FA5}">
                      <a16:colId xmlns:a16="http://schemas.microsoft.com/office/drawing/2014/main" val="1410509300"/>
                    </a:ext>
                  </a:extLst>
                </a:gridCol>
                <a:gridCol w="676875">
                  <a:extLst>
                    <a:ext uri="{9D8B030D-6E8A-4147-A177-3AD203B41FA5}">
                      <a16:colId xmlns:a16="http://schemas.microsoft.com/office/drawing/2014/main" val="1047156070"/>
                    </a:ext>
                  </a:extLst>
                </a:gridCol>
                <a:gridCol w="676875">
                  <a:extLst>
                    <a:ext uri="{9D8B030D-6E8A-4147-A177-3AD203B41FA5}">
                      <a16:colId xmlns:a16="http://schemas.microsoft.com/office/drawing/2014/main" val="2979068082"/>
                    </a:ext>
                  </a:extLst>
                </a:gridCol>
                <a:gridCol w="676875">
                  <a:extLst>
                    <a:ext uri="{9D8B030D-6E8A-4147-A177-3AD203B41FA5}">
                      <a16:colId xmlns:a16="http://schemas.microsoft.com/office/drawing/2014/main" val="209434608"/>
                    </a:ext>
                  </a:extLst>
                </a:gridCol>
                <a:gridCol w="676875">
                  <a:extLst>
                    <a:ext uri="{9D8B030D-6E8A-4147-A177-3AD203B41FA5}">
                      <a16:colId xmlns:a16="http://schemas.microsoft.com/office/drawing/2014/main" val="3069002107"/>
                    </a:ext>
                  </a:extLst>
                </a:gridCol>
                <a:gridCol w="676875">
                  <a:extLst>
                    <a:ext uri="{9D8B030D-6E8A-4147-A177-3AD203B41FA5}">
                      <a16:colId xmlns:a16="http://schemas.microsoft.com/office/drawing/2014/main" val="2552635461"/>
                    </a:ext>
                  </a:extLst>
                </a:gridCol>
                <a:gridCol w="676875">
                  <a:extLst>
                    <a:ext uri="{9D8B030D-6E8A-4147-A177-3AD203B41FA5}">
                      <a16:colId xmlns:a16="http://schemas.microsoft.com/office/drawing/2014/main" val="1330331770"/>
                    </a:ext>
                  </a:extLst>
                </a:gridCol>
                <a:gridCol w="676875">
                  <a:extLst>
                    <a:ext uri="{9D8B030D-6E8A-4147-A177-3AD203B41FA5}">
                      <a16:colId xmlns:a16="http://schemas.microsoft.com/office/drawing/2014/main" val="3462908254"/>
                    </a:ext>
                  </a:extLst>
                </a:gridCol>
              </a:tblGrid>
              <a:tr h="371643">
                <a:tc rowSpan="2">
                  <a:txBody>
                    <a:bodyPr/>
                    <a:lstStyle/>
                    <a:p>
                      <a:pPr algn="ctr">
                        <a:spcAft>
                          <a:spcPts val="0"/>
                        </a:spcAft>
                      </a:pPr>
                      <a:r>
                        <a:rPr lang="en-US" sz="1400" b="1" kern="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进</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en-US" sz="1400" b="1" kern="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程</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b="1" kern="0" spc="-5">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已分配资源</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1400" b="1" kern="0" spc="-5">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尚需分配</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1400" b="1" kern="0" spc="-5">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可用资源</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29288332"/>
                  </a:ext>
                </a:extLst>
              </a:tr>
              <a:tr h="372838">
                <a:tc vMerge="1">
                  <a:txBody>
                    <a:bodyPr/>
                    <a:lstStyle/>
                    <a:p>
                      <a:endParaRPr lang="zh-CN" altLang="en-US"/>
                    </a:p>
                  </a:txBody>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203017"/>
                  </a:ext>
                </a:extLst>
              </a:tr>
              <a:tr h="371643">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205267"/>
                  </a:ext>
                </a:extLst>
              </a:tr>
              <a:tr h="371643">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74574502"/>
                  </a:ext>
                </a:extLst>
              </a:tr>
              <a:tr h="372838">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688071680"/>
                  </a:ext>
                </a:extLst>
              </a:tr>
              <a:tr h="371643">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P4</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62613233"/>
                  </a:ext>
                </a:extLst>
              </a:tr>
            </a:tbl>
          </a:graphicData>
        </a:graphic>
      </p:graphicFrame>
      <p:sp>
        <p:nvSpPr>
          <p:cNvPr id="11" name="矩形 10">
            <a:extLst>
              <a:ext uri="{FF2B5EF4-FFF2-40B4-BE49-F238E27FC236}">
                <a16:creationId xmlns:a16="http://schemas.microsoft.com/office/drawing/2014/main" id="{98608E46-7549-4456-BB72-24DD1282EC4B}"/>
              </a:ext>
            </a:extLst>
          </p:cNvPr>
          <p:cNvSpPr/>
          <p:nvPr/>
        </p:nvSpPr>
        <p:spPr>
          <a:xfrm>
            <a:off x="755424" y="4393110"/>
            <a:ext cx="7881640" cy="1754326"/>
          </a:xfrm>
          <a:prstGeom prst="rect">
            <a:avLst/>
          </a:prstGeom>
        </p:spPr>
        <p:txBody>
          <a:bodyPr wrap="square">
            <a:spAutoFit/>
          </a:bodyPr>
          <a:lstStyle/>
          <a:p>
            <a:pPr algn="just">
              <a:spcAft>
                <a:spcPts val="0"/>
              </a:spcAft>
            </a:pP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此时的安全序列是（</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P1,P2,P3,P4	</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P1,P3,P2,P4</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C</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P1,P4,P3,P2	</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D</a:t>
            </a:r>
            <a:r>
              <a:rPr lang="zh-CN" altLang="zh-CN"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．不存在</a:t>
            </a:r>
            <a:endParaRPr lang="en-US" altLang="zh-CN"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zh-CN" altLang="en-US"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2011</a:t>
            </a:r>
            <a:r>
              <a:rPr lang="zh-CN" altLang="en-US"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年统考）</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64F2C55-8824-4550-B905-8F0069B8D3EB}"/>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7376BC12-114A-496C-B779-60F11DF2529B}"/>
              </a:ext>
            </a:extLst>
          </p:cNvPr>
          <p:cNvSpPr>
            <a:spLocks noGrp="1"/>
          </p:cNvSpPr>
          <p:nvPr>
            <p:ph type="sldNum" sz="quarter" idx="12"/>
          </p:nvPr>
        </p:nvSpPr>
        <p:spPr/>
        <p:txBody>
          <a:bodyPr/>
          <a:lstStyle/>
          <a:p>
            <a:fld id="{B10D5614-B734-4280-8F57-1D4947433C97}" type="slidenum">
              <a:rPr lang="en-US" smtClean="0"/>
              <a:t>166</a:t>
            </a:fld>
            <a:endParaRPr lang="en-US" dirty="0"/>
          </a:p>
        </p:txBody>
      </p:sp>
    </p:spTree>
    <p:extLst>
      <p:ext uri="{BB962C8B-B14F-4D97-AF65-F5344CB8AC3E}">
        <p14:creationId xmlns:p14="http://schemas.microsoft.com/office/powerpoint/2010/main" val="102661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9" name="Rectangle 3">
            <a:extLst>
              <a:ext uri="{FF2B5EF4-FFF2-40B4-BE49-F238E27FC236}">
                <a16:creationId xmlns:a16="http://schemas.microsoft.com/office/drawing/2014/main" id="{1164E04A-FB7C-492A-9297-10A81BFAFBF3}"/>
              </a:ext>
            </a:extLst>
          </p:cNvPr>
          <p:cNvSpPr txBox="1">
            <a:spLocks/>
          </p:cNvSpPr>
          <p:nvPr/>
        </p:nvSpPr>
        <p:spPr bwMode="auto">
          <a:xfrm>
            <a:off x="683569" y="1532354"/>
            <a:ext cx="79928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indent="-182563">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buFont typeface="Wingdings" panose="05000000000000000000" pitchFamily="2" charset="2"/>
              <a:buChar char="p"/>
            </a:pPr>
            <a:r>
              <a:rPr lang="en-US" altLang="zh-CN" sz="1800" dirty="0">
                <a:solidFill>
                  <a:srgbClr val="000000"/>
                </a:solidFill>
                <a:latin typeface="华文中宋" panose="02010600040101010101" pitchFamily="2" charset="-122"/>
                <a:ea typeface="华文中宋" panose="02010600040101010101" pitchFamily="2" charset="-122"/>
              </a:rPr>
              <a:t>Work = Available = (0, 2, 1),</a:t>
            </a:r>
            <a:r>
              <a:rPr lang="zh-CN" altLang="en-US" sz="1800" dirty="0">
                <a:solidFill>
                  <a:srgbClr val="000000"/>
                </a:solidFill>
                <a:latin typeface="华文中宋" panose="02010600040101010101" pitchFamily="2" charset="-122"/>
                <a:ea typeface="华文中宋" panose="02010600040101010101" pitchFamily="2" charset="-122"/>
              </a:rPr>
              <a:t> </a:t>
            </a:r>
            <a:r>
              <a:rPr lang="en-US" altLang="zh-CN" sz="1800" dirty="0">
                <a:solidFill>
                  <a:srgbClr val="000000"/>
                </a:solidFill>
                <a:latin typeface="华文中宋" panose="02010600040101010101" pitchFamily="2" charset="-122"/>
                <a:ea typeface="华文中宋" panose="02010600040101010101" pitchFamily="2" charset="-122"/>
              </a:rPr>
              <a:t>Finish[</a:t>
            </a:r>
            <a:r>
              <a:rPr lang="en-US" altLang="zh-CN" sz="1800" dirty="0" err="1">
                <a:solidFill>
                  <a:srgbClr val="000000"/>
                </a:solidFill>
                <a:latin typeface="华文中宋" panose="02010600040101010101" pitchFamily="2" charset="-122"/>
                <a:ea typeface="华文中宋" panose="02010600040101010101" pitchFamily="2" charset="-122"/>
              </a:rPr>
              <a:t>i</a:t>
            </a:r>
            <a:r>
              <a:rPr lang="en-US" altLang="zh-CN" sz="1800" dirty="0">
                <a:solidFill>
                  <a:srgbClr val="000000"/>
                </a:solidFill>
                <a:latin typeface="华文中宋" panose="02010600040101010101" pitchFamily="2" charset="-122"/>
                <a:ea typeface="华文中宋" panose="02010600040101010101" pitchFamily="2" charset="-122"/>
              </a:rPr>
              <a:t>] = false,</a:t>
            </a:r>
            <a:r>
              <a:rPr lang="zh-CN" altLang="en-US" sz="1800" dirty="0">
                <a:solidFill>
                  <a:srgbClr val="000000"/>
                </a:solidFill>
                <a:latin typeface="华文中宋" panose="02010600040101010101" pitchFamily="2" charset="-122"/>
                <a:ea typeface="华文中宋" panose="02010600040101010101" pitchFamily="2" charset="-122"/>
              </a:rPr>
              <a:t> </a:t>
            </a:r>
            <a:r>
              <a:rPr lang="en-US" altLang="zh-CN" sz="1800" dirty="0" err="1">
                <a:solidFill>
                  <a:srgbClr val="000000"/>
                </a:solidFill>
                <a:latin typeface="华文中宋" panose="02010600040101010101" pitchFamily="2" charset="-122"/>
                <a:ea typeface="华文中宋" panose="02010600040101010101" pitchFamily="2" charset="-122"/>
              </a:rPr>
              <a:t>i</a:t>
            </a:r>
            <a:r>
              <a:rPr lang="en-US" altLang="zh-CN" sz="1800" dirty="0">
                <a:solidFill>
                  <a:srgbClr val="000000"/>
                </a:solidFill>
                <a:latin typeface="华文中宋" panose="02010600040101010101" pitchFamily="2" charset="-122"/>
                <a:ea typeface="华文中宋" panose="02010600040101010101" pitchFamily="2" charset="-122"/>
              </a:rPr>
              <a:t> = 1, 2, 3, 4</a:t>
            </a:r>
          </a:p>
          <a:p>
            <a:pPr>
              <a:buFont typeface="Wingdings" panose="05000000000000000000" pitchFamily="2" charset="2"/>
              <a:buChar char="p"/>
            </a:pPr>
            <a:r>
              <a:rPr lang="zh-CN" altLang="en-US" sz="1800" dirty="0">
                <a:solidFill>
                  <a:srgbClr val="000000"/>
                </a:solidFill>
                <a:latin typeface="华文中宋" panose="02010600040101010101" pitchFamily="2" charset="-122"/>
                <a:ea typeface="华文中宋" panose="02010600040101010101" pitchFamily="2" charset="-122"/>
              </a:rPr>
              <a:t>是否能找到一个进程，满足</a:t>
            </a:r>
            <a:r>
              <a:rPr lang="en-US" altLang="zh-CN" sz="1800" dirty="0">
                <a:solidFill>
                  <a:srgbClr val="000000"/>
                </a:solidFill>
                <a:latin typeface="华文中宋" panose="02010600040101010101" pitchFamily="2" charset="-122"/>
                <a:ea typeface="华文中宋" panose="02010600040101010101" pitchFamily="2" charset="-122"/>
              </a:rPr>
              <a:t>Need[</a:t>
            </a:r>
            <a:r>
              <a:rPr lang="en-US" altLang="zh-CN" sz="1800" dirty="0" err="1">
                <a:solidFill>
                  <a:srgbClr val="000000"/>
                </a:solidFill>
                <a:latin typeface="华文中宋" panose="02010600040101010101" pitchFamily="2" charset="-122"/>
                <a:ea typeface="华文中宋" panose="02010600040101010101" pitchFamily="2" charset="-122"/>
              </a:rPr>
              <a:t>i</a:t>
            </a:r>
            <a:r>
              <a:rPr lang="en-US" altLang="zh-CN" sz="1800" dirty="0">
                <a:solidFill>
                  <a:srgbClr val="000000"/>
                </a:solidFill>
                <a:latin typeface="华文中宋" panose="02010600040101010101" pitchFamily="2" charset="-122"/>
                <a:ea typeface="华文中宋" panose="02010600040101010101" pitchFamily="2" charset="-122"/>
              </a:rPr>
              <a:t>]&lt;=Work</a:t>
            </a:r>
            <a:r>
              <a:rPr lang="zh-CN" altLang="en-US" sz="1800" dirty="0">
                <a:solidFill>
                  <a:srgbClr val="000000"/>
                </a:solidFill>
                <a:latin typeface="华文中宋" panose="02010600040101010101" pitchFamily="2" charset="-122"/>
                <a:ea typeface="华文中宋" panose="02010600040101010101" pitchFamily="2" charset="-122"/>
              </a:rPr>
              <a:t>且</a:t>
            </a:r>
            <a:r>
              <a:rPr lang="en-US" altLang="zh-CN" sz="1800" dirty="0">
                <a:solidFill>
                  <a:srgbClr val="000000"/>
                </a:solidFill>
                <a:latin typeface="华文中宋" panose="02010600040101010101" pitchFamily="2" charset="-122"/>
                <a:ea typeface="华文中宋" panose="02010600040101010101" pitchFamily="2" charset="-122"/>
              </a:rPr>
              <a:t>Finish[</a:t>
            </a:r>
            <a:r>
              <a:rPr lang="en-US" altLang="zh-CN" sz="1800" dirty="0" err="1">
                <a:solidFill>
                  <a:srgbClr val="000000"/>
                </a:solidFill>
                <a:latin typeface="华文中宋" panose="02010600040101010101" pitchFamily="2" charset="-122"/>
                <a:ea typeface="华文中宋" panose="02010600040101010101" pitchFamily="2" charset="-122"/>
              </a:rPr>
              <a:t>i</a:t>
            </a:r>
            <a:r>
              <a:rPr lang="en-US" altLang="zh-CN" sz="1800" dirty="0">
                <a:solidFill>
                  <a:srgbClr val="000000"/>
                </a:solidFill>
                <a:latin typeface="华文中宋" panose="02010600040101010101" pitchFamily="2" charset="-122"/>
                <a:ea typeface="华文中宋" panose="02010600040101010101" pitchFamily="2" charset="-122"/>
              </a:rPr>
              <a:t>] == false</a:t>
            </a:r>
          </a:p>
          <a:p>
            <a:pPr lvl="1">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满足，</a:t>
            </a:r>
            <a:r>
              <a:rPr lang="en-US" altLang="zh-CN" sz="1800" b="1" dirty="0">
                <a:solidFill>
                  <a:srgbClr val="000000"/>
                </a:solidFill>
                <a:latin typeface="华文中宋" panose="02010600040101010101" pitchFamily="2" charset="-122"/>
                <a:ea typeface="华文中宋" panose="02010600040101010101" pitchFamily="2" charset="-122"/>
              </a:rPr>
              <a:t>Need[1] = (0, 0, 1)&lt;Work</a:t>
            </a:r>
            <a:r>
              <a:rPr lang="zh-CN" altLang="en-US" sz="1800" b="1" dirty="0">
                <a:solidFill>
                  <a:srgbClr val="000000"/>
                </a:solidFill>
                <a:latin typeface="华文中宋" panose="02010600040101010101" pitchFamily="2" charset="-122"/>
                <a:ea typeface="华文中宋" panose="02010600040101010101" pitchFamily="2" charset="-122"/>
              </a:rPr>
              <a:t>且</a:t>
            </a:r>
            <a:r>
              <a:rPr lang="en-US" altLang="zh-CN" sz="1800" b="1" dirty="0">
                <a:solidFill>
                  <a:srgbClr val="000000"/>
                </a:solidFill>
                <a:latin typeface="华文中宋" panose="02010600040101010101" pitchFamily="2" charset="-122"/>
                <a:ea typeface="华文中宋" panose="02010600040101010101" pitchFamily="2" charset="-122"/>
              </a:rPr>
              <a:t>Finish[</a:t>
            </a:r>
            <a:r>
              <a:rPr lang="en-US" altLang="zh-CN" sz="1800" b="1" dirty="0" err="1">
                <a:solidFill>
                  <a:srgbClr val="000000"/>
                </a:solidFill>
                <a:latin typeface="华文中宋" panose="02010600040101010101" pitchFamily="2" charset="-122"/>
                <a:ea typeface="华文中宋" panose="02010600040101010101" pitchFamily="2" charset="-122"/>
              </a:rPr>
              <a:t>i</a:t>
            </a:r>
            <a:r>
              <a:rPr lang="en-US" altLang="zh-CN" sz="1800" b="1" dirty="0">
                <a:solidFill>
                  <a:srgbClr val="000000"/>
                </a:solidFill>
                <a:latin typeface="华文中宋" panose="02010600040101010101" pitchFamily="2" charset="-122"/>
                <a:ea typeface="华文中宋" panose="02010600040101010101" pitchFamily="2" charset="-122"/>
              </a:rPr>
              <a:t>] == false</a:t>
            </a:r>
          </a:p>
          <a:p>
            <a:pPr>
              <a:buFont typeface="Wingdings" panose="05000000000000000000" pitchFamily="2" charset="2"/>
              <a:buChar char="p"/>
            </a:pPr>
            <a:r>
              <a:rPr lang="zh-CN" altLang="en-US" sz="1800" dirty="0">
                <a:solidFill>
                  <a:srgbClr val="000000"/>
                </a:solidFill>
                <a:latin typeface="华文中宋" panose="02010600040101010101" pitchFamily="2" charset="-122"/>
                <a:ea typeface="华文中宋" panose="02010600040101010101" pitchFamily="2" charset="-122"/>
              </a:rPr>
              <a:t>假设</a:t>
            </a:r>
            <a:r>
              <a:rPr lang="en-US" altLang="zh-CN" sz="1800" dirty="0">
                <a:solidFill>
                  <a:srgbClr val="000000"/>
                </a:solidFill>
                <a:latin typeface="华文中宋" panose="02010600040101010101" pitchFamily="2" charset="-122"/>
                <a:ea typeface="华文中宋" panose="02010600040101010101" pitchFamily="2" charset="-122"/>
              </a:rPr>
              <a:t>P1</a:t>
            </a:r>
            <a:r>
              <a:rPr lang="zh-CN" altLang="en-US" sz="1800" dirty="0">
                <a:solidFill>
                  <a:srgbClr val="000000"/>
                </a:solidFill>
                <a:latin typeface="华文中宋" panose="02010600040101010101" pitchFamily="2" charset="-122"/>
                <a:ea typeface="华文中宋" panose="02010600040101010101" pitchFamily="2" charset="-122"/>
              </a:rPr>
              <a:t>顺利执行结束，则</a:t>
            </a:r>
            <a:endParaRPr lang="en-US" altLang="zh-CN" sz="1800"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en-US" altLang="zh-CN" sz="1800" b="1" dirty="0">
                <a:solidFill>
                  <a:srgbClr val="FF0000"/>
                </a:solidFill>
                <a:latin typeface="华文中宋" panose="02010600040101010101" pitchFamily="2" charset="-122"/>
                <a:ea typeface="华文中宋" panose="02010600040101010101" pitchFamily="2" charset="-122"/>
              </a:rPr>
              <a:t>Work = Work + Allocation[1] = (0, 2, 1) + (2, 0, 0) = (2, 2, 1)</a:t>
            </a:r>
          </a:p>
          <a:p>
            <a:pPr lvl="1">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Finish[1] = true</a:t>
            </a:r>
          </a:p>
          <a:p>
            <a:pPr>
              <a:buFont typeface="Wingdings" panose="05000000000000000000" pitchFamily="2" charset="2"/>
              <a:buChar char="p"/>
            </a:pPr>
            <a:r>
              <a:rPr lang="zh-CN" altLang="en-US" sz="1800" dirty="0">
                <a:solidFill>
                  <a:srgbClr val="000000"/>
                </a:solidFill>
                <a:latin typeface="华文中宋" panose="02010600040101010101" pitchFamily="2" charset="-122"/>
                <a:ea typeface="华文中宋" panose="02010600040101010101" pitchFamily="2" charset="-122"/>
              </a:rPr>
              <a:t>继续找下一个满足条件的进程</a:t>
            </a:r>
            <a:endParaRPr lang="en-US" altLang="zh-CN" sz="1800"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P4</a:t>
            </a:r>
            <a:r>
              <a:rPr lang="zh-CN" altLang="en-US" sz="1800" b="1" dirty="0">
                <a:solidFill>
                  <a:srgbClr val="000000"/>
                </a:solidFill>
                <a:latin typeface="华文中宋" panose="02010600040101010101" pitchFamily="2" charset="-122"/>
                <a:ea typeface="华文中宋" panose="02010600040101010101" pitchFamily="2" charset="-122"/>
              </a:rPr>
              <a:t>满足</a:t>
            </a:r>
            <a:endParaRPr lang="en-US" altLang="zh-CN" sz="1800" b="1" dirty="0">
              <a:solidFill>
                <a:srgbClr val="000000"/>
              </a:solidFill>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1800" dirty="0">
                <a:solidFill>
                  <a:srgbClr val="000000"/>
                </a:solidFill>
                <a:latin typeface="华文中宋" panose="02010600040101010101" pitchFamily="2" charset="-122"/>
                <a:ea typeface="华文中宋" panose="02010600040101010101" pitchFamily="2" charset="-122"/>
              </a:rPr>
              <a:t>假设</a:t>
            </a:r>
            <a:r>
              <a:rPr lang="en-US" altLang="zh-CN" sz="1800" dirty="0">
                <a:solidFill>
                  <a:srgbClr val="000000"/>
                </a:solidFill>
                <a:latin typeface="华文中宋" panose="02010600040101010101" pitchFamily="2" charset="-122"/>
                <a:ea typeface="华文中宋" panose="02010600040101010101" pitchFamily="2" charset="-122"/>
              </a:rPr>
              <a:t>P4</a:t>
            </a:r>
            <a:r>
              <a:rPr lang="zh-CN" altLang="en-US" sz="1800" dirty="0">
                <a:solidFill>
                  <a:srgbClr val="000000"/>
                </a:solidFill>
                <a:latin typeface="华文中宋" panose="02010600040101010101" pitchFamily="2" charset="-122"/>
                <a:ea typeface="华文中宋" panose="02010600040101010101" pitchFamily="2" charset="-122"/>
              </a:rPr>
              <a:t>顺利执行结束，则</a:t>
            </a:r>
            <a:endParaRPr lang="en-US" altLang="zh-CN" sz="1800"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Work = Work + Allocation[4] = (2, 2, 1) + (0, 0, 1) = (2, 2, 2)</a:t>
            </a:r>
          </a:p>
          <a:p>
            <a:pPr lvl="1">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Finish[4] = true</a:t>
            </a:r>
          </a:p>
          <a:p>
            <a:pPr>
              <a:buFont typeface="Wingdings" panose="05000000000000000000" pitchFamily="2" charset="2"/>
              <a:buChar char="p"/>
            </a:pPr>
            <a:r>
              <a:rPr lang="zh-CN" altLang="en-US" sz="1800" dirty="0">
                <a:solidFill>
                  <a:srgbClr val="000000"/>
                </a:solidFill>
                <a:latin typeface="华文中宋" panose="02010600040101010101" pitchFamily="2" charset="-122"/>
                <a:ea typeface="华文中宋" panose="02010600040101010101" pitchFamily="2" charset="-122"/>
              </a:rPr>
              <a:t>继续找下一个满足条件的进程</a:t>
            </a:r>
            <a:endParaRPr lang="en-US" altLang="zh-CN" sz="1800" dirty="0">
              <a:solidFill>
                <a:srgbClr val="0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没有进程满足条件，</a:t>
            </a:r>
            <a:r>
              <a:rPr lang="zh-CN" altLang="en-US" sz="1800" b="1" dirty="0">
                <a:solidFill>
                  <a:srgbClr val="FF0000"/>
                </a:solidFill>
                <a:latin typeface="华文中宋" panose="02010600040101010101" pitchFamily="2" charset="-122"/>
                <a:ea typeface="华文中宋" panose="02010600040101010101" pitchFamily="2" charset="-122"/>
              </a:rPr>
              <a:t>无安全序列</a:t>
            </a:r>
            <a:endParaRPr lang="en-US" altLang="zh-CN" sz="1800" b="1" dirty="0">
              <a:solidFill>
                <a:srgbClr val="FF0000"/>
              </a:solidFill>
              <a:latin typeface="华文中宋" panose="02010600040101010101" pitchFamily="2" charset="-122"/>
              <a:ea typeface="华文中宋" panose="02010600040101010101" pitchFamily="2" charset="-122"/>
            </a:endParaRPr>
          </a:p>
          <a:p>
            <a:endParaRPr lang="en-US" altLang="zh-CN" sz="1800" dirty="0">
              <a:solidFill>
                <a:srgbClr val="000000"/>
              </a:solidFill>
              <a:latin typeface="华文中宋" panose="02010600040101010101" pitchFamily="2" charset="-122"/>
              <a:ea typeface="华文中宋" panose="02010600040101010101" pitchFamily="2" charset="-122"/>
            </a:endParaRPr>
          </a:p>
        </p:txBody>
      </p:sp>
      <p:sp>
        <p:nvSpPr>
          <p:cNvPr id="13" name="文本框 12">
            <a:extLst>
              <a:ext uri="{FF2B5EF4-FFF2-40B4-BE49-F238E27FC236}">
                <a16:creationId xmlns:a16="http://schemas.microsoft.com/office/drawing/2014/main" id="{ED0E9197-36D5-445D-8785-4AB1BD210352}"/>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9E7E6B39-F23A-447B-AA0F-1019831A4ACB}"/>
              </a:ext>
            </a:extLst>
          </p:cNvPr>
          <p:cNvSpPr>
            <a:spLocks noGrp="1"/>
          </p:cNvSpPr>
          <p:nvPr>
            <p:ph type="sldNum" sz="quarter" idx="12"/>
          </p:nvPr>
        </p:nvSpPr>
        <p:spPr/>
        <p:txBody>
          <a:bodyPr/>
          <a:lstStyle/>
          <a:p>
            <a:fld id="{B10D5614-B734-4280-8F57-1D4947433C97}" type="slidenum">
              <a:rPr lang="en-US" smtClean="0"/>
              <a:t>167</a:t>
            </a:fld>
            <a:endParaRPr lang="en-US" dirty="0"/>
          </a:p>
        </p:txBody>
      </p:sp>
    </p:spTree>
    <p:extLst>
      <p:ext uri="{BB962C8B-B14F-4D97-AF65-F5344CB8AC3E}">
        <p14:creationId xmlns:p14="http://schemas.microsoft.com/office/powerpoint/2010/main" val="31485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13" name="文本框 12">
            <a:extLst>
              <a:ext uri="{FF2B5EF4-FFF2-40B4-BE49-F238E27FC236}">
                <a16:creationId xmlns:a16="http://schemas.microsoft.com/office/drawing/2014/main" id="{ED0E9197-36D5-445D-8785-4AB1BD210352}"/>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9E7E6B39-F23A-447B-AA0F-1019831A4ACB}"/>
              </a:ext>
            </a:extLst>
          </p:cNvPr>
          <p:cNvSpPr>
            <a:spLocks noGrp="1"/>
          </p:cNvSpPr>
          <p:nvPr>
            <p:ph type="sldNum" sz="quarter" idx="12"/>
          </p:nvPr>
        </p:nvSpPr>
        <p:spPr/>
        <p:txBody>
          <a:bodyPr/>
          <a:lstStyle/>
          <a:p>
            <a:fld id="{B10D5614-B734-4280-8F57-1D4947433C97}" type="slidenum">
              <a:rPr lang="en-US" smtClean="0"/>
              <a:t>168</a:t>
            </a:fld>
            <a:endParaRPr lang="en-US" dirty="0"/>
          </a:p>
        </p:txBody>
      </p:sp>
      <p:graphicFrame>
        <p:nvGraphicFramePr>
          <p:cNvPr id="6" name="表格 5">
            <a:extLst>
              <a:ext uri="{FF2B5EF4-FFF2-40B4-BE49-F238E27FC236}">
                <a16:creationId xmlns:a16="http://schemas.microsoft.com/office/drawing/2014/main" id="{FB78D3CD-EB90-4E5B-8FA4-5D10B9B63982}"/>
              </a:ext>
            </a:extLst>
          </p:cNvPr>
          <p:cNvGraphicFramePr>
            <a:graphicFrameLocks noGrp="1"/>
          </p:cNvGraphicFramePr>
          <p:nvPr>
            <p:extLst>
              <p:ext uri="{D42A27DB-BD31-4B8C-83A1-F6EECF244321}">
                <p14:modId xmlns:p14="http://schemas.microsoft.com/office/powerpoint/2010/main" val="2645982244"/>
              </p:ext>
            </p:extLst>
          </p:nvPr>
        </p:nvGraphicFramePr>
        <p:xfrm>
          <a:off x="1052554" y="1638092"/>
          <a:ext cx="7200803" cy="2032520"/>
        </p:xfrm>
        <a:graphic>
          <a:graphicData uri="http://schemas.openxmlformats.org/drawingml/2006/table">
            <a:tbl>
              <a:tblPr firstRow="1" firstCol="1" bandRow="1"/>
              <a:tblGrid>
                <a:gridCol w="1162385">
                  <a:extLst>
                    <a:ext uri="{9D8B030D-6E8A-4147-A177-3AD203B41FA5}">
                      <a16:colId xmlns:a16="http://schemas.microsoft.com/office/drawing/2014/main" val="795144949"/>
                    </a:ext>
                  </a:extLst>
                </a:gridCol>
                <a:gridCol w="746321">
                  <a:extLst>
                    <a:ext uri="{9D8B030D-6E8A-4147-A177-3AD203B41FA5}">
                      <a16:colId xmlns:a16="http://schemas.microsoft.com/office/drawing/2014/main" val="876323281"/>
                    </a:ext>
                  </a:extLst>
                </a:gridCol>
                <a:gridCol w="707409">
                  <a:extLst>
                    <a:ext uri="{9D8B030D-6E8A-4147-A177-3AD203B41FA5}">
                      <a16:colId xmlns:a16="http://schemas.microsoft.com/office/drawing/2014/main" val="3620558743"/>
                    </a:ext>
                  </a:extLst>
                </a:gridCol>
                <a:gridCol w="707409">
                  <a:extLst>
                    <a:ext uri="{9D8B030D-6E8A-4147-A177-3AD203B41FA5}">
                      <a16:colId xmlns:a16="http://schemas.microsoft.com/office/drawing/2014/main" val="398216437"/>
                    </a:ext>
                  </a:extLst>
                </a:gridCol>
                <a:gridCol w="707409">
                  <a:extLst>
                    <a:ext uri="{9D8B030D-6E8A-4147-A177-3AD203B41FA5}">
                      <a16:colId xmlns:a16="http://schemas.microsoft.com/office/drawing/2014/main" val="1688925732"/>
                    </a:ext>
                  </a:extLst>
                </a:gridCol>
                <a:gridCol w="707409">
                  <a:extLst>
                    <a:ext uri="{9D8B030D-6E8A-4147-A177-3AD203B41FA5}">
                      <a16:colId xmlns:a16="http://schemas.microsoft.com/office/drawing/2014/main" val="2754491161"/>
                    </a:ext>
                  </a:extLst>
                </a:gridCol>
                <a:gridCol w="707409">
                  <a:extLst>
                    <a:ext uri="{9D8B030D-6E8A-4147-A177-3AD203B41FA5}">
                      <a16:colId xmlns:a16="http://schemas.microsoft.com/office/drawing/2014/main" val="2684100136"/>
                    </a:ext>
                  </a:extLst>
                </a:gridCol>
                <a:gridCol w="621602">
                  <a:extLst>
                    <a:ext uri="{9D8B030D-6E8A-4147-A177-3AD203B41FA5}">
                      <a16:colId xmlns:a16="http://schemas.microsoft.com/office/drawing/2014/main" val="3748954578"/>
                    </a:ext>
                  </a:extLst>
                </a:gridCol>
                <a:gridCol w="603642">
                  <a:extLst>
                    <a:ext uri="{9D8B030D-6E8A-4147-A177-3AD203B41FA5}">
                      <a16:colId xmlns:a16="http://schemas.microsoft.com/office/drawing/2014/main" val="347441428"/>
                    </a:ext>
                  </a:extLst>
                </a:gridCol>
                <a:gridCol w="529808">
                  <a:extLst>
                    <a:ext uri="{9D8B030D-6E8A-4147-A177-3AD203B41FA5}">
                      <a16:colId xmlns:a16="http://schemas.microsoft.com/office/drawing/2014/main" val="923781218"/>
                    </a:ext>
                  </a:extLst>
                </a:gridCol>
              </a:tblGrid>
              <a:tr h="282830">
                <a:tc rowSpan="2">
                  <a:txBody>
                    <a:bodyPr/>
                    <a:lstStyle/>
                    <a:p>
                      <a:pPr algn="ctr"/>
                      <a:r>
                        <a:rPr lang="zh-CN" sz="1400" b="1" kern="100" dirty="0">
                          <a:solidFill>
                            <a:srgbClr val="000000"/>
                          </a:solidFill>
                          <a:effectLst/>
                          <a:latin typeface="Times New Roman" panose="02020603050405020304" pitchFamily="18" charset="0"/>
                          <a:ea typeface="宋体" panose="02010600030101010101" pitchFamily="2" charset="-122"/>
                        </a:rPr>
                        <a:t>进程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Max</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Allocation</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marL="0" algn="ctr" defTabSz="914400" rtl="0" eaLnBrk="1" latinLnBrk="0" hangingPunct="1"/>
                      <a:r>
                        <a:rPr lang="en-US" altLang="zh-CN" sz="1400" b="1" kern="100" dirty="0">
                          <a:solidFill>
                            <a:srgbClr val="000000"/>
                          </a:solidFill>
                          <a:effectLst/>
                          <a:latin typeface="Times New Roman" panose="02020603050405020304" pitchFamily="18" charset="0"/>
                          <a:ea typeface="宋体" panose="02010600030101010101" pitchFamily="2" charset="-122"/>
                          <a:cs typeface="+mn-cs"/>
                        </a:rPr>
                        <a:t>Available</a:t>
                      </a:r>
                      <a:endParaRPr lang="zh-CN" altLang="en-US" sz="1400" b="1" kern="100" dirty="0">
                        <a:solidFill>
                          <a:srgbClr val="000000"/>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54901549"/>
                  </a:ext>
                </a:extLst>
              </a:tr>
              <a:tr h="287818">
                <a:tc vMerge="1">
                  <a:txBody>
                    <a:bodyPr/>
                    <a:lstStyle/>
                    <a:p>
                      <a:endParaRPr lang="zh-CN" altLang="en-US"/>
                    </a:p>
                  </a:txBody>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R1</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R2</a:t>
                      </a:r>
                      <a:endParaRPr lang="zh-CN" sz="1400" b="1" kern="10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R3</a:t>
                      </a:r>
                      <a:endParaRPr lang="zh-CN" sz="1400" b="1" kern="10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R1</a:t>
                      </a:r>
                      <a:endParaRPr lang="zh-CN" sz="1400" b="1" kern="10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R2</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R3</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R1</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R2</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Times New Roman" panose="02020603050405020304" pitchFamily="18" charset="0"/>
                          <a:ea typeface="宋体" panose="02010600030101010101" pitchFamily="2" charset="-122"/>
                        </a:rPr>
                        <a:t>R3</a:t>
                      </a:r>
                      <a:endParaRPr lang="zh-CN" sz="1400" b="1"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5571041"/>
                  </a:ext>
                </a:extLst>
              </a:tr>
              <a:tr h="359495">
                <a:tc>
                  <a:txBody>
                    <a:bodyPr/>
                    <a:lstStyle/>
                    <a:p>
                      <a:pPr algn="ctr"/>
                      <a:r>
                        <a:rPr lang="en-US" sz="1400" b="1" kern="100" dirty="0">
                          <a:effectLst/>
                          <a:latin typeface="Times New Roman" panose="02020603050405020304" pitchFamily="18" charset="0"/>
                          <a:ea typeface="宋体" panose="02010600030101010101" pitchFamily="2" charset="-122"/>
                        </a:rPr>
                        <a:t>P1</a:t>
                      </a:r>
                      <a:endParaRPr lang="zh-CN" sz="1400" b="1"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alt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altLang="en-US"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alt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altLang="en-US"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alt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altLang="en-US"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618689"/>
                  </a:ext>
                </a:extLst>
              </a:tr>
              <a:tr h="359495">
                <a:tc>
                  <a:txBody>
                    <a:bodyPr/>
                    <a:lstStyle/>
                    <a:p>
                      <a:pPr algn="ctr"/>
                      <a:r>
                        <a:rPr lang="en-US" sz="1400" b="1" kern="100" dirty="0">
                          <a:effectLst/>
                          <a:latin typeface="Times New Roman" panose="02020603050405020304" pitchFamily="18" charset="0"/>
                          <a:ea typeface="宋体" panose="02010600030101010101" pitchFamily="2" charset="-122"/>
                        </a:rPr>
                        <a:t>P2</a:t>
                      </a:r>
                      <a:endParaRPr lang="zh-CN" sz="1400" b="1"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402461"/>
                  </a:ext>
                </a:extLst>
              </a:tr>
              <a:tr h="355923">
                <a:tc>
                  <a:txBody>
                    <a:bodyPr/>
                    <a:lstStyle/>
                    <a:p>
                      <a:pPr algn="ctr"/>
                      <a:r>
                        <a:rPr lang="en-US" sz="1400" b="1" kern="100" dirty="0">
                          <a:effectLst/>
                          <a:latin typeface="Times New Roman" panose="02020603050405020304" pitchFamily="18" charset="0"/>
                          <a:ea typeface="宋体" panose="02010600030101010101" pitchFamily="2" charset="-122"/>
                        </a:rPr>
                        <a:t>P3</a:t>
                      </a:r>
                      <a:endParaRPr lang="zh-CN" sz="1400" b="1"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0560149"/>
                  </a:ext>
                </a:extLst>
              </a:tr>
              <a:tr h="386959">
                <a:tc>
                  <a:txBody>
                    <a:bodyPr/>
                    <a:lstStyle/>
                    <a:p>
                      <a:pPr algn="ctr"/>
                      <a:r>
                        <a:rPr lang="en-US" sz="1400" b="1" kern="100" dirty="0">
                          <a:effectLst/>
                          <a:latin typeface="Times New Roman" panose="02020603050405020304" pitchFamily="18" charset="0"/>
                          <a:ea typeface="宋体" panose="02010600030101010101" pitchFamily="2" charset="-122"/>
                        </a:rPr>
                        <a:t>P4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a:spcAft>
                          <a:spcPts val="0"/>
                        </a:spcAft>
                      </a:pPr>
                      <a:r>
                        <a:rPr lang="en-US" sz="1400" b="1" kern="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a:t>
                      </a:r>
                      <a:endParaRPr lang="zh-CN" sz="14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1191871"/>
                  </a:ext>
                </a:extLst>
              </a:tr>
            </a:tbl>
          </a:graphicData>
        </a:graphic>
      </p:graphicFrame>
      <p:graphicFrame>
        <p:nvGraphicFramePr>
          <p:cNvPr id="8" name="表格 7">
            <a:extLst>
              <a:ext uri="{FF2B5EF4-FFF2-40B4-BE49-F238E27FC236}">
                <a16:creationId xmlns:a16="http://schemas.microsoft.com/office/drawing/2014/main" id="{4FDC3EE8-A6CD-49C8-ACD9-BF09FD497A8D}"/>
              </a:ext>
            </a:extLst>
          </p:cNvPr>
          <p:cNvGraphicFramePr>
            <a:graphicFrameLocks noGrp="1"/>
          </p:cNvGraphicFramePr>
          <p:nvPr>
            <p:extLst>
              <p:ext uri="{D42A27DB-BD31-4B8C-83A1-F6EECF244321}">
                <p14:modId xmlns:p14="http://schemas.microsoft.com/office/powerpoint/2010/main" val="704972641"/>
              </p:ext>
            </p:extLst>
          </p:nvPr>
        </p:nvGraphicFramePr>
        <p:xfrm>
          <a:off x="435002" y="3902141"/>
          <a:ext cx="8435909" cy="2575237"/>
        </p:xfrm>
        <a:graphic>
          <a:graphicData uri="http://schemas.openxmlformats.org/drawingml/2006/table">
            <a:tbl>
              <a:tblPr firstRow="1" firstCol="1" bandRow="1"/>
              <a:tblGrid>
                <a:gridCol w="915887">
                  <a:extLst>
                    <a:ext uri="{9D8B030D-6E8A-4147-A177-3AD203B41FA5}">
                      <a16:colId xmlns:a16="http://schemas.microsoft.com/office/drawing/2014/main" val="1076910661"/>
                    </a:ext>
                  </a:extLst>
                </a:gridCol>
                <a:gridCol w="601841">
                  <a:extLst>
                    <a:ext uri="{9D8B030D-6E8A-4147-A177-3AD203B41FA5}">
                      <a16:colId xmlns:a16="http://schemas.microsoft.com/office/drawing/2014/main" val="296932007"/>
                    </a:ext>
                  </a:extLst>
                </a:gridCol>
                <a:gridCol w="575525">
                  <a:extLst>
                    <a:ext uri="{9D8B030D-6E8A-4147-A177-3AD203B41FA5}">
                      <a16:colId xmlns:a16="http://schemas.microsoft.com/office/drawing/2014/main" val="2075113610"/>
                    </a:ext>
                  </a:extLst>
                </a:gridCol>
                <a:gridCol w="576373">
                  <a:extLst>
                    <a:ext uri="{9D8B030D-6E8A-4147-A177-3AD203B41FA5}">
                      <a16:colId xmlns:a16="http://schemas.microsoft.com/office/drawing/2014/main" val="604938026"/>
                    </a:ext>
                  </a:extLst>
                </a:gridCol>
                <a:gridCol w="576373">
                  <a:extLst>
                    <a:ext uri="{9D8B030D-6E8A-4147-A177-3AD203B41FA5}">
                      <a16:colId xmlns:a16="http://schemas.microsoft.com/office/drawing/2014/main" val="2503195540"/>
                    </a:ext>
                  </a:extLst>
                </a:gridCol>
                <a:gridCol w="576373">
                  <a:extLst>
                    <a:ext uri="{9D8B030D-6E8A-4147-A177-3AD203B41FA5}">
                      <a16:colId xmlns:a16="http://schemas.microsoft.com/office/drawing/2014/main" val="884039379"/>
                    </a:ext>
                  </a:extLst>
                </a:gridCol>
                <a:gridCol w="576373">
                  <a:extLst>
                    <a:ext uri="{9D8B030D-6E8A-4147-A177-3AD203B41FA5}">
                      <a16:colId xmlns:a16="http://schemas.microsoft.com/office/drawing/2014/main" val="1804715418"/>
                    </a:ext>
                  </a:extLst>
                </a:gridCol>
                <a:gridCol w="512710">
                  <a:extLst>
                    <a:ext uri="{9D8B030D-6E8A-4147-A177-3AD203B41FA5}">
                      <a16:colId xmlns:a16="http://schemas.microsoft.com/office/drawing/2014/main" val="4018865191"/>
                    </a:ext>
                  </a:extLst>
                </a:gridCol>
                <a:gridCol w="530534">
                  <a:extLst>
                    <a:ext uri="{9D8B030D-6E8A-4147-A177-3AD203B41FA5}">
                      <a16:colId xmlns:a16="http://schemas.microsoft.com/office/drawing/2014/main" val="4070348205"/>
                    </a:ext>
                  </a:extLst>
                </a:gridCol>
                <a:gridCol w="580619">
                  <a:extLst>
                    <a:ext uri="{9D8B030D-6E8A-4147-A177-3AD203B41FA5}">
                      <a16:colId xmlns:a16="http://schemas.microsoft.com/office/drawing/2014/main" val="233735716"/>
                    </a:ext>
                  </a:extLst>
                </a:gridCol>
                <a:gridCol w="611177">
                  <a:extLst>
                    <a:ext uri="{9D8B030D-6E8A-4147-A177-3AD203B41FA5}">
                      <a16:colId xmlns:a16="http://schemas.microsoft.com/office/drawing/2014/main" val="86800086"/>
                    </a:ext>
                  </a:extLst>
                </a:gridCol>
                <a:gridCol w="611177">
                  <a:extLst>
                    <a:ext uri="{9D8B030D-6E8A-4147-A177-3AD203B41FA5}">
                      <a16:colId xmlns:a16="http://schemas.microsoft.com/office/drawing/2014/main" val="3592689141"/>
                    </a:ext>
                  </a:extLst>
                </a:gridCol>
                <a:gridCol w="497430">
                  <a:extLst>
                    <a:ext uri="{9D8B030D-6E8A-4147-A177-3AD203B41FA5}">
                      <a16:colId xmlns:a16="http://schemas.microsoft.com/office/drawing/2014/main" val="2900481308"/>
                    </a:ext>
                  </a:extLst>
                </a:gridCol>
                <a:gridCol w="693517">
                  <a:extLst>
                    <a:ext uri="{9D8B030D-6E8A-4147-A177-3AD203B41FA5}">
                      <a16:colId xmlns:a16="http://schemas.microsoft.com/office/drawing/2014/main" val="1387327029"/>
                    </a:ext>
                  </a:extLst>
                </a:gridCol>
              </a:tblGrid>
              <a:tr h="367891">
                <a:tc rowSpan="2">
                  <a:txBody>
                    <a:bodyPr/>
                    <a:lstStyle/>
                    <a:p>
                      <a:pPr algn="ctr"/>
                      <a:r>
                        <a:rPr lang="zh-CN" sz="1400" b="1" kern="100">
                          <a:solidFill>
                            <a:srgbClr val="000000"/>
                          </a:solidFill>
                          <a:effectLst/>
                          <a:latin typeface="华文中宋" panose="02010600040101010101" pitchFamily="2" charset="-122"/>
                          <a:ea typeface="华文中宋" panose="02010600040101010101" pitchFamily="2" charset="-122"/>
                        </a:rPr>
                        <a:t>进程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Work</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Need</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Allocation</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Work+ Allocation</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Finish</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928683"/>
                  </a:ext>
                </a:extLst>
              </a:tr>
              <a:tr h="367891">
                <a:tc vMerge="1">
                  <a:txBody>
                    <a:bodyPr/>
                    <a:lstStyle/>
                    <a:p>
                      <a:endParaRPr lang="zh-CN" altLang="en-US"/>
                    </a:p>
                  </a:txBody>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R1</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R2</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R3</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R1</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R2</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R3</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R1</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R2</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R3</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R1</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R2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a:solidFill>
                            <a:srgbClr val="000000"/>
                          </a:solidFill>
                          <a:effectLst/>
                          <a:latin typeface="华文中宋" panose="02010600040101010101" pitchFamily="2" charset="-122"/>
                          <a:ea typeface="华文中宋" panose="02010600040101010101" pitchFamily="2" charset="-122"/>
                        </a:rPr>
                        <a:t>R3</a:t>
                      </a: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953071391"/>
                  </a:ext>
                </a:extLst>
              </a:tr>
              <a:tr h="367891">
                <a:tc>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P1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true</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6448069"/>
                  </a:ext>
                </a:extLst>
              </a:tr>
              <a:tr h="367891">
                <a:tc>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P</a:t>
                      </a:r>
                      <a:r>
                        <a:rPr lang="en-US" altLang="zh-CN" sz="1400" b="1" kern="100" dirty="0">
                          <a:solidFill>
                            <a:srgbClr val="000000"/>
                          </a:solidFill>
                          <a:effectLst/>
                          <a:latin typeface="华文中宋" panose="02010600040101010101" pitchFamily="2" charset="-122"/>
                          <a:ea typeface="华文中宋" panose="02010600040101010101" pitchFamily="2" charset="-122"/>
                        </a:rPr>
                        <a:t>4</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0</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1</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100" dirty="0">
                          <a:solidFill>
                            <a:srgbClr val="000000"/>
                          </a:solidFill>
                          <a:effectLst/>
                          <a:latin typeface="华文中宋" panose="02010600040101010101" pitchFamily="2" charset="-122"/>
                          <a:ea typeface="华文中宋" panose="02010600040101010101" pitchFamily="2" charset="-122"/>
                        </a:rPr>
                        <a:t>true</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285097"/>
                  </a:ext>
                </a:extLst>
              </a:tr>
              <a:tr h="367891">
                <a:tc>
                  <a:txBody>
                    <a:bodyPr/>
                    <a:lstStyle/>
                    <a:p>
                      <a:pPr algn="ctr"/>
                      <a:r>
                        <a:rPr lang="en-US" altLang="zh-CN" sz="1400" b="1" kern="100" dirty="0">
                          <a:solidFill>
                            <a:srgbClr val="FF0000"/>
                          </a:solidFill>
                          <a:effectLst/>
                          <a:latin typeface="华文中宋" panose="02010600040101010101" pitchFamily="2" charset="-122"/>
                          <a:ea typeface="华文中宋" panose="02010600040101010101" pitchFamily="2" charset="-122"/>
                        </a:rPr>
                        <a:t>X</a:t>
                      </a:r>
                      <a:endParaRPr lang="zh-CN" sz="1400" b="1" kern="100" dirty="0">
                        <a:solidFill>
                          <a:srgbClr val="FF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2</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400" b="1" kern="100" dirty="0">
                          <a:solidFill>
                            <a:srgbClr val="000000"/>
                          </a:solidFill>
                          <a:effectLst/>
                          <a:latin typeface="华文中宋" panose="02010600040101010101" pitchFamily="2" charset="-122"/>
                          <a:ea typeface="华文中宋" panose="02010600040101010101" pitchFamily="2" charset="-122"/>
                        </a:rPr>
                        <a:t>false</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532353"/>
                  </a:ext>
                </a:extLst>
              </a:tr>
              <a:tr h="367891">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rgbClr val="000000"/>
                          </a:solidFill>
                          <a:effectLst/>
                          <a:latin typeface="华文中宋" panose="02010600040101010101" pitchFamily="2" charset="-122"/>
                          <a:ea typeface="华文中宋" panose="02010600040101010101" pitchFamily="2" charset="-122"/>
                        </a:rPr>
                        <a:t>false</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968243"/>
                  </a:ext>
                </a:extLst>
              </a:tr>
              <a:tr h="367891">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rgbClr val="000000"/>
                          </a:solidFill>
                          <a:effectLst/>
                          <a:latin typeface="华文中宋" panose="02010600040101010101" pitchFamily="2" charset="-122"/>
                          <a:ea typeface="华文中宋" panose="02010600040101010101" pitchFamily="2" charset="-122"/>
                        </a:rPr>
                        <a:t>false</a:t>
                      </a:r>
                      <a:endParaRPr lang="zh-CN" sz="1400" b="1" kern="100" dirty="0">
                        <a:solidFill>
                          <a:srgbClr val="000000"/>
                        </a:solidFill>
                        <a:effectLst/>
                        <a:latin typeface="华文中宋" panose="02010600040101010101" pitchFamily="2" charset="-122"/>
                        <a:ea typeface="华文中宋" panose="0201060004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834763"/>
                  </a:ext>
                </a:extLst>
              </a:tr>
            </a:tbl>
          </a:graphicData>
        </a:graphic>
      </p:graphicFrame>
    </p:spTree>
    <p:extLst>
      <p:ext uri="{BB962C8B-B14F-4D97-AF65-F5344CB8AC3E}">
        <p14:creationId xmlns:p14="http://schemas.microsoft.com/office/powerpoint/2010/main" val="27755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6" name="矩形 5">
            <a:extLst>
              <a:ext uri="{FF2B5EF4-FFF2-40B4-BE49-F238E27FC236}">
                <a16:creationId xmlns:a16="http://schemas.microsoft.com/office/drawing/2014/main" id="{32C3F9CE-8E10-4D6C-81C2-A7927632DC10}"/>
              </a:ext>
            </a:extLst>
          </p:cNvPr>
          <p:cNvSpPr/>
          <p:nvPr/>
        </p:nvSpPr>
        <p:spPr>
          <a:xfrm>
            <a:off x="654717" y="1484784"/>
            <a:ext cx="7982499" cy="646331"/>
          </a:xfrm>
          <a:prstGeom prst="rect">
            <a:avLst/>
          </a:prstGeom>
        </p:spPr>
        <p:txBody>
          <a:bodyPr wrap="square">
            <a:spAutoFit/>
          </a:bodyPr>
          <a:lstStyle/>
          <a:p>
            <a:r>
              <a:rPr lang="en-US" altLang="zh-CN" b="1" dirty="0">
                <a:solidFill>
                  <a:srgbClr val="000000"/>
                </a:solidFill>
                <a:latin typeface="华文中宋" panose="02010600040101010101" pitchFamily="2" charset="-122"/>
                <a:ea typeface="华文中宋" panose="02010600040101010101" pitchFamily="2" charset="-122"/>
              </a:rPr>
              <a:t>27. </a:t>
            </a:r>
            <a:r>
              <a:rPr lang="zh-CN" altLang="zh-CN" b="1" dirty="0">
                <a:solidFill>
                  <a:srgbClr val="000000"/>
                </a:solidFill>
                <a:latin typeface="华文中宋" panose="02010600040101010101" pitchFamily="2" charset="-122"/>
                <a:ea typeface="华文中宋" panose="02010600040101010101" pitchFamily="2" charset="-122"/>
              </a:rPr>
              <a:t>某系统中有</a:t>
            </a:r>
            <a:r>
              <a:rPr lang="en-US" altLang="zh-CN" b="1" dirty="0">
                <a:solidFill>
                  <a:srgbClr val="000000"/>
                </a:solidFill>
                <a:latin typeface="华文中宋" panose="02010600040101010101" pitchFamily="2" charset="-122"/>
                <a:ea typeface="华文中宋" panose="02010600040101010101" pitchFamily="2" charset="-122"/>
              </a:rPr>
              <a:t>A</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B</a:t>
            </a:r>
            <a:r>
              <a:rPr lang="zh-CN" altLang="zh-CN" b="1" dirty="0">
                <a:solidFill>
                  <a:srgbClr val="000000"/>
                </a:solidFill>
                <a:latin typeface="华文中宋" panose="02010600040101010101" pitchFamily="2" charset="-122"/>
                <a:ea typeface="华文中宋" panose="02010600040101010101" pitchFamily="2" charset="-122"/>
              </a:rPr>
              <a:t>两类资源各</a:t>
            </a:r>
            <a:r>
              <a:rPr lang="en-US" altLang="zh-CN" b="1" dirty="0">
                <a:solidFill>
                  <a:srgbClr val="000000"/>
                </a:solidFill>
                <a:latin typeface="华文中宋" panose="02010600040101010101" pitchFamily="2" charset="-122"/>
                <a:ea typeface="华文中宋" panose="02010600040101010101" pitchFamily="2" charset="-122"/>
              </a:rPr>
              <a:t>6</a:t>
            </a:r>
            <a:r>
              <a:rPr lang="zh-CN" altLang="zh-CN" b="1" dirty="0">
                <a:solidFill>
                  <a:srgbClr val="000000"/>
                </a:solidFill>
                <a:latin typeface="华文中宋" panose="02010600040101010101" pitchFamily="2" charset="-122"/>
                <a:ea typeface="华文中宋" panose="02010600040101010101" pitchFamily="2" charset="-122"/>
              </a:rPr>
              <a:t>个，</a:t>
            </a:r>
            <a:r>
              <a:rPr lang="en-US" altLang="zh-CN" b="1" dirty="0">
                <a:solidFill>
                  <a:srgbClr val="000000"/>
                </a:solidFill>
                <a:latin typeface="华文中宋" panose="02010600040101010101" pitchFamily="2" charset="-122"/>
                <a:ea typeface="华文中宋" panose="02010600040101010101" pitchFamily="2" charset="-122"/>
              </a:rPr>
              <a:t>t</a:t>
            </a:r>
            <a:r>
              <a:rPr lang="zh-CN" altLang="zh-CN" b="1" dirty="0">
                <a:solidFill>
                  <a:srgbClr val="000000"/>
                </a:solidFill>
                <a:latin typeface="华文中宋" panose="02010600040101010101" pitchFamily="2" charset="-122"/>
                <a:ea typeface="华文中宋" panose="02010600040101010101" pitchFamily="2" charset="-122"/>
              </a:rPr>
              <a:t>时刻资源分配及需求情况如下表所示</a:t>
            </a:r>
          </a:p>
          <a:p>
            <a:endParaRPr lang="zh-CN" altLang="zh-CN" b="1" dirty="0">
              <a:solidFill>
                <a:srgbClr val="000000"/>
              </a:solidFill>
              <a:latin typeface="华文中宋" panose="02010600040101010101" pitchFamily="2" charset="-122"/>
              <a:ea typeface="华文中宋" panose="02010600040101010101" pitchFamily="2" charset="-122"/>
            </a:endParaRPr>
          </a:p>
        </p:txBody>
      </p:sp>
      <p:graphicFrame>
        <p:nvGraphicFramePr>
          <p:cNvPr id="8" name="表格 7">
            <a:extLst>
              <a:ext uri="{FF2B5EF4-FFF2-40B4-BE49-F238E27FC236}">
                <a16:creationId xmlns:a16="http://schemas.microsoft.com/office/drawing/2014/main" id="{D7690797-034B-4B78-B699-95877C1CCF5C}"/>
              </a:ext>
            </a:extLst>
          </p:cNvPr>
          <p:cNvGraphicFramePr>
            <a:graphicFrameLocks noGrp="1"/>
          </p:cNvGraphicFramePr>
          <p:nvPr>
            <p:extLst>
              <p:ext uri="{D42A27DB-BD31-4B8C-83A1-F6EECF244321}">
                <p14:modId xmlns:p14="http://schemas.microsoft.com/office/powerpoint/2010/main" val="257585263"/>
              </p:ext>
            </p:extLst>
          </p:nvPr>
        </p:nvGraphicFramePr>
        <p:xfrm>
          <a:off x="1043608" y="1938211"/>
          <a:ext cx="7056784" cy="1069392"/>
        </p:xfrm>
        <a:graphic>
          <a:graphicData uri="http://schemas.openxmlformats.org/drawingml/2006/table">
            <a:tbl>
              <a:tblPr firstRow="1" firstCol="1" bandRow="1"/>
              <a:tblGrid>
                <a:gridCol w="1410899">
                  <a:extLst>
                    <a:ext uri="{9D8B030D-6E8A-4147-A177-3AD203B41FA5}">
                      <a16:colId xmlns:a16="http://schemas.microsoft.com/office/drawing/2014/main" val="293106820"/>
                    </a:ext>
                  </a:extLst>
                </a:gridCol>
                <a:gridCol w="1410899">
                  <a:extLst>
                    <a:ext uri="{9D8B030D-6E8A-4147-A177-3AD203B41FA5}">
                      <a16:colId xmlns:a16="http://schemas.microsoft.com/office/drawing/2014/main" val="3311525205"/>
                    </a:ext>
                  </a:extLst>
                </a:gridCol>
                <a:gridCol w="1411662">
                  <a:extLst>
                    <a:ext uri="{9D8B030D-6E8A-4147-A177-3AD203B41FA5}">
                      <a16:colId xmlns:a16="http://schemas.microsoft.com/office/drawing/2014/main" val="3832344569"/>
                    </a:ext>
                  </a:extLst>
                </a:gridCol>
                <a:gridCol w="1411662">
                  <a:extLst>
                    <a:ext uri="{9D8B030D-6E8A-4147-A177-3AD203B41FA5}">
                      <a16:colId xmlns:a16="http://schemas.microsoft.com/office/drawing/2014/main" val="281545880"/>
                    </a:ext>
                  </a:extLst>
                </a:gridCol>
                <a:gridCol w="1411662">
                  <a:extLst>
                    <a:ext uri="{9D8B030D-6E8A-4147-A177-3AD203B41FA5}">
                      <a16:colId xmlns:a16="http://schemas.microsoft.com/office/drawing/2014/main" val="508230004"/>
                    </a:ext>
                  </a:extLst>
                </a:gridCol>
              </a:tblGrid>
              <a:tr h="267348">
                <a:tc>
                  <a:txBody>
                    <a:bodyPr/>
                    <a:lstStyle/>
                    <a:p>
                      <a:pPr algn="ctr">
                        <a:spcAft>
                          <a:spcPts val="0"/>
                        </a:spcAft>
                      </a:pP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进程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r>
                        <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已分配数量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r>
                        <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已分配数量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r>
                        <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需求总量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r>
                        <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需求总量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4061650"/>
                  </a:ext>
                </a:extLst>
              </a:tr>
              <a:tr h="267348">
                <a:tc>
                  <a:txBody>
                    <a:bodyPr/>
                    <a:lstStyle/>
                    <a:p>
                      <a:pPr algn="ctr">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P1</a:t>
                      </a:r>
                      <a:endPar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3</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3034362"/>
                  </a:ext>
                </a:extLst>
              </a:tr>
              <a:tr h="267348">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3</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01831"/>
                  </a:ext>
                </a:extLst>
              </a:tr>
              <a:tr h="267348">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P3</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9796561"/>
                  </a:ext>
                </a:extLst>
              </a:tr>
            </a:tbl>
          </a:graphicData>
        </a:graphic>
      </p:graphicFrame>
      <p:sp>
        <p:nvSpPr>
          <p:cNvPr id="10" name="矩形 9">
            <a:extLst>
              <a:ext uri="{FF2B5EF4-FFF2-40B4-BE49-F238E27FC236}">
                <a16:creationId xmlns:a16="http://schemas.microsoft.com/office/drawing/2014/main" id="{FF65D522-5005-439C-B302-1BEED740B147}"/>
              </a:ext>
            </a:extLst>
          </p:cNvPr>
          <p:cNvSpPr/>
          <p:nvPr/>
        </p:nvSpPr>
        <p:spPr>
          <a:xfrm>
            <a:off x="827583" y="3017385"/>
            <a:ext cx="7488832" cy="1754326"/>
          </a:xfrm>
          <a:prstGeom prst="rect">
            <a:avLst/>
          </a:prstGeom>
        </p:spPr>
        <p:txBody>
          <a:bodyPr wrap="square">
            <a:spAutoFit/>
          </a:bodyPr>
          <a:lstStyle/>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t</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时刻安全桧别结果是</a:t>
            </a:r>
            <a:r>
              <a:rPr lang="zh-CN" altLang="en-US"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．存在安全序列</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P2</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P3</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．存在安全序列</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P2</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P3</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C</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．存在安全序列</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P2</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P3</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P1</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D</a:t>
            </a:r>
            <a:r>
              <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．不存在安全序列</a:t>
            </a:r>
            <a:endPar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0"/>
              </a:spcAft>
            </a:pPr>
            <a:r>
              <a:rPr lang="zh-CN" altLang="en-US"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2020</a:t>
            </a:r>
            <a:r>
              <a:rPr lang="zh-CN" altLang="en-US"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年统考）</a:t>
            </a:r>
            <a:endParaRPr lang="zh-CN" altLang="zh-CN" b="1" kern="10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23589197-B10F-4C20-8E53-9F5EBC722BA5}"/>
              </a:ext>
            </a:extLst>
          </p:cNvPr>
          <p:cNvGraphicFramePr>
            <a:graphicFrameLocks noGrp="1"/>
          </p:cNvGraphicFramePr>
          <p:nvPr>
            <p:extLst>
              <p:ext uri="{D42A27DB-BD31-4B8C-83A1-F6EECF244321}">
                <p14:modId xmlns:p14="http://schemas.microsoft.com/office/powerpoint/2010/main" val="2168678614"/>
              </p:ext>
            </p:extLst>
          </p:nvPr>
        </p:nvGraphicFramePr>
        <p:xfrm>
          <a:off x="1043608" y="5068389"/>
          <a:ext cx="7056782" cy="1477330"/>
        </p:xfrm>
        <a:graphic>
          <a:graphicData uri="http://schemas.openxmlformats.org/drawingml/2006/table">
            <a:tbl>
              <a:tblPr firstRow="1" firstCol="1" bandRow="1"/>
              <a:tblGrid>
                <a:gridCol w="783663">
                  <a:extLst>
                    <a:ext uri="{9D8B030D-6E8A-4147-A177-3AD203B41FA5}">
                      <a16:colId xmlns:a16="http://schemas.microsoft.com/office/drawing/2014/main" val="947181966"/>
                    </a:ext>
                  </a:extLst>
                </a:gridCol>
                <a:gridCol w="783663">
                  <a:extLst>
                    <a:ext uri="{9D8B030D-6E8A-4147-A177-3AD203B41FA5}">
                      <a16:colId xmlns:a16="http://schemas.microsoft.com/office/drawing/2014/main" val="2993760418"/>
                    </a:ext>
                  </a:extLst>
                </a:gridCol>
                <a:gridCol w="783663">
                  <a:extLst>
                    <a:ext uri="{9D8B030D-6E8A-4147-A177-3AD203B41FA5}">
                      <a16:colId xmlns:a16="http://schemas.microsoft.com/office/drawing/2014/main" val="3524431500"/>
                    </a:ext>
                  </a:extLst>
                </a:gridCol>
                <a:gridCol w="783663">
                  <a:extLst>
                    <a:ext uri="{9D8B030D-6E8A-4147-A177-3AD203B41FA5}">
                      <a16:colId xmlns:a16="http://schemas.microsoft.com/office/drawing/2014/main" val="2428624747"/>
                    </a:ext>
                  </a:extLst>
                </a:gridCol>
                <a:gridCol w="784426">
                  <a:extLst>
                    <a:ext uri="{9D8B030D-6E8A-4147-A177-3AD203B41FA5}">
                      <a16:colId xmlns:a16="http://schemas.microsoft.com/office/drawing/2014/main" val="2975353550"/>
                    </a:ext>
                  </a:extLst>
                </a:gridCol>
                <a:gridCol w="784426">
                  <a:extLst>
                    <a:ext uri="{9D8B030D-6E8A-4147-A177-3AD203B41FA5}">
                      <a16:colId xmlns:a16="http://schemas.microsoft.com/office/drawing/2014/main" val="831090875"/>
                    </a:ext>
                  </a:extLst>
                </a:gridCol>
                <a:gridCol w="784426">
                  <a:extLst>
                    <a:ext uri="{9D8B030D-6E8A-4147-A177-3AD203B41FA5}">
                      <a16:colId xmlns:a16="http://schemas.microsoft.com/office/drawing/2014/main" val="1802389349"/>
                    </a:ext>
                  </a:extLst>
                </a:gridCol>
                <a:gridCol w="784426">
                  <a:extLst>
                    <a:ext uri="{9D8B030D-6E8A-4147-A177-3AD203B41FA5}">
                      <a16:colId xmlns:a16="http://schemas.microsoft.com/office/drawing/2014/main" val="3255746620"/>
                    </a:ext>
                  </a:extLst>
                </a:gridCol>
                <a:gridCol w="784426">
                  <a:extLst>
                    <a:ext uri="{9D8B030D-6E8A-4147-A177-3AD203B41FA5}">
                      <a16:colId xmlns:a16="http://schemas.microsoft.com/office/drawing/2014/main" val="2297800623"/>
                    </a:ext>
                  </a:extLst>
                </a:gridCol>
              </a:tblGrid>
              <a:tr h="295466">
                <a:tc rowSpan="2">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Max</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gridSpan="2">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Allocation</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gridSpan="2">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Need</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gridSpan="2">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Available</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extLst>
                  <a:ext uri="{0D108BD9-81ED-4DB2-BD59-A6C34878D82A}">
                    <a16:rowId xmlns:a16="http://schemas.microsoft.com/office/drawing/2014/main" val="3594734900"/>
                  </a:ext>
                </a:extLst>
              </a:tr>
              <a:tr h="295466">
                <a:tc vMerge="1">
                  <a:txBody>
                    <a:bodyPr/>
                    <a:lstStyle/>
                    <a:p>
                      <a:endParaRPr lang="zh-CN" altLang="en-US"/>
                    </a:p>
                  </a:txBody>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B</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4580999"/>
                  </a:ext>
                </a:extLst>
              </a:tr>
              <a:tr h="295466">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3</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0</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1070942"/>
                  </a:ext>
                </a:extLst>
              </a:tr>
              <a:tr h="295466">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3</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0</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00347435"/>
                  </a:ext>
                </a:extLst>
              </a:tr>
              <a:tr h="295466">
                <a:tc>
                  <a:txBody>
                    <a:bodyPr/>
                    <a:lstStyle/>
                    <a:p>
                      <a:pPr algn="ctr">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P3</a:t>
                      </a:r>
                      <a:endPar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endPar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02589695"/>
                  </a:ext>
                </a:extLst>
              </a:tr>
            </a:tbl>
          </a:graphicData>
        </a:graphic>
      </p:graphicFrame>
      <p:sp>
        <p:nvSpPr>
          <p:cNvPr id="13" name="文本框 12">
            <a:extLst>
              <a:ext uri="{FF2B5EF4-FFF2-40B4-BE49-F238E27FC236}">
                <a16:creationId xmlns:a16="http://schemas.microsoft.com/office/drawing/2014/main" id="{917243F5-7C3B-44D7-8253-6E4007AA5C8E}"/>
              </a:ext>
            </a:extLst>
          </p:cNvPr>
          <p:cNvSpPr txBox="1"/>
          <p:nvPr/>
        </p:nvSpPr>
        <p:spPr>
          <a:xfrm>
            <a:off x="525810" y="1169332"/>
            <a:ext cx="4572000" cy="369332"/>
          </a:xfrm>
          <a:prstGeom prst="rect">
            <a:avLst/>
          </a:prstGeom>
          <a:noFill/>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银行家算法</a:t>
            </a:r>
            <a:endParaRPr lang="zh-CN" altLang="en-US" dirty="0"/>
          </a:p>
        </p:txBody>
      </p:sp>
      <p:sp>
        <p:nvSpPr>
          <p:cNvPr id="2" name="灯片编号占位符 1">
            <a:extLst>
              <a:ext uri="{FF2B5EF4-FFF2-40B4-BE49-F238E27FC236}">
                <a16:creationId xmlns:a16="http://schemas.microsoft.com/office/drawing/2014/main" id="{2F1093A8-39AD-4398-BEFE-02BADE7E5CDC}"/>
              </a:ext>
            </a:extLst>
          </p:cNvPr>
          <p:cNvSpPr>
            <a:spLocks noGrp="1"/>
          </p:cNvSpPr>
          <p:nvPr>
            <p:ph type="sldNum" sz="quarter" idx="12"/>
          </p:nvPr>
        </p:nvSpPr>
        <p:spPr/>
        <p:txBody>
          <a:bodyPr/>
          <a:lstStyle/>
          <a:p>
            <a:fld id="{B10D5614-B734-4280-8F57-1D4947433C97}" type="slidenum">
              <a:rPr lang="en-US" smtClean="0"/>
              <a:t>169</a:t>
            </a:fld>
            <a:endParaRPr lang="en-US" dirty="0"/>
          </a:p>
        </p:txBody>
      </p:sp>
    </p:spTree>
    <p:extLst>
      <p:ext uri="{BB962C8B-B14F-4D97-AF65-F5344CB8AC3E}">
        <p14:creationId xmlns:p14="http://schemas.microsoft.com/office/powerpoint/2010/main" val="389189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a:t>
            </a:r>
            <a:endParaRPr lang="en-US" sz="1100" b="1" dirty="0">
              <a:solidFill>
                <a:prstClr val="white"/>
              </a:solidFill>
            </a:endParaRPr>
          </a:p>
        </p:txBody>
      </p:sp>
      <p:pic>
        <p:nvPicPr>
          <p:cNvPr id="19" name="Picture 2" descr="c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46225" y="4480744"/>
            <a:ext cx="6769100" cy="2085975"/>
          </a:xfrm>
          <a:prstGeom prst="rect">
            <a:avLst/>
          </a:prstGeom>
          <a:noFill/>
          <a:ln/>
        </p:spPr>
      </p:pic>
      <mc:AlternateContent xmlns:mc="http://schemas.openxmlformats.org/markup-compatibility/2006" xmlns:a14="http://schemas.microsoft.com/office/drawing/2010/main">
        <mc:Choice Requires="a14">
          <p:sp>
            <p:nvSpPr>
              <p:cNvPr id="20" name="Text Box 5"/>
              <p:cNvSpPr txBox="1">
                <a:spLocks noChangeArrowheads="1"/>
              </p:cNvSpPr>
              <p:nvPr/>
            </p:nvSpPr>
            <p:spPr bwMode="auto">
              <a:xfrm>
                <a:off x="611188" y="1169219"/>
                <a:ext cx="3313112" cy="31208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20000"/>
                  </a:spcBef>
                </a:pPr>
                <a:r>
                  <a:rPr lang="en-US" altLang="zh-CN" sz="2400" b="1" dirty="0">
                    <a:solidFill>
                      <a:srgbClr val="0000CC"/>
                    </a:solidFill>
                    <a:latin typeface="Times New Roman" pitchFamily="18" charset="0"/>
                    <a:ea typeface="宋体" charset="-122"/>
                  </a:rPr>
                  <a:t>procedure </a:t>
                </a:r>
                <a:r>
                  <a:rPr lang="en-US" altLang="zh-CN" sz="2400" b="1" dirty="0" err="1">
                    <a:solidFill>
                      <a:srgbClr val="0000CC"/>
                    </a:solidFill>
                    <a:latin typeface="Times New Roman" pitchFamily="18" charset="0"/>
                    <a:ea typeface="宋体" charset="-122"/>
                  </a:rPr>
                  <a:t>getaddr</a:t>
                </a:r>
                <a:r>
                  <a:rPr lang="en-US" altLang="zh-CN" sz="2400" b="1" dirty="0">
                    <a:solidFill>
                      <a:srgbClr val="0000CC"/>
                    </a:solidFill>
                    <a:latin typeface="Times New Roman" pitchFamily="18" charset="0"/>
                    <a:ea typeface="宋体" charset="-122"/>
                  </a:rPr>
                  <a:t>(top)</a:t>
                </a:r>
              </a:p>
              <a:p>
                <a:pPr>
                  <a:spcBef>
                    <a:spcPct val="20000"/>
                  </a:spcBef>
                </a:pPr>
                <a:r>
                  <a:rPr lang="en-US" altLang="zh-CN" sz="2400" b="1" dirty="0">
                    <a:solidFill>
                      <a:srgbClr val="0000CC"/>
                    </a:solidFill>
                    <a:latin typeface="Times New Roman" pitchFamily="18" charset="0"/>
                    <a:ea typeface="宋体" charset="-122"/>
                  </a:rPr>
                  <a:t>begin</a:t>
                </a:r>
              </a:p>
              <a:p>
                <a:pPr>
                  <a:spcBef>
                    <a:spcPct val="20000"/>
                  </a:spcBef>
                </a:pPr>
                <a:r>
                  <a:rPr lang="en-US" altLang="zh-CN" sz="2400" b="1" dirty="0">
                    <a:solidFill>
                      <a:srgbClr val="0000CC"/>
                    </a:solidFill>
                    <a:latin typeface="Times New Roman" pitchFamily="18" charset="0"/>
                    <a:ea typeface="宋体" charset="-122"/>
                  </a:rPr>
                  <a:t>    local r</a:t>
                </a:r>
              </a:p>
              <a:p>
                <a:pPr>
                  <a:spcBef>
                    <a:spcPct val="20000"/>
                  </a:spcBef>
                </a:pPr>
                <a:r>
                  <a:rPr lang="en-US" altLang="zh-CN" sz="2400" b="1" dirty="0">
                    <a:solidFill>
                      <a:srgbClr val="0000CC"/>
                    </a:solidFill>
                    <a:latin typeface="Times New Roman" pitchFamily="18" charset="0"/>
                    <a:ea typeface="宋体" charset="-122"/>
                  </a:rPr>
                  <a:t>    r</a:t>
                </a:r>
                <a:r>
                  <a:rPr lang="en-US" altLang="zh-CN" sz="2400" b="1" dirty="0">
                    <a:solidFill>
                      <a:srgbClr val="0000CC"/>
                    </a:solidFill>
                    <a:latin typeface="Times New Roman" pitchFamily="18" charset="0"/>
                    <a:ea typeface="宋体" charset="-122"/>
                    <a:cs typeface="Times New Roman" pitchFamily="18" charset="0"/>
                  </a:rPr>
                  <a:t>←(top)</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 </a:t>
                </a:r>
                <a:r>
                  <a:rPr lang="en-US" altLang="zh-CN" sz="2400" b="1" dirty="0">
                    <a:solidFill>
                      <a:srgbClr val="0000CC"/>
                    </a:solidFill>
                    <a:latin typeface="Times New Roman" pitchFamily="18" charset="0"/>
                    <a:ea typeface="宋体" charset="-122"/>
                  </a:rPr>
                  <a:t>←</a:t>
                </a:r>
                <a:r>
                  <a:rPr lang="en-US" altLang="zh-CN" sz="2400" dirty="0">
                    <a:latin typeface="Times New Roman" pitchFamily="18" charset="0"/>
                    <a:ea typeface="宋体" charset="-122"/>
                  </a:rPr>
                  <a:t> </a:t>
                </a:r>
                <a:r>
                  <a:rPr lang="en-US" altLang="zh-CN" sz="2400" b="1" dirty="0">
                    <a:solidFill>
                      <a:srgbClr val="0000CC"/>
                    </a:solidFill>
                    <a:latin typeface="Times New Roman" pitchFamily="18" charset="0"/>
                    <a:ea typeface="宋体" charset="-122"/>
                  </a:rPr>
                  <a:t>top</a:t>
                </a:r>
                <a14:m>
                  <m:oMath xmlns:m="http://schemas.openxmlformats.org/officeDocument/2006/math">
                    <m:r>
                      <a:rPr lang="en-US" altLang="zh-CN" sz="2400" b="1" i="1" smtClean="0">
                        <a:solidFill>
                          <a:srgbClr val="0000CC"/>
                        </a:solidFill>
                        <a:latin typeface="Cambria Math"/>
                        <a:ea typeface="Cambria Math"/>
                      </a:rPr>
                      <m:t>−</m:t>
                    </m:r>
                  </m:oMath>
                </a14:m>
                <a:r>
                  <a:rPr lang="en-US" altLang="zh-CN" sz="2400" b="1" dirty="0">
                    <a:solidFill>
                      <a:srgbClr val="0000CC"/>
                    </a:solidFill>
                    <a:latin typeface="Times New Roman" pitchFamily="18" charset="0"/>
                    <a:ea typeface="宋体" charset="-122"/>
                  </a:rPr>
                  <a:t>1</a:t>
                </a:r>
              </a:p>
              <a:p>
                <a:pPr>
                  <a:spcBef>
                    <a:spcPct val="20000"/>
                  </a:spcBef>
                </a:pPr>
                <a:r>
                  <a:rPr lang="en-US" altLang="zh-CN" sz="2400" b="1" dirty="0">
                    <a:solidFill>
                      <a:srgbClr val="0000CC"/>
                    </a:solidFill>
                    <a:latin typeface="Times New Roman" pitchFamily="18" charset="0"/>
                    <a:ea typeface="宋体" charset="-122"/>
                  </a:rPr>
                  <a:t>    return r</a:t>
                </a:r>
              </a:p>
              <a:p>
                <a:pPr>
                  <a:spcBef>
                    <a:spcPct val="20000"/>
                  </a:spcBef>
                </a:pPr>
                <a:r>
                  <a:rPr lang="en-US" altLang="zh-CN" sz="2400" b="1" dirty="0">
                    <a:solidFill>
                      <a:srgbClr val="0000CC"/>
                    </a:solidFill>
                    <a:latin typeface="Times New Roman" pitchFamily="18" charset="0"/>
                    <a:ea typeface="宋体" charset="-122"/>
                  </a:rPr>
                  <a:t>end</a:t>
                </a:r>
              </a:p>
            </p:txBody>
          </p:sp>
        </mc:Choice>
        <mc:Fallback xmlns="">
          <p:sp>
            <p:nvSpPr>
              <p:cNvPr id="20" name="Text Box 5"/>
              <p:cNvSpPr txBox="1">
                <a:spLocks noRot="1" noChangeAspect="1" noMove="1" noResize="1" noEditPoints="1" noAdjustHandles="1" noChangeArrowheads="1" noChangeShapeType="1" noTextEdit="1"/>
              </p:cNvSpPr>
              <p:nvPr/>
            </p:nvSpPr>
            <p:spPr bwMode="auto">
              <a:xfrm>
                <a:off x="611188" y="1169219"/>
                <a:ext cx="3313112" cy="3120854"/>
              </a:xfrm>
              <a:prstGeom prst="rect">
                <a:avLst/>
              </a:prstGeom>
              <a:blipFill rotWithShape="1">
                <a:blip r:embed="rId3"/>
                <a:stretch>
                  <a:fillRect l="-2757" t="-1563" r="-368" b="-35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6"/>
              <p:cNvSpPr txBox="1">
                <a:spLocks noChangeArrowheads="1"/>
              </p:cNvSpPr>
              <p:nvPr/>
            </p:nvSpPr>
            <p:spPr bwMode="auto">
              <a:xfrm>
                <a:off x="4930775" y="1169219"/>
                <a:ext cx="3313113" cy="22344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20000"/>
                  </a:spcBef>
                </a:pPr>
                <a:r>
                  <a:rPr lang="en-US" altLang="zh-CN" sz="2400" b="1" dirty="0">
                    <a:solidFill>
                      <a:srgbClr val="0000CC"/>
                    </a:solidFill>
                    <a:latin typeface="Times New Roman" pitchFamily="18" charset="0"/>
                    <a:ea typeface="宋体" charset="-122"/>
                  </a:rPr>
                  <a:t>procedure </a:t>
                </a:r>
                <a:r>
                  <a:rPr lang="en-US" altLang="zh-CN" sz="2400" b="1" dirty="0" err="1">
                    <a:solidFill>
                      <a:srgbClr val="0000CC"/>
                    </a:solidFill>
                    <a:latin typeface="Times New Roman" pitchFamily="18" charset="0"/>
                    <a:ea typeface="宋体" charset="-122"/>
                  </a:rPr>
                  <a:t>reladdr</a:t>
                </a:r>
                <a:r>
                  <a:rPr lang="en-US" altLang="zh-CN" sz="2400" b="1" dirty="0">
                    <a:solidFill>
                      <a:srgbClr val="0000CC"/>
                    </a:solidFill>
                    <a:latin typeface="Times New Roman" pitchFamily="18" charset="0"/>
                    <a:ea typeface="宋体" charset="-122"/>
                  </a:rPr>
                  <a:t>(</a:t>
                </a:r>
                <a:r>
                  <a:rPr lang="en-US" altLang="zh-CN" sz="2400" b="1" dirty="0" err="1">
                    <a:solidFill>
                      <a:srgbClr val="0000CC"/>
                    </a:solidFill>
                    <a:latin typeface="Times New Roman" pitchFamily="18" charset="0"/>
                    <a:ea typeface="宋体" charset="-122"/>
                  </a:rPr>
                  <a:t>blk</a:t>
                </a:r>
                <a:r>
                  <a:rPr lang="en-US" altLang="zh-CN" sz="2400" b="1" dirty="0">
                    <a:solidFill>
                      <a:srgbClr val="0000CC"/>
                    </a:solidFill>
                    <a:latin typeface="Times New Roman" pitchFamily="18" charset="0"/>
                    <a:ea typeface="宋体" charset="-122"/>
                  </a:rPr>
                  <a:t>)</a:t>
                </a:r>
              </a:p>
              <a:p>
                <a:pPr>
                  <a:spcBef>
                    <a:spcPct val="20000"/>
                  </a:spcBef>
                </a:pPr>
                <a:r>
                  <a:rPr lang="en-US" altLang="zh-CN" sz="2400" b="1" dirty="0">
                    <a:solidFill>
                      <a:srgbClr val="0000CC"/>
                    </a:solidFill>
                    <a:latin typeface="Times New Roman" pitchFamily="18" charset="0"/>
                    <a:ea typeface="宋体" charset="-122"/>
                  </a:rPr>
                  <a:t>begin</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top←top</a:t>
                </a:r>
                <a14:m>
                  <m:oMath xmlns:m="http://schemas.openxmlformats.org/officeDocument/2006/math">
                    <m:r>
                      <a:rPr lang="en-US" altLang="zh-CN" sz="2400" b="1" i="1" dirty="0" smtClean="0">
                        <a:solidFill>
                          <a:srgbClr val="0000CC"/>
                        </a:solidFill>
                        <a:latin typeface="Cambria Math"/>
                        <a:ea typeface="Cambria Math"/>
                        <a:cs typeface="Times New Roman" pitchFamily="18" charset="0"/>
                      </a:rPr>
                      <m:t>+</m:t>
                    </m:r>
                  </m:oMath>
                </a14:m>
                <a:r>
                  <a:rPr lang="en-US" altLang="zh-CN" sz="2400" b="1" dirty="0">
                    <a:solidFill>
                      <a:srgbClr val="0000CC"/>
                    </a:solidFill>
                    <a:latin typeface="Times New Roman" pitchFamily="18" charset="0"/>
                    <a:ea typeface="宋体" charset="-122"/>
                    <a:cs typeface="Times New Roman" pitchFamily="18" charset="0"/>
                  </a:rPr>
                  <a:t>1</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 </a:t>
                </a:r>
                <a:r>
                  <a:rPr lang="en-US" altLang="zh-CN" b="1" dirty="0">
                    <a:solidFill>
                      <a:srgbClr val="0000CC"/>
                    </a:solidFill>
                    <a:latin typeface="Times New Roman" pitchFamily="18" charset="0"/>
                    <a:ea typeface="宋体" charset="-122"/>
                  </a:rPr>
                  <a:t>←</a:t>
                </a:r>
                <a:r>
                  <a:rPr lang="en-US" altLang="zh-CN" dirty="0">
                    <a:latin typeface="Times New Roman" pitchFamily="18" charset="0"/>
                    <a:ea typeface="宋体" charset="-122"/>
                  </a:rPr>
                  <a:t> </a:t>
                </a:r>
                <a:r>
                  <a:rPr lang="en-US" altLang="zh-CN" sz="2400" b="1" dirty="0" err="1">
                    <a:solidFill>
                      <a:srgbClr val="0000CC"/>
                    </a:solidFill>
                    <a:latin typeface="Times New Roman" pitchFamily="18" charset="0"/>
                    <a:ea typeface="宋体" charset="-122"/>
                  </a:rPr>
                  <a:t>blk</a:t>
                </a:r>
                <a:endParaRPr lang="en-US" altLang="zh-CN" sz="2400" b="1" dirty="0">
                  <a:solidFill>
                    <a:srgbClr val="0000CC"/>
                  </a:solidFill>
                  <a:latin typeface="Times New Roman" pitchFamily="18" charset="0"/>
                  <a:ea typeface="宋体" charset="-122"/>
                </a:endParaRPr>
              </a:p>
              <a:p>
                <a:pPr>
                  <a:spcBef>
                    <a:spcPct val="20000"/>
                  </a:spcBef>
                </a:pPr>
                <a:r>
                  <a:rPr lang="en-US" altLang="zh-CN" sz="2400" b="1" dirty="0">
                    <a:solidFill>
                      <a:srgbClr val="0000CC"/>
                    </a:solidFill>
                    <a:latin typeface="Times New Roman" pitchFamily="18" charset="0"/>
                    <a:ea typeface="宋体" charset="-122"/>
                  </a:rPr>
                  <a:t>end</a:t>
                </a:r>
              </a:p>
            </p:txBody>
          </p:sp>
        </mc:Choice>
        <mc:Fallback xmlns="">
          <p:sp>
            <p:nvSpPr>
              <p:cNvPr id="21" name="Text Box 6"/>
              <p:cNvSpPr txBox="1">
                <a:spLocks noRot="1" noChangeAspect="1" noMove="1" noResize="1" noEditPoints="1" noAdjustHandles="1" noChangeArrowheads="1" noChangeShapeType="1" noTextEdit="1"/>
              </p:cNvSpPr>
              <p:nvPr/>
            </p:nvSpPr>
            <p:spPr bwMode="auto">
              <a:xfrm>
                <a:off x="4930775" y="1169219"/>
                <a:ext cx="3313113" cy="2234458"/>
              </a:xfrm>
              <a:prstGeom prst="rect">
                <a:avLst/>
              </a:prstGeom>
              <a:blipFill rotWithShape="1">
                <a:blip r:embed="rId4"/>
                <a:stretch>
                  <a:fillRect l="-2947" t="-2186" b="-54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Line 7"/>
          <p:cNvSpPr>
            <a:spLocks noChangeShapeType="1"/>
          </p:cNvSpPr>
          <p:nvPr/>
        </p:nvSpPr>
        <p:spPr bwMode="auto">
          <a:xfrm>
            <a:off x="4427538" y="1313682"/>
            <a:ext cx="0" cy="2592387"/>
          </a:xfrm>
          <a:prstGeom prst="line">
            <a:avLst/>
          </a:prstGeom>
          <a:noFill/>
          <a:ln w="9525">
            <a:solidFill>
              <a:srgbClr val="0000CC"/>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8"/>
          <p:cNvSpPr>
            <a:spLocks noChangeShapeType="1"/>
          </p:cNvSpPr>
          <p:nvPr/>
        </p:nvSpPr>
        <p:spPr bwMode="auto">
          <a:xfrm>
            <a:off x="4786313" y="1313682"/>
            <a:ext cx="0" cy="100806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9"/>
          <p:cNvSpPr>
            <a:spLocks noChangeShapeType="1"/>
          </p:cNvSpPr>
          <p:nvPr/>
        </p:nvSpPr>
        <p:spPr bwMode="auto">
          <a:xfrm flipH="1" flipV="1">
            <a:off x="3851275" y="1385119"/>
            <a:ext cx="935038" cy="9366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0"/>
          <p:cNvSpPr>
            <a:spLocks noChangeShapeType="1"/>
          </p:cNvSpPr>
          <p:nvPr/>
        </p:nvSpPr>
        <p:spPr bwMode="auto">
          <a:xfrm>
            <a:off x="3851275" y="1385119"/>
            <a:ext cx="0" cy="21605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TextBox 1"/>
          <p:cNvSpPr txBox="1"/>
          <p:nvPr/>
        </p:nvSpPr>
        <p:spPr>
          <a:xfrm>
            <a:off x="3924300" y="608296"/>
            <a:ext cx="862013"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P37</a:t>
            </a:r>
            <a:endParaRPr lang="zh-CN" altLang="en-US" dirty="0">
              <a:latin typeface="华文楷体" panose="02010600040101010101" pitchFamily="2" charset="-122"/>
              <a:ea typeface="华文楷体" panose="02010600040101010101" pitchFamily="2" charset="-122"/>
            </a:endParaRPr>
          </a:p>
        </p:txBody>
      </p:sp>
      <p:sp>
        <p:nvSpPr>
          <p:cNvPr id="3" name="灯片编号占位符 2">
            <a:extLst>
              <a:ext uri="{FF2B5EF4-FFF2-40B4-BE49-F238E27FC236}">
                <a16:creationId xmlns:a16="http://schemas.microsoft.com/office/drawing/2014/main" id="{D5E8E126-A489-4827-9F81-70A0C7397014}"/>
              </a:ext>
            </a:extLst>
          </p:cNvPr>
          <p:cNvSpPr>
            <a:spLocks noGrp="1"/>
          </p:cNvSpPr>
          <p:nvPr>
            <p:ph type="sldNum" sz="quarter" idx="12"/>
          </p:nvPr>
        </p:nvSpPr>
        <p:spPr/>
        <p:txBody>
          <a:bodyPr/>
          <a:lstStyle/>
          <a:p>
            <a:fld id="{B10D5614-B734-4280-8F57-1D4947433C97}" type="slidenum">
              <a:rPr lang="en-US" smtClean="0"/>
              <a:t>17</a:t>
            </a:fld>
            <a:endParaRPr lang="en-US" dirty="0"/>
          </a:p>
        </p:txBody>
      </p:sp>
    </p:spTree>
    <p:extLst>
      <p:ext uri="{BB962C8B-B14F-4D97-AF65-F5344CB8AC3E}">
        <p14:creationId xmlns:p14="http://schemas.microsoft.com/office/powerpoint/2010/main" val="376702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Fig06_07a.gif"/>
          <p:cNvPicPr>
            <a:picLocks noChangeAspect="1"/>
          </p:cNvPicPr>
          <p:nvPr/>
        </p:nvPicPr>
        <p:blipFill>
          <a:blip r:embed="rId3">
            <a:extLst>
              <a:ext uri="{28A0092B-C50C-407E-A947-70E740481C1C}">
                <a14:useLocalDpi xmlns:a14="http://schemas.microsoft.com/office/drawing/2010/main" val="0"/>
              </a:ext>
            </a:extLst>
          </a:blip>
          <a:srcRect l="-16710" r="-8617" b="-19838"/>
          <a:stretch>
            <a:fillRect/>
          </a:stretch>
        </p:blipFill>
        <p:spPr bwMode="auto">
          <a:xfrm>
            <a:off x="0" y="4245143"/>
            <a:ext cx="9144000" cy="30745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664176" y="1613664"/>
                <a:ext cx="8136675" cy="2120773"/>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避免死锁的著名算法</a:t>
                </a:r>
                <a:r>
                  <a:rPr lang="en-US" altLang="zh-CN" b="1" dirty="0">
                    <a:solidFill>
                      <a:srgbClr val="FF00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银行家算法（</a:t>
                </a:r>
                <a:r>
                  <a:rPr lang="en-US" altLang="zh-CN" b="1" dirty="0">
                    <a:solidFill>
                      <a:srgbClr val="FF0000"/>
                    </a:solidFill>
                    <a:latin typeface="华文中宋" panose="02010600040101010101" pitchFamily="2" charset="-122"/>
                    <a:ea typeface="华文中宋" panose="02010600040101010101" pitchFamily="2" charset="-122"/>
                  </a:rPr>
                  <a:t>Dijkstra</a:t>
                </a:r>
                <a:r>
                  <a:rPr lang="zh-CN" altLang="en-US" b="1" dirty="0">
                    <a:solidFill>
                      <a:srgbClr val="FF0000"/>
                    </a:solidFill>
                    <a:latin typeface="华文中宋" panose="02010600040101010101" pitchFamily="2" charset="-122"/>
                    <a:ea typeface="华文中宋" panose="02010600040101010101" pitchFamily="2" charset="-122"/>
                  </a:rPr>
                  <a:t>）</a:t>
                </a:r>
                <a:endParaRPr lang="en-US" altLang="zh-CN" b="1" dirty="0">
                  <a:solidFill>
                    <a:srgbClr val="FF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安全状态：至少有一个资源分配系列不会导致死锁（即所有进程都能运行到结束），满足：</a:t>
                </a:r>
                <a:r>
                  <a:rPr lang="en-US" altLang="zh-CN" b="1" i="1" dirty="0" err="1">
                    <a:solidFill>
                      <a:srgbClr val="000000"/>
                    </a:solidFill>
                    <a:latin typeface="Cambria Math"/>
                    <a:ea typeface="Cambria Math"/>
                  </a:rPr>
                  <a:t>C</a:t>
                </a:r>
                <a:r>
                  <a:rPr lang="en-US" altLang="zh-CN" b="1" i="1" baseline="-25000" dirty="0" err="1">
                    <a:solidFill>
                      <a:srgbClr val="000000"/>
                    </a:solidFill>
                    <a:latin typeface="Cambria Math"/>
                    <a:ea typeface="Cambria Math"/>
                  </a:rPr>
                  <a:t>ij</a:t>
                </a:r>
                <a:r>
                  <a:rPr lang="en-US" altLang="zh-CN" b="1" i="1" baseline="-25000" dirty="0">
                    <a:solidFill>
                      <a:srgbClr val="000000"/>
                    </a:solidFill>
                    <a:latin typeface="Cambria Math"/>
                    <a:ea typeface="Cambria Math"/>
                  </a:rPr>
                  <a:t> </a:t>
                </a:r>
                <a:r>
                  <a:rPr lang="en-US" altLang="zh-CN" b="1" i="1" dirty="0">
                    <a:solidFill>
                      <a:srgbClr val="000000"/>
                    </a:solidFill>
                    <a:latin typeface="Cambria Math"/>
                    <a:ea typeface="Cambria Math"/>
                  </a:rPr>
                  <a:t>  </a:t>
                </a:r>
                <a14:m>
                  <m:oMath xmlns:m="http://schemas.openxmlformats.org/officeDocument/2006/math">
                    <m:r>
                      <a:rPr lang="en-US" altLang="zh-CN" b="1" i="1" dirty="0" smtClean="0">
                        <a:solidFill>
                          <a:srgbClr val="000000"/>
                        </a:solidFill>
                        <a:latin typeface="Cambria Math"/>
                        <a:ea typeface="Cambria Math"/>
                      </a:rPr>
                      <m:t>−</m:t>
                    </m:r>
                  </m:oMath>
                </a14:m>
                <a:r>
                  <a:rPr lang="en-US" altLang="zh-CN" b="1" i="1" dirty="0">
                    <a:solidFill>
                      <a:srgbClr val="000000"/>
                    </a:solidFill>
                    <a:latin typeface="Cambria Math"/>
                    <a:ea typeface="Cambria Math"/>
                  </a:rPr>
                  <a:t> </a:t>
                </a:r>
                <a:r>
                  <a:rPr lang="en-US" altLang="zh-CN" b="1" i="1" dirty="0" err="1">
                    <a:solidFill>
                      <a:srgbClr val="000000"/>
                    </a:solidFill>
                    <a:latin typeface="Cambria Math"/>
                    <a:ea typeface="Cambria Math"/>
                  </a:rPr>
                  <a:t>A</a:t>
                </a:r>
                <a:r>
                  <a:rPr lang="en-US" altLang="zh-CN" b="1" i="1" baseline="-25000" dirty="0" err="1">
                    <a:solidFill>
                      <a:srgbClr val="000000"/>
                    </a:solidFill>
                    <a:latin typeface="Cambria Math"/>
                    <a:ea typeface="Cambria Math"/>
                  </a:rPr>
                  <a:t>ij</a:t>
                </a:r>
                <a14:m>
                  <m:oMath xmlns:m="http://schemas.openxmlformats.org/officeDocument/2006/math">
                    <m:r>
                      <a:rPr lang="en-US" altLang="zh-CN" b="1" i="1" smtClean="0">
                        <a:solidFill>
                          <a:srgbClr val="000000"/>
                        </a:solidFill>
                        <a:latin typeface="Cambria Math"/>
                        <a:ea typeface="Cambria Math"/>
                      </a:rPr>
                      <m:t>  ≤ </m:t>
                    </m:r>
                    <m:r>
                      <a:rPr lang="en-US" altLang="zh-CN" b="1" i="1" smtClean="0">
                        <a:solidFill>
                          <a:srgbClr val="000000"/>
                        </a:solidFill>
                        <a:latin typeface="Cambria Math"/>
                        <a:ea typeface="Cambria Math"/>
                      </a:rPr>
                      <m:t>𝑽𝒋</m:t>
                    </m:r>
                    <m:r>
                      <a:rPr lang="en-US" altLang="zh-CN" b="1" i="1" smtClean="0">
                        <a:solidFill>
                          <a:srgbClr val="000000"/>
                        </a:solidFill>
                        <a:latin typeface="Cambria Math"/>
                        <a:ea typeface="Cambria Math"/>
                      </a:rPr>
                      <m:t> （</m:t>
                    </m:r>
                    <m:r>
                      <a:rPr lang="en-US" altLang="zh-CN" b="1" i="1" smtClean="0">
                        <a:solidFill>
                          <a:srgbClr val="000000"/>
                        </a:solidFill>
                        <a:latin typeface="Cambria Math"/>
                        <a:ea typeface="Cambria Math"/>
                      </a:rPr>
                      <m:t>𝒋</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𝟏</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𝒎</m:t>
                    </m:r>
                    <m:r>
                      <a:rPr lang="en-US" altLang="zh-CN" b="1" i="1" smtClean="0">
                        <a:solidFill>
                          <a:srgbClr val="000000"/>
                        </a:solidFill>
                        <a:latin typeface="Cambria Math"/>
                        <a:ea typeface="Cambria Math"/>
                      </a:rPr>
                      <m:t>)</m:t>
                    </m:r>
                  </m:oMath>
                </a14:m>
                <a:r>
                  <a:rPr lang="zh-CN" altLang="en-US" b="1" dirty="0">
                    <a:solidFill>
                      <a:srgbClr val="000000"/>
                    </a:solidFill>
                    <a:latin typeface="华文中宋" panose="02010600040101010101" pitchFamily="2" charset="-122"/>
                    <a:ea typeface="华文中宋" panose="02010600040101010101" pitchFamily="2" charset="-122"/>
                  </a:rPr>
                  <a:t>，即</a:t>
                </a:r>
                <a:r>
                  <a:rPr lang="en-US" altLang="zh-CN" b="1" dirty="0">
                    <a:solidFill>
                      <a:srgbClr val="000000"/>
                    </a:solidFill>
                    <a:latin typeface="华文中宋" panose="02010600040101010101" pitchFamily="2" charset="-122"/>
                    <a:ea typeface="华文中宋" panose="02010600040101010101" pitchFamily="2" charset="-122"/>
                  </a:rPr>
                  <a:t>Need </a:t>
                </a:r>
                <a14:m>
                  <m:oMath xmlns:m="http://schemas.openxmlformats.org/officeDocument/2006/math">
                    <m:r>
                      <a:rPr lang="en-US" altLang="zh-CN" b="1" i="1">
                        <a:solidFill>
                          <a:srgbClr val="000000"/>
                        </a:solidFill>
                        <a:latin typeface="Cambria Math"/>
                        <a:ea typeface="Cambria Math"/>
                      </a:rPr>
                      <m:t>≤ </m:t>
                    </m:r>
                  </m:oMath>
                </a14:m>
                <a:r>
                  <a:rPr lang="en-US" altLang="zh-CN" b="1" dirty="0">
                    <a:solidFill>
                      <a:srgbClr val="000000"/>
                    </a:solidFill>
                    <a:latin typeface="华文中宋" panose="02010600040101010101" pitchFamily="2" charset="-122"/>
                    <a:ea typeface="华文中宋" panose="02010600040101010101" pitchFamily="2" charset="-122"/>
                  </a:rPr>
                  <a:t>Work</a:t>
                </a: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已为四个进程分配了如下资源，以下是安全状态吗？（当前资源下是否存在一个可运行到结束的进程？）</a:t>
                </a:r>
                <a:endParaRPr lang="en-US" altLang="zh-CN" b="1"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64176" y="1613664"/>
                <a:ext cx="8136675" cy="2120773"/>
              </a:xfrm>
              <a:prstGeom prst="rect">
                <a:avLst/>
              </a:prstGeom>
              <a:blipFill>
                <a:blip r:embed="rId4"/>
                <a:stretch>
                  <a:fillRect l="-524" b="-3736"/>
                </a:stretch>
              </a:blipFill>
            </p:spPr>
            <p:txBody>
              <a:bodyPr/>
              <a:lstStyle/>
              <a:p>
                <a:r>
                  <a:rPr lang="zh-CN" altLang="en-US">
                    <a:noFill/>
                  </a:rPr>
                  <a:t> </a:t>
                </a:r>
              </a:p>
            </p:txBody>
          </p:sp>
        </mc:Fallback>
      </mc:AlternateContent>
      <p:cxnSp>
        <p:nvCxnSpPr>
          <p:cNvPr id="4" name="直接箭头连接符 3"/>
          <p:cNvCxnSpPr>
            <a:cxnSpLocks/>
          </p:cNvCxnSpPr>
          <p:nvPr/>
        </p:nvCxnSpPr>
        <p:spPr>
          <a:xfrm flipH="1">
            <a:off x="5724128" y="4938707"/>
            <a:ext cx="936104" cy="10401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3491880" y="4466719"/>
                <a:ext cx="3406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a:ea typeface="Cambria Math"/>
                        </a:rPr>
                        <m:t>×</m:t>
                      </m:r>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91880" y="4466719"/>
                <a:ext cx="34064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1880" y="4651385"/>
                <a:ext cx="340648" cy="3899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a:solidFill>
                            <a:srgbClr val="FF0000"/>
                          </a:solidFill>
                          <a:latin typeface="Cambria Math"/>
                          <a:ea typeface="华文中宋" panose="02010600040101010101" pitchFamily="2" charset="-122"/>
                        </a:rPr>
                        <m:t>√</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1880" y="4651385"/>
                <a:ext cx="340648" cy="389979"/>
              </a:xfrm>
              <a:prstGeom prst="rect">
                <a:avLst/>
              </a:prstGeom>
              <a:blipFill>
                <a:blip r:embed="rId6"/>
                <a:stretch>
                  <a:fillRect l="-5357" r="-7143" b="-6250"/>
                </a:stretch>
              </a:blipFill>
            </p:spPr>
            <p:txBody>
              <a:bodyPr/>
              <a:lstStyle/>
              <a:p>
                <a:r>
                  <a:rPr lang="zh-CN" altLang="en-US">
                    <a:noFill/>
                  </a:rPr>
                  <a:t> </a:t>
                </a:r>
              </a:p>
            </p:txBody>
          </p:sp>
        </mc:Fallback>
      </mc:AlternateContent>
      <p:sp>
        <p:nvSpPr>
          <p:cNvPr id="6" name="椭圆 5"/>
          <p:cNvSpPr/>
          <p:nvPr/>
        </p:nvSpPr>
        <p:spPr>
          <a:xfrm>
            <a:off x="5292080" y="4836051"/>
            <a:ext cx="288032" cy="2053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84168" y="5978887"/>
            <a:ext cx="288032" cy="2053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119</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D3ACB753-E92C-4967-BC04-C2ECE4478A6A}"/>
              </a:ext>
            </a:extLst>
          </p:cNvPr>
          <p:cNvSpPr>
            <a:spLocks noGrp="1"/>
          </p:cNvSpPr>
          <p:nvPr>
            <p:ph type="sldNum" sz="quarter" idx="12"/>
          </p:nvPr>
        </p:nvSpPr>
        <p:spPr/>
        <p:txBody>
          <a:bodyPr/>
          <a:lstStyle/>
          <a:p>
            <a:fld id="{B10D5614-B734-4280-8F57-1D4947433C97}" type="slidenum">
              <a:rPr lang="en-US" smtClean="0"/>
              <a:t>170</a:t>
            </a:fld>
            <a:endParaRPr lang="en-US" dirty="0"/>
          </a:p>
        </p:txBody>
      </p:sp>
    </p:spTree>
    <p:extLst>
      <p:ext uri="{BB962C8B-B14F-4D97-AF65-F5344CB8AC3E}">
        <p14:creationId xmlns:p14="http://schemas.microsoft.com/office/powerpoint/2010/main" val="41302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descr="Fig06_07b.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0226" y="1417639"/>
            <a:ext cx="8704263" cy="2647950"/>
          </a:xfrm>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 name="Content Placeholder 5" descr="Fig06_07c.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8306" y="4149080"/>
            <a:ext cx="8154988" cy="2595563"/>
          </a:xfrm>
          <a:prstGeom prst="rect">
            <a:avLst/>
          </a:prstGeom>
        </p:spPr>
      </p:pic>
      <p:sp>
        <p:nvSpPr>
          <p:cNvPr id="13"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120</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D89B46FD-7752-4A8E-B579-3C4D9ADAB094}"/>
              </a:ext>
            </a:extLst>
          </p:cNvPr>
          <p:cNvSpPr>
            <a:spLocks noGrp="1"/>
          </p:cNvSpPr>
          <p:nvPr>
            <p:ph type="sldNum" sz="quarter" idx="12"/>
          </p:nvPr>
        </p:nvSpPr>
        <p:spPr/>
        <p:txBody>
          <a:bodyPr/>
          <a:lstStyle/>
          <a:p>
            <a:fld id="{B10D5614-B734-4280-8F57-1D4947433C97}" type="slidenum">
              <a:rPr lang="en-US" smtClean="0"/>
              <a:t>171</a:t>
            </a:fld>
            <a:endParaRPr lang="en-US" dirty="0"/>
          </a:p>
        </p:txBody>
      </p:sp>
    </p:spTree>
    <p:extLst>
      <p:ext uri="{BB962C8B-B14F-4D97-AF65-F5344CB8AC3E}">
        <p14:creationId xmlns:p14="http://schemas.microsoft.com/office/powerpoint/2010/main" val="52393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3" name="Content Placeholder 5" descr="Fig06_07d.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55588" y="1828800"/>
            <a:ext cx="8507412" cy="2667000"/>
          </a:xfrm>
        </p:spPr>
      </p:pic>
      <p:sp>
        <p:nvSpPr>
          <p:cNvPr id="3" name="TextBox 2"/>
          <p:cNvSpPr txBox="1"/>
          <p:nvPr/>
        </p:nvSpPr>
        <p:spPr>
          <a:xfrm>
            <a:off x="899592" y="4725144"/>
            <a:ext cx="7545567"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因此，</a:t>
            </a:r>
            <a:r>
              <a:rPr lang="en-US" altLang="zh-CN" b="1" dirty="0">
                <a:solidFill>
                  <a:srgbClr val="000000"/>
                </a:solidFill>
                <a:latin typeface="华文中宋" panose="02010600040101010101" pitchFamily="2" charset="-122"/>
                <a:ea typeface="华文中宋" panose="02010600040101010101" pitchFamily="2" charset="-122"/>
              </a:rPr>
              <a:t>(a)</a:t>
            </a:r>
            <a:r>
              <a:rPr lang="zh-CN" altLang="en-US" b="1" dirty="0">
                <a:solidFill>
                  <a:srgbClr val="000000"/>
                </a:solidFill>
                <a:latin typeface="华文中宋" panose="02010600040101010101" pitchFamily="2" charset="-122"/>
                <a:ea typeface="华文中宋" panose="02010600040101010101" pitchFamily="2" charset="-122"/>
              </a:rPr>
              <a:t>的状态是安全的！</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121</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86B8286D-F452-445F-9B3B-8858BA6456E9}"/>
              </a:ext>
            </a:extLst>
          </p:cNvPr>
          <p:cNvSpPr>
            <a:spLocks noGrp="1"/>
          </p:cNvSpPr>
          <p:nvPr>
            <p:ph type="sldNum" sz="quarter" idx="12"/>
          </p:nvPr>
        </p:nvSpPr>
        <p:spPr/>
        <p:txBody>
          <a:bodyPr/>
          <a:lstStyle/>
          <a:p>
            <a:fld id="{B10D5614-B734-4280-8F57-1D4947433C97}" type="slidenum">
              <a:rPr lang="en-US" smtClean="0"/>
              <a:t>172</a:t>
            </a:fld>
            <a:endParaRPr lang="en-US" dirty="0"/>
          </a:p>
        </p:txBody>
      </p:sp>
    </p:spTree>
    <p:extLst>
      <p:ext uri="{BB962C8B-B14F-4D97-AF65-F5344CB8AC3E}">
        <p14:creationId xmlns:p14="http://schemas.microsoft.com/office/powerpoint/2010/main" val="167667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653000" y="1786088"/>
            <a:ext cx="7838000" cy="923330"/>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初始状态如图所示：</a:t>
            </a:r>
            <a:endParaRPr lang="en-US" altLang="zh-CN" b="1" dirty="0">
              <a:solidFill>
                <a:srgbClr val="000000"/>
              </a:solidFill>
              <a:latin typeface="华文中宋" panose="02010600040101010101" pitchFamily="2" charset="-122"/>
              <a:ea typeface="华文中宋" panose="02010600040101010101" pitchFamily="2" charset="-122"/>
            </a:endParaRPr>
          </a:p>
          <a:p>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）若</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请求另外一个</a:t>
            </a:r>
            <a:r>
              <a:rPr lang="en-US" altLang="zh-CN" b="1" dirty="0">
                <a:solidFill>
                  <a:srgbClr val="000000"/>
                </a:solidFill>
                <a:latin typeface="华文中宋" panose="02010600040101010101" pitchFamily="2" charset="-122"/>
                <a:ea typeface="华文中宋" panose="02010600040101010101" pitchFamily="2" charset="-122"/>
              </a:rPr>
              <a:t>R1</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R3</a:t>
            </a:r>
            <a:r>
              <a:rPr lang="zh-CN" altLang="en-US" b="1" dirty="0">
                <a:solidFill>
                  <a:srgbClr val="000000"/>
                </a:solidFill>
                <a:latin typeface="华文中宋" panose="02010600040101010101" pitchFamily="2" charset="-122"/>
                <a:ea typeface="华文中宋" panose="02010600040101010101" pitchFamily="2" charset="-122"/>
              </a:rPr>
              <a:t>，若同意该请求，状态安全吗？</a:t>
            </a:r>
          </a:p>
          <a:p>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）若</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请求另外一个</a:t>
            </a:r>
            <a:r>
              <a:rPr lang="en-US" altLang="zh-CN" b="1" dirty="0">
                <a:solidFill>
                  <a:srgbClr val="000000"/>
                </a:solidFill>
                <a:latin typeface="华文中宋" panose="02010600040101010101" pitchFamily="2" charset="-122"/>
                <a:ea typeface="华文中宋" panose="02010600040101010101" pitchFamily="2" charset="-122"/>
              </a:rPr>
              <a:t>R1</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R3</a:t>
            </a:r>
            <a:r>
              <a:rPr lang="zh-CN" altLang="en-US" b="1" dirty="0">
                <a:solidFill>
                  <a:srgbClr val="000000"/>
                </a:solidFill>
                <a:latin typeface="华文中宋" panose="02010600040101010101" pitchFamily="2" charset="-122"/>
                <a:ea typeface="华文中宋" panose="02010600040101010101" pitchFamily="2" charset="-122"/>
              </a:rPr>
              <a:t>，若同意该请求，状态安全吗？</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 y="3068960"/>
            <a:ext cx="795203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66B6C583-9457-4D19-89D3-698E89729B52}"/>
              </a:ext>
            </a:extLst>
          </p:cNvPr>
          <p:cNvSpPr>
            <a:spLocks noGrp="1"/>
          </p:cNvSpPr>
          <p:nvPr>
            <p:ph type="sldNum" sz="quarter" idx="12"/>
          </p:nvPr>
        </p:nvSpPr>
        <p:spPr/>
        <p:txBody>
          <a:bodyPr/>
          <a:lstStyle/>
          <a:p>
            <a:fld id="{B10D5614-B734-4280-8F57-1D4947433C97}" type="slidenum">
              <a:rPr lang="en-US" smtClean="0"/>
              <a:t>173</a:t>
            </a:fld>
            <a:endParaRPr lang="en-US" dirty="0"/>
          </a:p>
        </p:txBody>
      </p:sp>
    </p:spTree>
    <p:extLst>
      <p:ext uri="{BB962C8B-B14F-4D97-AF65-F5344CB8AC3E}">
        <p14:creationId xmlns:p14="http://schemas.microsoft.com/office/powerpoint/2010/main" val="121834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 name="Content Placeholder 3" descr="Fig06_09a.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30982" y="1524000"/>
            <a:ext cx="7600950" cy="5334000"/>
          </a:xfrm>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124</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00B17179-A13B-46E5-9E25-FEBFC44C2DF0}"/>
              </a:ext>
            </a:extLst>
          </p:cNvPr>
          <p:cNvSpPr>
            <a:spLocks noGrp="1"/>
          </p:cNvSpPr>
          <p:nvPr>
            <p:ph type="sldNum" sz="quarter" idx="12"/>
          </p:nvPr>
        </p:nvSpPr>
        <p:spPr/>
        <p:txBody>
          <a:bodyPr/>
          <a:lstStyle/>
          <a:p>
            <a:fld id="{B10D5614-B734-4280-8F57-1D4947433C97}" type="slidenum">
              <a:rPr lang="en-US" smtClean="0"/>
              <a:t>174</a:t>
            </a:fld>
            <a:endParaRPr lang="en-US" dirty="0"/>
          </a:p>
        </p:txBody>
      </p:sp>
    </p:spTree>
    <p:extLst>
      <p:ext uri="{BB962C8B-B14F-4D97-AF65-F5344CB8AC3E}">
        <p14:creationId xmlns:p14="http://schemas.microsoft.com/office/powerpoint/2010/main" val="17238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避免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763303"/>
            <a:ext cx="8134350" cy="454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125</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91613167-2F44-43E8-B50A-B926A154DA5D}"/>
              </a:ext>
            </a:extLst>
          </p:cNvPr>
          <p:cNvSpPr>
            <a:spLocks noGrp="1"/>
          </p:cNvSpPr>
          <p:nvPr>
            <p:ph type="sldNum" sz="quarter" idx="12"/>
          </p:nvPr>
        </p:nvSpPr>
        <p:spPr/>
        <p:txBody>
          <a:bodyPr/>
          <a:lstStyle/>
          <a:p>
            <a:fld id="{B10D5614-B734-4280-8F57-1D4947433C97}" type="slidenum">
              <a:rPr lang="en-US" smtClean="0"/>
              <a:t>175</a:t>
            </a:fld>
            <a:endParaRPr lang="en-US" dirty="0"/>
          </a:p>
        </p:txBody>
      </p:sp>
    </p:spTree>
    <p:extLst>
      <p:ext uri="{BB962C8B-B14F-4D97-AF65-F5344CB8AC3E}">
        <p14:creationId xmlns:p14="http://schemas.microsoft.com/office/powerpoint/2010/main" val="37818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死锁的消除方法</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死锁的检测和恢复</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83568" y="1759677"/>
            <a:ext cx="7953648" cy="212077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如果在系统中，既不采取死锁预防措施，也未配有死锁避免算法，系统很可能会发生死锁，在这种情况下，系统应当提供两种算法：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死锁检测算法</a:t>
            </a:r>
            <a:r>
              <a:rPr lang="zh-CN" altLang="en-US" b="1" dirty="0">
                <a:solidFill>
                  <a:srgbClr val="000000"/>
                </a:solidFill>
                <a:latin typeface="华文中宋" panose="02010600040101010101" pitchFamily="2" charset="-122"/>
                <a:ea typeface="华文中宋" panose="02010600040101010101" pitchFamily="2" charset="-122"/>
              </a:rPr>
              <a:t>：用于检测系统状态，以确定系统中是否发生了死锁</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死锁解除算法</a:t>
            </a:r>
            <a:r>
              <a:rPr lang="zh-CN" altLang="en-US" b="1" dirty="0">
                <a:solidFill>
                  <a:srgbClr val="000000"/>
                </a:solidFill>
                <a:latin typeface="华文中宋" panose="02010600040101010101" pitchFamily="2" charset="-122"/>
                <a:ea typeface="华文中宋" panose="02010600040101010101" pitchFamily="2" charset="-122"/>
              </a:rPr>
              <a:t>：当认定系统中已发生了死锁，用该算法将系统从死锁状态解脱出来</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0FBBA261-D1CB-42DA-85B6-B4EAFF622D29}"/>
              </a:ext>
            </a:extLst>
          </p:cNvPr>
          <p:cNvSpPr>
            <a:spLocks noGrp="1"/>
          </p:cNvSpPr>
          <p:nvPr>
            <p:ph type="sldNum" sz="quarter" idx="12"/>
          </p:nvPr>
        </p:nvSpPr>
        <p:spPr/>
        <p:txBody>
          <a:bodyPr/>
          <a:lstStyle/>
          <a:p>
            <a:fld id="{B10D5614-B734-4280-8F57-1D4947433C97}" type="slidenum">
              <a:rPr lang="en-US" smtClean="0"/>
              <a:t>176</a:t>
            </a:fld>
            <a:endParaRPr lang="en-US" dirty="0"/>
          </a:p>
        </p:txBody>
      </p:sp>
    </p:spTree>
    <p:extLst>
      <p:ext uri="{BB962C8B-B14F-4D97-AF65-F5344CB8AC3E}">
        <p14:creationId xmlns:p14="http://schemas.microsoft.com/office/powerpoint/2010/main" val="38294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死锁的检测</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59704" y="1586813"/>
            <a:ext cx="8297304" cy="253627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资源分配图的简化：找到一个既不阻塞又非独立的进程结点</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，使其获得资源而继续执行，直至运行完毕，释放其所占用的资源；</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释放资源后，</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获得资源继续运行，直至</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完成后释放其所占资源；执行一系列简化后，若能消除图中所有的边，使所有结点都成为孤立节点，则该图是可完全简化的。</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死锁定理</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为死锁状态的充分条件</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当且仅当</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状态的资源分配图是不可完全简化的。</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126</a:t>
            </a:r>
            <a:endParaRPr lang="en-US" sz="1100" b="1" dirty="0">
              <a:solidFill>
                <a:prstClr val="white"/>
              </a:solidFill>
            </a:endParaRPr>
          </a:p>
        </p:txBody>
      </p:sp>
      <p:sp>
        <p:nvSpPr>
          <p:cNvPr id="2" name="流程图: 接点 1">
            <a:extLst>
              <a:ext uri="{FF2B5EF4-FFF2-40B4-BE49-F238E27FC236}">
                <a16:creationId xmlns:a16="http://schemas.microsoft.com/office/drawing/2014/main" id="{44D3CA23-F28C-4417-B6DE-935C363AF0C8}"/>
              </a:ext>
            </a:extLst>
          </p:cNvPr>
          <p:cNvSpPr/>
          <p:nvPr/>
        </p:nvSpPr>
        <p:spPr>
          <a:xfrm>
            <a:off x="1159250" y="4288248"/>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10" name="流程图: 接点 9">
            <a:extLst>
              <a:ext uri="{FF2B5EF4-FFF2-40B4-BE49-F238E27FC236}">
                <a16:creationId xmlns:a16="http://schemas.microsoft.com/office/drawing/2014/main" id="{C762AB09-8C96-41F7-8978-E82D393004FC}"/>
              </a:ext>
            </a:extLst>
          </p:cNvPr>
          <p:cNvSpPr/>
          <p:nvPr/>
        </p:nvSpPr>
        <p:spPr>
          <a:xfrm>
            <a:off x="1184879" y="5778829"/>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grpSp>
        <p:nvGrpSpPr>
          <p:cNvPr id="6" name="组合 5">
            <a:extLst>
              <a:ext uri="{FF2B5EF4-FFF2-40B4-BE49-F238E27FC236}">
                <a16:creationId xmlns:a16="http://schemas.microsoft.com/office/drawing/2014/main" id="{CBEAA81D-BC18-446F-9A84-3E3CFE691557}"/>
              </a:ext>
            </a:extLst>
          </p:cNvPr>
          <p:cNvGrpSpPr/>
          <p:nvPr/>
        </p:nvGrpSpPr>
        <p:grpSpPr>
          <a:xfrm>
            <a:off x="63185" y="5113833"/>
            <a:ext cx="733252" cy="416076"/>
            <a:chOff x="251520" y="3429000"/>
            <a:chExt cx="792088" cy="458780"/>
          </a:xfrm>
        </p:grpSpPr>
        <p:sp>
          <p:nvSpPr>
            <p:cNvPr id="4" name="矩形 3">
              <a:extLst>
                <a:ext uri="{FF2B5EF4-FFF2-40B4-BE49-F238E27FC236}">
                  <a16:creationId xmlns:a16="http://schemas.microsoft.com/office/drawing/2014/main" id="{D8D97128-63B6-4C25-AEFC-9546A7299107}"/>
                </a:ext>
              </a:extLst>
            </p:cNvPr>
            <p:cNvSpPr/>
            <p:nvPr/>
          </p:nvSpPr>
          <p:spPr>
            <a:xfrm>
              <a:off x="251520"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4">
              <a:extLst>
                <a:ext uri="{FF2B5EF4-FFF2-40B4-BE49-F238E27FC236}">
                  <a16:creationId xmlns:a16="http://schemas.microsoft.com/office/drawing/2014/main" id="{1A0CC5AA-CC97-4AB4-8049-119206EBD307}"/>
                </a:ext>
              </a:extLst>
            </p:cNvPr>
            <p:cNvSpPr/>
            <p:nvPr/>
          </p:nvSpPr>
          <p:spPr>
            <a:xfrm>
              <a:off x="330952"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0F9B8726-943C-4A6C-A69F-F42411A07793}"/>
                </a:ext>
              </a:extLst>
            </p:cNvPr>
            <p:cNvSpPr/>
            <p:nvPr/>
          </p:nvSpPr>
          <p:spPr>
            <a:xfrm>
              <a:off x="576111"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a:extLst>
                <a:ext uri="{FF2B5EF4-FFF2-40B4-BE49-F238E27FC236}">
                  <a16:creationId xmlns:a16="http://schemas.microsoft.com/office/drawing/2014/main" id="{705A506E-6775-4AEE-875B-6706E83477A3}"/>
                </a:ext>
              </a:extLst>
            </p:cNvPr>
            <p:cNvSpPr/>
            <p:nvPr/>
          </p:nvSpPr>
          <p:spPr>
            <a:xfrm>
              <a:off x="821270"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D4781AA4-57A5-422A-B2E4-043B899E8E10}"/>
              </a:ext>
            </a:extLst>
          </p:cNvPr>
          <p:cNvGrpSpPr/>
          <p:nvPr/>
        </p:nvGrpSpPr>
        <p:grpSpPr>
          <a:xfrm>
            <a:off x="2015718" y="5098228"/>
            <a:ext cx="733252" cy="416076"/>
            <a:chOff x="3354178" y="3429000"/>
            <a:chExt cx="792088" cy="458780"/>
          </a:xfrm>
        </p:grpSpPr>
        <p:sp>
          <p:nvSpPr>
            <p:cNvPr id="14" name="矩形 13">
              <a:extLst>
                <a:ext uri="{FF2B5EF4-FFF2-40B4-BE49-F238E27FC236}">
                  <a16:creationId xmlns:a16="http://schemas.microsoft.com/office/drawing/2014/main" id="{06D46C31-2574-475C-9DBE-2F5467F0FDB2}"/>
                </a:ext>
              </a:extLst>
            </p:cNvPr>
            <p:cNvSpPr/>
            <p:nvPr/>
          </p:nvSpPr>
          <p:spPr>
            <a:xfrm>
              <a:off x="3354178"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F22DF4BB-668D-4ED1-9A45-766B9BC13752}"/>
                </a:ext>
              </a:extLst>
            </p:cNvPr>
            <p:cNvSpPr/>
            <p:nvPr/>
          </p:nvSpPr>
          <p:spPr>
            <a:xfrm>
              <a:off x="3433610"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2A5A9493-E140-4769-BB19-80898624A7D2}"/>
                </a:ext>
              </a:extLst>
            </p:cNvPr>
            <p:cNvSpPr/>
            <p:nvPr/>
          </p:nvSpPr>
          <p:spPr>
            <a:xfrm>
              <a:off x="3923928"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弧形 21">
            <a:extLst>
              <a:ext uri="{FF2B5EF4-FFF2-40B4-BE49-F238E27FC236}">
                <a16:creationId xmlns:a16="http://schemas.microsoft.com/office/drawing/2014/main" id="{9FC5876C-E7EA-482A-A7C9-DF7EB65FE816}"/>
              </a:ext>
            </a:extLst>
          </p:cNvPr>
          <p:cNvSpPr/>
          <p:nvPr/>
        </p:nvSpPr>
        <p:spPr>
          <a:xfrm rot="20883649">
            <a:off x="1097309" y="4553440"/>
            <a:ext cx="1275087" cy="1338503"/>
          </a:xfrm>
          <a:prstGeom prst="arc">
            <a:avLst>
              <a:gd name="adj1" fmla="val 16751535"/>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a:extLst>
              <a:ext uri="{FF2B5EF4-FFF2-40B4-BE49-F238E27FC236}">
                <a16:creationId xmlns:a16="http://schemas.microsoft.com/office/drawing/2014/main" id="{3C51F700-CEB3-4496-8FB9-C893B76A5BF0}"/>
              </a:ext>
            </a:extLst>
          </p:cNvPr>
          <p:cNvSpPr/>
          <p:nvPr/>
        </p:nvSpPr>
        <p:spPr>
          <a:xfrm rot="5400000">
            <a:off x="1103045" y="4732194"/>
            <a:ext cx="1249188" cy="1366254"/>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694500-C569-4F96-B9A0-7B36488970B6}"/>
              </a:ext>
            </a:extLst>
          </p:cNvPr>
          <p:cNvSpPr/>
          <p:nvPr/>
        </p:nvSpPr>
        <p:spPr>
          <a:xfrm rot="16200000">
            <a:off x="534655" y="4532858"/>
            <a:ext cx="1249188" cy="1366254"/>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3F89B2D9-6C1A-4EB6-9A8F-3EA509DAB943}"/>
              </a:ext>
            </a:extLst>
          </p:cNvPr>
          <p:cNvSpPr/>
          <p:nvPr/>
        </p:nvSpPr>
        <p:spPr>
          <a:xfrm rot="16200000">
            <a:off x="397133" y="4407504"/>
            <a:ext cx="1544582" cy="1653766"/>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533D675D-D318-4487-9059-AC825FB22F08}"/>
              </a:ext>
            </a:extLst>
          </p:cNvPr>
          <p:cNvSpPr/>
          <p:nvPr/>
        </p:nvSpPr>
        <p:spPr>
          <a:xfrm rot="10028197">
            <a:off x="345351" y="4525302"/>
            <a:ext cx="1627796" cy="1673332"/>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a:extLst>
              <a:ext uri="{FF2B5EF4-FFF2-40B4-BE49-F238E27FC236}">
                <a16:creationId xmlns:a16="http://schemas.microsoft.com/office/drawing/2014/main" id="{BAE3D494-E183-4294-9ABA-51DA2C25B32E}"/>
              </a:ext>
            </a:extLst>
          </p:cNvPr>
          <p:cNvSpPr/>
          <p:nvPr/>
        </p:nvSpPr>
        <p:spPr>
          <a:xfrm rot="10114213">
            <a:off x="528741" y="4746068"/>
            <a:ext cx="1275087" cy="1338503"/>
          </a:xfrm>
          <a:prstGeom prst="arc">
            <a:avLst>
              <a:gd name="adj1" fmla="val 16741902"/>
              <a:gd name="adj2" fmla="val 0"/>
            </a:avLst>
          </a:prstGeom>
          <a:ln w="25400">
            <a:solidFill>
              <a:srgbClr val="0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4060E9-4303-4E67-8CDA-F53EA0222D54}"/>
              </a:ext>
            </a:extLst>
          </p:cNvPr>
          <p:cNvSpPr txBox="1"/>
          <p:nvPr/>
        </p:nvSpPr>
        <p:spPr>
          <a:xfrm>
            <a:off x="761838" y="5192674"/>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30" name="文本框 29">
            <a:extLst>
              <a:ext uri="{FF2B5EF4-FFF2-40B4-BE49-F238E27FC236}">
                <a16:creationId xmlns:a16="http://schemas.microsoft.com/office/drawing/2014/main" id="{4F1512A2-4B1B-480F-A615-602E0FFD0CB9}"/>
              </a:ext>
            </a:extLst>
          </p:cNvPr>
          <p:cNvSpPr txBox="1"/>
          <p:nvPr/>
        </p:nvSpPr>
        <p:spPr>
          <a:xfrm>
            <a:off x="2718659" y="5182090"/>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31" name="流程图: 接点 30">
            <a:extLst>
              <a:ext uri="{FF2B5EF4-FFF2-40B4-BE49-F238E27FC236}">
                <a16:creationId xmlns:a16="http://schemas.microsoft.com/office/drawing/2014/main" id="{CFC1CD29-10C2-4F79-A900-CE19F5296282}"/>
              </a:ext>
            </a:extLst>
          </p:cNvPr>
          <p:cNvSpPr/>
          <p:nvPr/>
        </p:nvSpPr>
        <p:spPr>
          <a:xfrm>
            <a:off x="4180246" y="4244498"/>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32" name="流程图: 接点 31">
            <a:extLst>
              <a:ext uri="{FF2B5EF4-FFF2-40B4-BE49-F238E27FC236}">
                <a16:creationId xmlns:a16="http://schemas.microsoft.com/office/drawing/2014/main" id="{EEC4465D-D995-45F4-B3FD-A4514048363D}"/>
              </a:ext>
            </a:extLst>
          </p:cNvPr>
          <p:cNvSpPr/>
          <p:nvPr/>
        </p:nvSpPr>
        <p:spPr>
          <a:xfrm>
            <a:off x="4205875" y="5735079"/>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grpSp>
        <p:nvGrpSpPr>
          <p:cNvPr id="33" name="组合 32">
            <a:extLst>
              <a:ext uri="{FF2B5EF4-FFF2-40B4-BE49-F238E27FC236}">
                <a16:creationId xmlns:a16="http://schemas.microsoft.com/office/drawing/2014/main" id="{76E2D186-968F-4FE7-A37D-D9A17F2F204A}"/>
              </a:ext>
            </a:extLst>
          </p:cNvPr>
          <p:cNvGrpSpPr/>
          <p:nvPr/>
        </p:nvGrpSpPr>
        <p:grpSpPr>
          <a:xfrm>
            <a:off x="3084181" y="5070084"/>
            <a:ext cx="733252" cy="416076"/>
            <a:chOff x="251520" y="3429000"/>
            <a:chExt cx="792088" cy="458780"/>
          </a:xfrm>
        </p:grpSpPr>
        <p:sp>
          <p:nvSpPr>
            <p:cNvPr id="34" name="矩形 33">
              <a:extLst>
                <a:ext uri="{FF2B5EF4-FFF2-40B4-BE49-F238E27FC236}">
                  <a16:creationId xmlns:a16="http://schemas.microsoft.com/office/drawing/2014/main" id="{DAE94A90-D424-4ADE-9516-CA34F31183CC}"/>
                </a:ext>
              </a:extLst>
            </p:cNvPr>
            <p:cNvSpPr/>
            <p:nvPr/>
          </p:nvSpPr>
          <p:spPr>
            <a:xfrm>
              <a:off x="251520"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767AF575-7887-453D-8E49-2A68D178E890}"/>
                </a:ext>
              </a:extLst>
            </p:cNvPr>
            <p:cNvSpPr/>
            <p:nvPr/>
          </p:nvSpPr>
          <p:spPr>
            <a:xfrm>
              <a:off x="330952"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05E7EBCD-B6CF-4332-BEF3-4F859988473B}"/>
                </a:ext>
              </a:extLst>
            </p:cNvPr>
            <p:cNvSpPr/>
            <p:nvPr/>
          </p:nvSpPr>
          <p:spPr>
            <a:xfrm>
              <a:off x="576111"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DA8DBB0A-F71F-401C-B32F-B343805A687D}"/>
                </a:ext>
              </a:extLst>
            </p:cNvPr>
            <p:cNvSpPr/>
            <p:nvPr/>
          </p:nvSpPr>
          <p:spPr>
            <a:xfrm>
              <a:off x="821270"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2DEF2A1D-B09B-4D31-A18C-267156720E51}"/>
              </a:ext>
            </a:extLst>
          </p:cNvPr>
          <p:cNvGrpSpPr/>
          <p:nvPr/>
        </p:nvGrpSpPr>
        <p:grpSpPr>
          <a:xfrm>
            <a:off x="5036714" y="5054478"/>
            <a:ext cx="733252" cy="416076"/>
            <a:chOff x="3354178" y="3429000"/>
            <a:chExt cx="792088" cy="458780"/>
          </a:xfrm>
        </p:grpSpPr>
        <p:sp>
          <p:nvSpPr>
            <p:cNvPr id="39" name="矩形 38">
              <a:extLst>
                <a:ext uri="{FF2B5EF4-FFF2-40B4-BE49-F238E27FC236}">
                  <a16:creationId xmlns:a16="http://schemas.microsoft.com/office/drawing/2014/main" id="{0A61F875-D3F9-4281-98A2-2CF67E2AFE86}"/>
                </a:ext>
              </a:extLst>
            </p:cNvPr>
            <p:cNvSpPr/>
            <p:nvPr/>
          </p:nvSpPr>
          <p:spPr>
            <a:xfrm>
              <a:off x="3354178"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接点 39">
              <a:extLst>
                <a:ext uri="{FF2B5EF4-FFF2-40B4-BE49-F238E27FC236}">
                  <a16:creationId xmlns:a16="http://schemas.microsoft.com/office/drawing/2014/main" id="{7B7F94CC-0919-4FE3-BCCF-4B2CD6FDD29F}"/>
                </a:ext>
              </a:extLst>
            </p:cNvPr>
            <p:cNvSpPr/>
            <p:nvPr/>
          </p:nvSpPr>
          <p:spPr>
            <a:xfrm>
              <a:off x="3433610" y="3586382"/>
              <a:ext cx="142905" cy="144016"/>
            </a:xfrm>
            <a:prstGeom prst="flowChartConnector">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接点 40">
              <a:extLst>
                <a:ext uri="{FF2B5EF4-FFF2-40B4-BE49-F238E27FC236}">
                  <a16:creationId xmlns:a16="http://schemas.microsoft.com/office/drawing/2014/main" id="{61D96C4C-3699-4712-ACF3-F7198438A683}"/>
                </a:ext>
              </a:extLst>
            </p:cNvPr>
            <p:cNvSpPr/>
            <p:nvPr/>
          </p:nvSpPr>
          <p:spPr>
            <a:xfrm>
              <a:off x="3923928"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弧形 42">
            <a:extLst>
              <a:ext uri="{FF2B5EF4-FFF2-40B4-BE49-F238E27FC236}">
                <a16:creationId xmlns:a16="http://schemas.microsoft.com/office/drawing/2014/main" id="{F9CD9A10-2DD4-4C83-BBA3-921901815237}"/>
              </a:ext>
            </a:extLst>
          </p:cNvPr>
          <p:cNvSpPr/>
          <p:nvPr/>
        </p:nvSpPr>
        <p:spPr>
          <a:xfrm rot="5400000">
            <a:off x="4124041" y="4688444"/>
            <a:ext cx="1249188" cy="1366254"/>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F94FB11D-9CAD-4777-B42C-3583B7D8AA92}"/>
              </a:ext>
            </a:extLst>
          </p:cNvPr>
          <p:cNvSpPr/>
          <p:nvPr/>
        </p:nvSpPr>
        <p:spPr>
          <a:xfrm rot="10028197">
            <a:off x="3366347" y="4481552"/>
            <a:ext cx="1627796" cy="1673332"/>
          </a:xfrm>
          <a:prstGeom prst="arc">
            <a:avLst>
              <a:gd name="adj1" fmla="val 16741902"/>
              <a:gd name="adj2" fmla="val 0"/>
            </a:avLst>
          </a:prstGeom>
          <a:ln w="25400">
            <a:solidFill>
              <a:srgbClr val="000000"/>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弧形 46">
            <a:extLst>
              <a:ext uri="{FF2B5EF4-FFF2-40B4-BE49-F238E27FC236}">
                <a16:creationId xmlns:a16="http://schemas.microsoft.com/office/drawing/2014/main" id="{5173C79F-0732-4D50-BFCE-0A10051EB15D}"/>
              </a:ext>
            </a:extLst>
          </p:cNvPr>
          <p:cNvSpPr/>
          <p:nvPr/>
        </p:nvSpPr>
        <p:spPr>
          <a:xfrm rot="10114213">
            <a:off x="3549737" y="4702318"/>
            <a:ext cx="1275087" cy="1338503"/>
          </a:xfrm>
          <a:prstGeom prst="arc">
            <a:avLst>
              <a:gd name="adj1" fmla="val 16741902"/>
              <a:gd name="adj2" fmla="val 0"/>
            </a:avLst>
          </a:prstGeom>
          <a:ln w="25400">
            <a:solidFill>
              <a:srgbClr val="0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127430C-F7FE-4EBF-B327-DE289079D682}"/>
              </a:ext>
            </a:extLst>
          </p:cNvPr>
          <p:cNvSpPr txBox="1"/>
          <p:nvPr/>
        </p:nvSpPr>
        <p:spPr>
          <a:xfrm>
            <a:off x="3782834" y="5148924"/>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49" name="文本框 48">
            <a:extLst>
              <a:ext uri="{FF2B5EF4-FFF2-40B4-BE49-F238E27FC236}">
                <a16:creationId xmlns:a16="http://schemas.microsoft.com/office/drawing/2014/main" id="{E4177FA9-FE08-4DAF-9FF7-278616FB6737}"/>
              </a:ext>
            </a:extLst>
          </p:cNvPr>
          <p:cNvSpPr txBox="1"/>
          <p:nvPr/>
        </p:nvSpPr>
        <p:spPr>
          <a:xfrm>
            <a:off x="5739656" y="5138340"/>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50" name="流程图: 接点 49">
            <a:extLst>
              <a:ext uri="{FF2B5EF4-FFF2-40B4-BE49-F238E27FC236}">
                <a16:creationId xmlns:a16="http://schemas.microsoft.com/office/drawing/2014/main" id="{EE4F69A8-37A2-49A0-9606-F179420803F6}"/>
              </a:ext>
            </a:extLst>
          </p:cNvPr>
          <p:cNvSpPr/>
          <p:nvPr/>
        </p:nvSpPr>
        <p:spPr>
          <a:xfrm>
            <a:off x="7235784" y="4244498"/>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51" name="流程图: 接点 50">
            <a:extLst>
              <a:ext uri="{FF2B5EF4-FFF2-40B4-BE49-F238E27FC236}">
                <a16:creationId xmlns:a16="http://schemas.microsoft.com/office/drawing/2014/main" id="{88ADA27B-DE32-4ED9-8C77-00523FC26DCD}"/>
              </a:ext>
            </a:extLst>
          </p:cNvPr>
          <p:cNvSpPr/>
          <p:nvPr/>
        </p:nvSpPr>
        <p:spPr>
          <a:xfrm>
            <a:off x="7261414" y="5735079"/>
            <a:ext cx="533274" cy="502479"/>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0000"/>
                </a:solidFill>
                <a:latin typeface="华文中宋" panose="02010600040101010101" pitchFamily="2" charset="-122"/>
                <a:ea typeface="华文中宋" panose="02010600040101010101" pitchFamily="2" charset="-122"/>
              </a:rPr>
              <a:t>P2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grpSp>
        <p:nvGrpSpPr>
          <p:cNvPr id="52" name="组合 51">
            <a:extLst>
              <a:ext uri="{FF2B5EF4-FFF2-40B4-BE49-F238E27FC236}">
                <a16:creationId xmlns:a16="http://schemas.microsoft.com/office/drawing/2014/main" id="{4C9372FE-DD16-447D-99B2-5087208803AB}"/>
              </a:ext>
            </a:extLst>
          </p:cNvPr>
          <p:cNvGrpSpPr/>
          <p:nvPr/>
        </p:nvGrpSpPr>
        <p:grpSpPr>
          <a:xfrm>
            <a:off x="6139720" y="5070084"/>
            <a:ext cx="733252" cy="416076"/>
            <a:chOff x="251520" y="3429000"/>
            <a:chExt cx="792088" cy="458780"/>
          </a:xfrm>
        </p:grpSpPr>
        <p:sp>
          <p:nvSpPr>
            <p:cNvPr id="53" name="矩形 52">
              <a:extLst>
                <a:ext uri="{FF2B5EF4-FFF2-40B4-BE49-F238E27FC236}">
                  <a16:creationId xmlns:a16="http://schemas.microsoft.com/office/drawing/2014/main" id="{7873B3D4-B3B7-4DE1-A8A3-DD22A04778B6}"/>
                </a:ext>
              </a:extLst>
            </p:cNvPr>
            <p:cNvSpPr/>
            <p:nvPr/>
          </p:nvSpPr>
          <p:spPr>
            <a:xfrm>
              <a:off x="251520"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流程图: 接点 53">
              <a:extLst>
                <a:ext uri="{FF2B5EF4-FFF2-40B4-BE49-F238E27FC236}">
                  <a16:creationId xmlns:a16="http://schemas.microsoft.com/office/drawing/2014/main" id="{4A4370E8-8A7B-4CF9-B045-64C43CE6DD78}"/>
                </a:ext>
              </a:extLst>
            </p:cNvPr>
            <p:cNvSpPr/>
            <p:nvPr/>
          </p:nvSpPr>
          <p:spPr>
            <a:xfrm>
              <a:off x="330952"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流程图: 接点 54">
              <a:extLst>
                <a:ext uri="{FF2B5EF4-FFF2-40B4-BE49-F238E27FC236}">
                  <a16:creationId xmlns:a16="http://schemas.microsoft.com/office/drawing/2014/main" id="{C3297B77-3731-4D1E-8FE3-ACCC02F48E98}"/>
                </a:ext>
              </a:extLst>
            </p:cNvPr>
            <p:cNvSpPr/>
            <p:nvPr/>
          </p:nvSpPr>
          <p:spPr>
            <a:xfrm>
              <a:off x="576111"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流程图: 接点 55">
              <a:extLst>
                <a:ext uri="{FF2B5EF4-FFF2-40B4-BE49-F238E27FC236}">
                  <a16:creationId xmlns:a16="http://schemas.microsoft.com/office/drawing/2014/main" id="{3AAC1658-D894-49A8-ABF0-0EBF284A139C}"/>
                </a:ext>
              </a:extLst>
            </p:cNvPr>
            <p:cNvSpPr/>
            <p:nvPr/>
          </p:nvSpPr>
          <p:spPr>
            <a:xfrm>
              <a:off x="821270"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7" name="组合 56">
            <a:extLst>
              <a:ext uri="{FF2B5EF4-FFF2-40B4-BE49-F238E27FC236}">
                <a16:creationId xmlns:a16="http://schemas.microsoft.com/office/drawing/2014/main" id="{9DF7C504-12F8-488C-B3B4-920E41BAE83E}"/>
              </a:ext>
            </a:extLst>
          </p:cNvPr>
          <p:cNvGrpSpPr/>
          <p:nvPr/>
        </p:nvGrpSpPr>
        <p:grpSpPr>
          <a:xfrm>
            <a:off x="8092253" y="5054478"/>
            <a:ext cx="733252" cy="416076"/>
            <a:chOff x="3354178" y="3429000"/>
            <a:chExt cx="792088" cy="458780"/>
          </a:xfrm>
        </p:grpSpPr>
        <p:sp>
          <p:nvSpPr>
            <p:cNvPr id="58" name="矩形 57">
              <a:extLst>
                <a:ext uri="{FF2B5EF4-FFF2-40B4-BE49-F238E27FC236}">
                  <a16:creationId xmlns:a16="http://schemas.microsoft.com/office/drawing/2014/main" id="{40AA80BF-381B-444C-9258-0D8917689030}"/>
                </a:ext>
              </a:extLst>
            </p:cNvPr>
            <p:cNvSpPr/>
            <p:nvPr/>
          </p:nvSpPr>
          <p:spPr>
            <a:xfrm>
              <a:off x="3354178" y="3429000"/>
              <a:ext cx="792088" cy="4587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接点 58">
              <a:extLst>
                <a:ext uri="{FF2B5EF4-FFF2-40B4-BE49-F238E27FC236}">
                  <a16:creationId xmlns:a16="http://schemas.microsoft.com/office/drawing/2014/main" id="{3580BAB4-3A76-4F3E-B9A2-2A7A061DA1F9}"/>
                </a:ext>
              </a:extLst>
            </p:cNvPr>
            <p:cNvSpPr/>
            <p:nvPr/>
          </p:nvSpPr>
          <p:spPr>
            <a:xfrm>
              <a:off x="3433610"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a:extLst>
                <a:ext uri="{FF2B5EF4-FFF2-40B4-BE49-F238E27FC236}">
                  <a16:creationId xmlns:a16="http://schemas.microsoft.com/office/drawing/2014/main" id="{5DC64300-911C-4313-9E6F-E8255370A9D4}"/>
                </a:ext>
              </a:extLst>
            </p:cNvPr>
            <p:cNvSpPr/>
            <p:nvPr/>
          </p:nvSpPr>
          <p:spPr>
            <a:xfrm>
              <a:off x="3923928" y="3586382"/>
              <a:ext cx="142905" cy="1440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a:extLst>
              <a:ext uri="{FF2B5EF4-FFF2-40B4-BE49-F238E27FC236}">
                <a16:creationId xmlns:a16="http://schemas.microsoft.com/office/drawing/2014/main" id="{3FAF52B8-75D2-41C7-8210-884C8FD7CDEF}"/>
              </a:ext>
            </a:extLst>
          </p:cNvPr>
          <p:cNvSpPr txBox="1"/>
          <p:nvPr/>
        </p:nvSpPr>
        <p:spPr>
          <a:xfrm>
            <a:off x="6838373" y="5148924"/>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R1</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sp>
        <p:nvSpPr>
          <p:cNvPr id="68" name="文本框 67">
            <a:extLst>
              <a:ext uri="{FF2B5EF4-FFF2-40B4-BE49-F238E27FC236}">
                <a16:creationId xmlns:a16="http://schemas.microsoft.com/office/drawing/2014/main" id="{48022D44-6343-47DB-9E53-37A083A27A67}"/>
              </a:ext>
            </a:extLst>
          </p:cNvPr>
          <p:cNvSpPr txBox="1"/>
          <p:nvPr/>
        </p:nvSpPr>
        <p:spPr>
          <a:xfrm>
            <a:off x="8795194" y="5138340"/>
            <a:ext cx="423576" cy="251215"/>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R2</a:t>
            </a:r>
            <a:endParaRPr lang="zh-CN" altLang="en-US" sz="1200" b="1" dirty="0">
              <a:solidFill>
                <a:srgbClr val="000000"/>
              </a:solidFill>
              <a:latin typeface="华文中宋" panose="02010600040101010101" pitchFamily="2" charset="-122"/>
              <a:ea typeface="华文中宋" panose="02010600040101010101" pitchFamily="2" charset="-122"/>
            </a:endParaRPr>
          </a:p>
        </p:txBody>
      </p:sp>
      <p:cxnSp>
        <p:nvCxnSpPr>
          <p:cNvPr id="71" name="直接连接符 70">
            <a:extLst>
              <a:ext uri="{FF2B5EF4-FFF2-40B4-BE49-F238E27FC236}">
                <a16:creationId xmlns:a16="http://schemas.microsoft.com/office/drawing/2014/main" id="{04E6DCDE-8931-4270-A1BA-34047AD2AABC}"/>
              </a:ext>
            </a:extLst>
          </p:cNvPr>
          <p:cNvCxnSpPr/>
          <p:nvPr/>
        </p:nvCxnSpPr>
        <p:spPr>
          <a:xfrm>
            <a:off x="2992988" y="3961159"/>
            <a:ext cx="0" cy="2880320"/>
          </a:xfrm>
          <a:prstGeom prst="line">
            <a:avLst/>
          </a:prstGeom>
          <a:ln>
            <a:solidFill>
              <a:srgbClr val="000000"/>
            </a:solidFill>
            <a:prstDash val="lg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E1F686D-8A84-4BE2-BAB6-C945135C1E68}"/>
              </a:ext>
            </a:extLst>
          </p:cNvPr>
          <p:cNvCxnSpPr/>
          <p:nvPr/>
        </p:nvCxnSpPr>
        <p:spPr>
          <a:xfrm>
            <a:off x="6017324" y="3961159"/>
            <a:ext cx="0" cy="2880320"/>
          </a:xfrm>
          <a:prstGeom prst="line">
            <a:avLst/>
          </a:prstGeom>
          <a:ln>
            <a:solidFill>
              <a:srgbClr val="000000"/>
            </a:solidFill>
            <a:prstDash val="lgDash"/>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891CC6C0-A482-49F9-92A6-63316F33F814}"/>
              </a:ext>
            </a:extLst>
          </p:cNvPr>
          <p:cNvSpPr txBox="1"/>
          <p:nvPr/>
        </p:nvSpPr>
        <p:spPr>
          <a:xfrm>
            <a:off x="957336" y="6526270"/>
            <a:ext cx="1038971"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检测</a:t>
            </a:r>
            <a:r>
              <a:rPr lang="en-US" altLang="zh-CN" sz="1200" b="1" dirty="0">
                <a:solidFill>
                  <a:srgbClr val="000000"/>
                </a:solidFill>
                <a:latin typeface="华文中宋" panose="02010600040101010101" pitchFamily="2" charset="-122"/>
                <a:ea typeface="华文中宋" panose="02010600040101010101" pitchFamily="2" charset="-122"/>
              </a:rPr>
              <a:t>S</a:t>
            </a:r>
            <a:r>
              <a:rPr lang="zh-CN" altLang="en-US" sz="1200" b="1" dirty="0">
                <a:solidFill>
                  <a:srgbClr val="000000"/>
                </a:solidFill>
                <a:latin typeface="华文中宋" panose="02010600040101010101" pitchFamily="2" charset="-122"/>
                <a:ea typeface="华文中宋" panose="02010600040101010101" pitchFamily="2" charset="-122"/>
              </a:rPr>
              <a:t>状态</a:t>
            </a:r>
          </a:p>
        </p:txBody>
      </p:sp>
      <p:sp>
        <p:nvSpPr>
          <p:cNvPr id="74" name="文本框 73">
            <a:extLst>
              <a:ext uri="{FF2B5EF4-FFF2-40B4-BE49-F238E27FC236}">
                <a16:creationId xmlns:a16="http://schemas.microsoft.com/office/drawing/2014/main" id="{EABB17C3-6EFA-4CC9-9897-58123F1613C4}"/>
              </a:ext>
            </a:extLst>
          </p:cNvPr>
          <p:cNvSpPr txBox="1"/>
          <p:nvPr/>
        </p:nvSpPr>
        <p:spPr>
          <a:xfrm>
            <a:off x="4030197" y="6511523"/>
            <a:ext cx="1038971" cy="276999"/>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P1</a:t>
            </a:r>
            <a:r>
              <a:rPr lang="zh-CN" altLang="en-US" sz="1200" b="1" dirty="0">
                <a:solidFill>
                  <a:srgbClr val="000000"/>
                </a:solidFill>
                <a:latin typeface="华文中宋" panose="02010600040101010101" pitchFamily="2" charset="-122"/>
                <a:ea typeface="华文中宋" panose="02010600040101010101" pitchFamily="2" charset="-122"/>
              </a:rPr>
              <a:t>执行</a:t>
            </a:r>
          </a:p>
        </p:txBody>
      </p:sp>
      <p:sp>
        <p:nvSpPr>
          <p:cNvPr id="75" name="文本框 74">
            <a:extLst>
              <a:ext uri="{FF2B5EF4-FFF2-40B4-BE49-F238E27FC236}">
                <a16:creationId xmlns:a16="http://schemas.microsoft.com/office/drawing/2014/main" id="{BDDD4FBA-044F-43B3-8BE1-8299D7E15DFF}"/>
              </a:ext>
            </a:extLst>
          </p:cNvPr>
          <p:cNvSpPr txBox="1"/>
          <p:nvPr/>
        </p:nvSpPr>
        <p:spPr>
          <a:xfrm>
            <a:off x="7235784" y="6523399"/>
            <a:ext cx="1038971" cy="276999"/>
          </a:xfrm>
          <a:prstGeom prst="rect">
            <a:avLst/>
          </a:prstGeom>
          <a:noFill/>
        </p:spPr>
        <p:txBody>
          <a:bodyPr wrap="square" rtlCol="0">
            <a:spAutoFit/>
          </a:bodyPr>
          <a:lstStyle/>
          <a:p>
            <a:r>
              <a:rPr lang="en-US" altLang="zh-CN" sz="1200" b="1" dirty="0">
                <a:solidFill>
                  <a:srgbClr val="000000"/>
                </a:solidFill>
                <a:latin typeface="华文中宋" panose="02010600040101010101" pitchFamily="2" charset="-122"/>
                <a:ea typeface="华文中宋" panose="02010600040101010101" pitchFamily="2" charset="-122"/>
              </a:rPr>
              <a:t>P2</a:t>
            </a:r>
            <a:r>
              <a:rPr lang="zh-CN" altLang="en-US" sz="1200" b="1" dirty="0">
                <a:solidFill>
                  <a:srgbClr val="000000"/>
                </a:solidFill>
                <a:latin typeface="华文中宋" panose="02010600040101010101" pitchFamily="2" charset="-122"/>
                <a:ea typeface="华文中宋" panose="02010600040101010101" pitchFamily="2" charset="-122"/>
              </a:rPr>
              <a:t>执行</a:t>
            </a:r>
          </a:p>
        </p:txBody>
      </p:sp>
      <p:sp>
        <p:nvSpPr>
          <p:cNvPr id="16" name="灯片编号占位符 15">
            <a:extLst>
              <a:ext uri="{FF2B5EF4-FFF2-40B4-BE49-F238E27FC236}">
                <a16:creationId xmlns:a16="http://schemas.microsoft.com/office/drawing/2014/main" id="{11C7A608-2039-4419-ACFC-C16E260357D9}"/>
              </a:ext>
            </a:extLst>
          </p:cNvPr>
          <p:cNvSpPr>
            <a:spLocks noGrp="1"/>
          </p:cNvSpPr>
          <p:nvPr>
            <p:ph type="sldNum" sz="quarter" idx="12"/>
          </p:nvPr>
        </p:nvSpPr>
        <p:spPr/>
        <p:txBody>
          <a:bodyPr/>
          <a:lstStyle/>
          <a:p>
            <a:fld id="{B10D5614-B734-4280-8F57-1D4947433C97}" type="slidenum">
              <a:rPr lang="en-US" smtClean="0"/>
              <a:t>177</a:t>
            </a:fld>
            <a:endParaRPr lang="en-US" dirty="0"/>
          </a:p>
        </p:txBody>
      </p:sp>
    </p:spTree>
    <p:extLst>
      <p:ext uri="{BB962C8B-B14F-4D97-AF65-F5344CB8AC3E}">
        <p14:creationId xmlns:p14="http://schemas.microsoft.com/office/powerpoint/2010/main" val="24704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死锁的解除</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59704" y="1586813"/>
            <a:ext cx="8476792" cy="502926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死锁解除的常用方法</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剥夺资源；</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终止进程</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终止进程的方法</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终止所有进程</a:t>
            </a:r>
            <a:endParaRPr lang="en-US" altLang="zh-CN" b="1" dirty="0">
              <a:solidFill>
                <a:srgbClr val="000000"/>
              </a:solidFill>
              <a:latin typeface="华文中宋" panose="02010600040101010101" pitchFamily="2" charset="-122"/>
              <a:ea typeface="华文中宋" panose="02010600040101010101" pitchFamily="2" charset="-122"/>
            </a:endParaRPr>
          </a:p>
          <a:p>
            <a:pPr marL="800100" lvl="1"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逐个终止进程：代价</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优先级、执行和剩余时间、使用资源、交互方式等</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付出代价最小的死锁解除算法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ü"/>
            </a:pPr>
            <a:r>
              <a:rPr lang="zh-CN" altLang="en-US" b="1" dirty="0">
                <a:solidFill>
                  <a:srgbClr val="000000"/>
                </a:solidFill>
                <a:latin typeface="华文中宋" panose="02010600040101010101" pitchFamily="2" charset="-122"/>
                <a:ea typeface="华文中宋" panose="02010600040101010101" pitchFamily="2" charset="-122"/>
              </a:rPr>
              <a:t>对死锁状态</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做如下处理：从死锁状态</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中先终止一个死锁进程</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en-US" b="1" dirty="0">
                <a:solidFill>
                  <a:srgbClr val="000000"/>
                </a:solidFill>
                <a:latin typeface="华文中宋" panose="02010600040101010101" pitchFamily="2" charset="-122"/>
                <a:ea typeface="华文中宋" panose="02010600040101010101" pitchFamily="2" charset="-122"/>
              </a:rPr>
              <a:t>，计算代价</a:t>
            </a:r>
            <a:r>
              <a:rPr lang="en-US" altLang="zh-CN" b="1" dirty="0">
                <a:solidFill>
                  <a:srgbClr val="000000"/>
                </a:solidFill>
                <a:latin typeface="华文中宋" panose="02010600040101010101" pitchFamily="2" charset="-122"/>
                <a:ea typeface="华文中宋" panose="02010600040101010101" pitchFamily="2" charset="-122"/>
              </a:rPr>
              <a:t>C1</a:t>
            </a:r>
            <a:r>
              <a:rPr lang="zh-CN" altLang="en-US" b="1" dirty="0">
                <a:solidFill>
                  <a:srgbClr val="000000"/>
                </a:solidFill>
                <a:latin typeface="华文中宋" panose="02010600040101010101" pitchFamily="2" charset="-122"/>
                <a:ea typeface="华文中宋" panose="02010600040101010101" pitchFamily="2" charset="-122"/>
              </a:rPr>
              <a:t>，使系统状态由</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演变为</a:t>
            </a:r>
            <a:r>
              <a:rPr lang="en-US" altLang="zh-CN" b="1" dirty="0">
                <a:solidFill>
                  <a:srgbClr val="000000"/>
                </a:solidFill>
                <a:latin typeface="华文中宋" panose="02010600040101010101" pitchFamily="2" charset="-122"/>
                <a:ea typeface="华文中宋" panose="02010600040101010101" pitchFamily="2" charset="-122"/>
              </a:rPr>
              <a:t>U</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ü"/>
            </a:pPr>
            <a:r>
              <a:rPr lang="zh-CN" altLang="en-US" b="1" dirty="0">
                <a:solidFill>
                  <a:srgbClr val="000000"/>
                </a:solidFill>
                <a:latin typeface="华文中宋" panose="02010600040101010101" pitchFamily="2" charset="-122"/>
                <a:ea typeface="华文中宋" panose="02010600040101010101" pitchFamily="2" charset="-122"/>
              </a:rPr>
              <a:t>对</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P3</a:t>
            </a:r>
            <a:r>
              <a:rPr lang="zh-CN" altLang="en-US" b="1" dirty="0">
                <a:solidFill>
                  <a:srgbClr val="000000"/>
                </a:solidFill>
                <a:latin typeface="华文中宋" panose="02010600040101010101" pitchFamily="2" charset="-122"/>
                <a:ea typeface="华文中宋" panose="02010600040101010101" pitchFamily="2" charset="-122"/>
              </a:rPr>
              <a:t>等重复上述过程，得到新状态</a:t>
            </a:r>
            <a:r>
              <a:rPr lang="en-US" altLang="zh-CN" b="1" dirty="0">
                <a:solidFill>
                  <a:srgbClr val="000000"/>
                </a:solidFill>
                <a:latin typeface="华文中宋" panose="02010600040101010101" pitchFamily="2" charset="-122"/>
                <a:ea typeface="华文中宋" panose="02010600040101010101" pitchFamily="2" charset="-122"/>
              </a:rPr>
              <a:t>U</a:t>
            </a:r>
            <a:r>
              <a:rPr lang="en-US" altLang="zh-CN" b="1" baseline="-25000"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 U</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U</a:t>
            </a:r>
            <a:r>
              <a:rPr lang="en-US" altLang="zh-CN" b="1" baseline="-25000" dirty="0">
                <a:solidFill>
                  <a:srgbClr val="000000"/>
                </a:solidFill>
                <a:latin typeface="华文中宋" panose="02010600040101010101" pitchFamily="2" charset="-122"/>
                <a:ea typeface="华文中宋" panose="02010600040101010101" pitchFamily="2" charset="-122"/>
              </a:rPr>
              <a:t>i </a:t>
            </a:r>
            <a:r>
              <a:rPr lang="en-US" altLang="zh-CN" b="1" dirty="0">
                <a:solidFill>
                  <a:srgbClr val="000000"/>
                </a:solidFill>
                <a:latin typeface="华文中宋" panose="02010600040101010101" pitchFamily="2" charset="-122"/>
                <a:ea typeface="华文中宋" panose="02010600040101010101" pitchFamily="2" charset="-122"/>
              </a:rPr>
              <a:t>… U</a:t>
            </a:r>
            <a:r>
              <a:rPr lang="en-US" altLang="zh-CN" b="1" baseline="-25000" dirty="0">
                <a:solidFill>
                  <a:srgbClr val="000000"/>
                </a:solidFill>
                <a:latin typeface="华文中宋" panose="02010600040101010101" pitchFamily="2" charset="-122"/>
                <a:ea typeface="华文中宋" panose="02010600040101010101" pitchFamily="2" charset="-122"/>
              </a:rPr>
              <a:t>n </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ü"/>
            </a:pPr>
            <a:r>
              <a:rPr lang="zh-CN" altLang="en-US" b="1" dirty="0">
                <a:solidFill>
                  <a:srgbClr val="000000"/>
                </a:solidFill>
                <a:latin typeface="华文中宋" panose="02010600040101010101" pitchFamily="2" charset="-122"/>
                <a:ea typeface="华文中宋" panose="02010600040101010101" pitchFamily="2" charset="-122"/>
              </a:rPr>
              <a:t>如果</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i</a:t>
            </a:r>
            <a:r>
              <a:rPr lang="zh-CN" altLang="en-US" b="1" dirty="0">
                <a:solidFill>
                  <a:srgbClr val="000000"/>
                </a:solidFill>
                <a:latin typeface="华文中宋" panose="02010600040101010101" pitchFamily="2" charset="-122"/>
                <a:ea typeface="华文中宋" panose="02010600040101010101" pitchFamily="2" charset="-122"/>
              </a:rPr>
              <a:t>最小，那么</a:t>
            </a:r>
            <a:r>
              <a:rPr lang="en-US" altLang="zh-CN" b="1" dirty="0">
                <a:solidFill>
                  <a:srgbClr val="000000"/>
                </a:solidFill>
                <a:latin typeface="华文中宋" panose="02010600040101010101" pitchFamily="2" charset="-122"/>
                <a:ea typeface="华文中宋" panose="02010600040101010101" pitchFamily="2" charset="-122"/>
              </a:rPr>
              <a:t>U</a:t>
            </a:r>
            <a:r>
              <a:rPr lang="en-US" altLang="zh-CN" b="1" baseline="-25000" dirty="0">
                <a:solidFill>
                  <a:srgbClr val="000000"/>
                </a:solidFill>
                <a:latin typeface="华文中宋" panose="02010600040101010101" pitchFamily="2" charset="-122"/>
                <a:ea typeface="华文中宋" panose="02010600040101010101" pitchFamily="2" charset="-122"/>
              </a:rPr>
              <a:t>i</a:t>
            </a:r>
            <a:r>
              <a:rPr lang="zh-CN" altLang="en-US" b="1" dirty="0">
                <a:solidFill>
                  <a:srgbClr val="000000"/>
                </a:solidFill>
                <a:latin typeface="华文中宋" panose="02010600040101010101" pitchFamily="2" charset="-122"/>
                <a:ea typeface="华文中宋" panose="02010600040101010101" pitchFamily="2" charset="-122"/>
              </a:rPr>
              <a:t>就是由</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以最小代价终止一个进程所演变的新状态。</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ü"/>
            </a:pPr>
            <a:r>
              <a:rPr lang="zh-CN" altLang="en-US" b="1" dirty="0">
                <a:solidFill>
                  <a:srgbClr val="000000"/>
                </a:solidFill>
                <a:latin typeface="华文中宋" panose="02010600040101010101" pitchFamily="2" charset="-122"/>
                <a:ea typeface="华文中宋" panose="02010600040101010101" pitchFamily="2" charset="-122"/>
              </a:rPr>
              <a:t>如果系统仍处于死锁状态，重复以上过程，直至解除死锁状态</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D176044C-C481-4ED1-99CD-59BB96F37DE8}"/>
              </a:ext>
            </a:extLst>
          </p:cNvPr>
          <p:cNvSpPr>
            <a:spLocks noGrp="1"/>
          </p:cNvSpPr>
          <p:nvPr>
            <p:ph type="sldNum" sz="quarter" idx="12"/>
          </p:nvPr>
        </p:nvSpPr>
        <p:spPr/>
        <p:txBody>
          <a:bodyPr/>
          <a:lstStyle/>
          <a:p>
            <a:fld id="{B10D5614-B734-4280-8F57-1D4947433C97}" type="slidenum">
              <a:rPr lang="en-US" smtClean="0"/>
              <a:t>178</a:t>
            </a:fld>
            <a:endParaRPr lang="en-US" dirty="0"/>
          </a:p>
        </p:txBody>
      </p:sp>
    </p:spTree>
    <p:extLst>
      <p:ext uri="{BB962C8B-B14F-4D97-AF65-F5344CB8AC3E}">
        <p14:creationId xmlns:p14="http://schemas.microsoft.com/office/powerpoint/2010/main" val="191655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死锁避免 </a:t>
            </a:r>
            <a:r>
              <a:rPr lang="en-US" altLang="zh-CN" sz="2000" b="1" dirty="0">
                <a:solidFill>
                  <a:srgbClr val="FF0000"/>
                </a:solidFill>
                <a:latin typeface="华文中宋" panose="02010600040101010101" pitchFamily="2" charset="-122"/>
                <a:ea typeface="华文中宋" panose="02010600040101010101" pitchFamily="2" charset="-122"/>
              </a:rPr>
              <a:t>vs. </a:t>
            </a:r>
            <a:r>
              <a:rPr lang="zh-CN" altLang="en-US" sz="2000" b="1" dirty="0">
                <a:solidFill>
                  <a:srgbClr val="FF0000"/>
                </a:solidFill>
                <a:latin typeface="华文中宋" panose="02010600040101010101" pitchFamily="2" charset="-122"/>
                <a:ea typeface="华文中宋" panose="02010600040101010101" pitchFamily="2" charset="-122"/>
              </a:rPr>
              <a:t>死锁检测</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126</a:t>
            </a:r>
            <a:endParaRPr lang="en-US" sz="1100" b="1" dirty="0">
              <a:solidFill>
                <a:prstClr val="white"/>
              </a:solidFill>
            </a:endParaRPr>
          </a:p>
        </p:txBody>
      </p:sp>
      <p:sp>
        <p:nvSpPr>
          <p:cNvPr id="2" name="矩形 1">
            <a:extLst>
              <a:ext uri="{FF2B5EF4-FFF2-40B4-BE49-F238E27FC236}">
                <a16:creationId xmlns:a16="http://schemas.microsoft.com/office/drawing/2014/main" id="{7A6C714D-8D00-4900-AE30-F452C849522C}"/>
              </a:ext>
            </a:extLst>
          </p:cNvPr>
          <p:cNvSpPr/>
          <p:nvPr/>
        </p:nvSpPr>
        <p:spPr>
          <a:xfrm>
            <a:off x="698841" y="1720840"/>
            <a:ext cx="7746318" cy="4198265"/>
          </a:xfrm>
          <a:prstGeom prst="rect">
            <a:avLst/>
          </a:prstGeom>
        </p:spPr>
        <p:txBody>
          <a:bodyPr wrap="square">
            <a:spAutoFit/>
          </a:bodyPr>
          <a:lstStyle/>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26</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．若系统</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S1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采用死锁避免方法，</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S2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采用死锁检测方法，下列叙述中正确的是</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Ⅰ</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会限制用户申请资源的顺序</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Ⅱ</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需要</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运行</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所需资源总量信息，而</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S2</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不需要</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Ⅲ. S1</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不会给可能导致死锁的进程分配资源，</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S2</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会</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仅</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Ⅰ Ⅱ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B.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仅</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Ⅱ Ⅲ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C. </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仅</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Ⅰ Ⅲ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err="1">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D.Ⅰ</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 Ⅱ Ⅲ </a:t>
            </a:r>
            <a:endPar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2015</a:t>
            </a:r>
            <a:r>
              <a:rPr lang="zh-CN" altLang="en-US"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年统考</a:t>
            </a:r>
            <a:r>
              <a:rPr lang="zh-CN" altLang="zh-CN" b="1" kern="100"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29FDEEC6-85F5-4948-AEFC-B3EC07EBC10D}"/>
              </a:ext>
            </a:extLst>
          </p:cNvPr>
          <p:cNvSpPr>
            <a:spLocks noGrp="1"/>
          </p:cNvSpPr>
          <p:nvPr>
            <p:ph type="sldNum" sz="quarter" idx="12"/>
          </p:nvPr>
        </p:nvSpPr>
        <p:spPr/>
        <p:txBody>
          <a:bodyPr/>
          <a:lstStyle/>
          <a:p>
            <a:fld id="{B10D5614-B734-4280-8F57-1D4947433C97}" type="slidenum">
              <a:rPr lang="en-US" smtClean="0"/>
              <a:t>179</a:t>
            </a:fld>
            <a:endParaRPr lang="en-US" dirty="0"/>
          </a:p>
        </p:txBody>
      </p:sp>
    </p:spTree>
    <p:extLst>
      <p:ext uri="{BB962C8B-B14F-4D97-AF65-F5344CB8AC3E}">
        <p14:creationId xmlns:p14="http://schemas.microsoft.com/office/powerpoint/2010/main" val="276643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进程概念的引入</a:t>
            </a: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AEACBBA4-A18A-450A-B123-99FF521C4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032594"/>
            <a:ext cx="1400944" cy="1316887"/>
          </a:xfrm>
          <a:prstGeom prst="rect">
            <a:avLst/>
          </a:prstGeom>
        </p:spPr>
      </p:pic>
      <p:pic>
        <p:nvPicPr>
          <p:cNvPr id="6" name="图片 5">
            <a:extLst>
              <a:ext uri="{FF2B5EF4-FFF2-40B4-BE49-F238E27FC236}">
                <a16:creationId xmlns:a16="http://schemas.microsoft.com/office/drawing/2014/main" id="{531EC03C-6661-474B-ABA7-A4BC26A6A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032595"/>
            <a:ext cx="947972" cy="1316887"/>
          </a:xfrm>
          <a:prstGeom prst="rect">
            <a:avLst/>
          </a:prstGeom>
        </p:spPr>
      </p:pic>
      <p:sp>
        <p:nvSpPr>
          <p:cNvPr id="8" name="矩形 7">
            <a:extLst>
              <a:ext uri="{FF2B5EF4-FFF2-40B4-BE49-F238E27FC236}">
                <a16:creationId xmlns:a16="http://schemas.microsoft.com/office/drawing/2014/main" id="{42F70FE4-D28C-4CD2-A3FC-956C9AA26B3C}"/>
              </a:ext>
            </a:extLst>
          </p:cNvPr>
          <p:cNvSpPr/>
          <p:nvPr/>
        </p:nvSpPr>
        <p:spPr>
          <a:xfrm>
            <a:off x="910382" y="3426028"/>
            <a:ext cx="1141338" cy="276999"/>
          </a:xfrm>
          <a:prstGeom prst="rect">
            <a:avLst/>
          </a:prstGeom>
        </p:spPr>
        <p:txBody>
          <a:bodyPr wrap="none">
            <a:spAutoFit/>
          </a:bodyPr>
          <a:lstStyle/>
          <a:p>
            <a:r>
              <a:rPr lang="en-US" altLang="zh-CN" sz="1200" b="1" dirty="0">
                <a:solidFill>
                  <a:srgbClr val="000000"/>
                </a:solidFill>
              </a:rPr>
              <a:t>Ken Thompson</a:t>
            </a:r>
          </a:p>
        </p:txBody>
      </p:sp>
      <p:sp>
        <p:nvSpPr>
          <p:cNvPr id="9" name="矩形 8">
            <a:extLst>
              <a:ext uri="{FF2B5EF4-FFF2-40B4-BE49-F238E27FC236}">
                <a16:creationId xmlns:a16="http://schemas.microsoft.com/office/drawing/2014/main" id="{ECC074D3-C951-4B1C-83BF-DA7ED8345167}"/>
              </a:ext>
            </a:extLst>
          </p:cNvPr>
          <p:cNvSpPr/>
          <p:nvPr/>
        </p:nvSpPr>
        <p:spPr>
          <a:xfrm>
            <a:off x="2202426" y="3428375"/>
            <a:ext cx="1099532" cy="276999"/>
          </a:xfrm>
          <a:prstGeom prst="rect">
            <a:avLst/>
          </a:prstGeom>
        </p:spPr>
        <p:txBody>
          <a:bodyPr wrap="none">
            <a:spAutoFit/>
          </a:bodyPr>
          <a:lstStyle/>
          <a:p>
            <a:r>
              <a:rPr lang="en-US" altLang="zh-CN" sz="1200" b="1" dirty="0">
                <a:solidFill>
                  <a:srgbClr val="000000"/>
                </a:solidFill>
              </a:rPr>
              <a:t>Dennis Ritchie</a:t>
            </a:r>
            <a:endParaRPr lang="zh-CN" altLang="en-US" sz="1200" b="1" dirty="0">
              <a:solidFill>
                <a:srgbClr val="000000"/>
              </a:solidFill>
            </a:endParaRPr>
          </a:p>
        </p:txBody>
      </p:sp>
      <p:sp>
        <p:nvSpPr>
          <p:cNvPr id="11" name="矩形 10">
            <a:extLst>
              <a:ext uri="{FF2B5EF4-FFF2-40B4-BE49-F238E27FC236}">
                <a16:creationId xmlns:a16="http://schemas.microsoft.com/office/drawing/2014/main" id="{7FCE3974-B031-4303-8B3E-AF6C37B9CFA2}"/>
              </a:ext>
            </a:extLst>
          </p:cNvPr>
          <p:cNvSpPr/>
          <p:nvPr/>
        </p:nvSpPr>
        <p:spPr>
          <a:xfrm>
            <a:off x="509588" y="3830092"/>
            <a:ext cx="8454901"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Arial Black" panose="020B0A04020102020204" pitchFamily="34" charset="0"/>
              </a:rPr>
              <a:t>MIT</a:t>
            </a:r>
            <a:r>
              <a:rPr lang="zh-CN" altLang="en-US" dirty="0">
                <a:solidFill>
                  <a:srgbClr val="000000"/>
                </a:solidFill>
                <a:latin typeface="Arial Black" panose="020B0A04020102020204" pitchFamily="34" charset="0"/>
              </a:rPr>
              <a:t> </a:t>
            </a:r>
            <a:r>
              <a:rPr lang="en-US" altLang="zh-CN" dirty="0">
                <a:solidFill>
                  <a:srgbClr val="000000"/>
                </a:solidFill>
                <a:latin typeface="Arial Black" panose="020B0A04020102020204" pitchFamily="34" charset="0"/>
              </a:rPr>
              <a:t>/ IBM</a:t>
            </a:r>
            <a:r>
              <a:rPr lang="en-US" altLang="zh-CN" dirty="0"/>
              <a:t> </a:t>
            </a:r>
            <a:r>
              <a:rPr lang="en-US" altLang="zh-CN" dirty="0">
                <a:solidFill>
                  <a:srgbClr val="000000"/>
                </a:solidFill>
                <a:latin typeface="Arial Black" panose="020B0A04020102020204" pitchFamily="34" charset="0"/>
              </a:rPr>
              <a:t>7094</a:t>
            </a:r>
          </a:p>
          <a:p>
            <a:r>
              <a:rPr lang="en-US" altLang="zh-CN" dirty="0">
                <a:solidFill>
                  <a:srgbClr val="000000"/>
                </a:solidFill>
                <a:latin typeface="Arial Black" panose="020B0A04020102020204" pitchFamily="34" charset="0"/>
              </a:rPr>
              <a:t>    CTSS </a:t>
            </a:r>
            <a:r>
              <a:rPr lang="zh-CN" altLang="en-US" dirty="0">
                <a:solidFill>
                  <a:srgbClr val="000000"/>
                </a:solidFill>
                <a:latin typeface="Arial Black" panose="020B0A04020102020204" pitchFamily="34" charset="0"/>
              </a:rPr>
              <a:t>（</a:t>
            </a:r>
            <a:r>
              <a:rPr lang="en-US" altLang="zh-CN" dirty="0">
                <a:solidFill>
                  <a:srgbClr val="000000"/>
                </a:solidFill>
                <a:latin typeface="Arial Black" panose="020B0A04020102020204" pitchFamily="34" charset="0"/>
              </a:rPr>
              <a:t>Compatible Time-Sharing System</a:t>
            </a:r>
            <a:r>
              <a:rPr lang="zh-CN" altLang="en-US" dirty="0">
                <a:solidFill>
                  <a:srgbClr val="000000"/>
                </a:solidFill>
                <a:latin typeface="Arial Black" panose="020B0A04020102020204" pitchFamily="34" charset="0"/>
              </a:rPr>
              <a:t>）</a:t>
            </a:r>
          </a:p>
        </p:txBody>
      </p:sp>
      <p:sp>
        <p:nvSpPr>
          <p:cNvPr id="13" name="矩形 12">
            <a:extLst>
              <a:ext uri="{FF2B5EF4-FFF2-40B4-BE49-F238E27FC236}">
                <a16:creationId xmlns:a16="http://schemas.microsoft.com/office/drawing/2014/main" id="{736EFFB5-ADD2-4FE8-9035-DC197BB9D11D}"/>
              </a:ext>
            </a:extLst>
          </p:cNvPr>
          <p:cNvSpPr/>
          <p:nvPr/>
        </p:nvSpPr>
        <p:spPr>
          <a:xfrm>
            <a:off x="509588" y="4488534"/>
            <a:ext cx="8273462"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Arial Black" panose="020B0A04020102020204" pitchFamily="34" charset="0"/>
              </a:rPr>
              <a:t>Bell</a:t>
            </a:r>
            <a:r>
              <a:rPr lang="zh-CN" altLang="en-US" dirty="0">
                <a:solidFill>
                  <a:srgbClr val="000000"/>
                </a:solidFill>
                <a:latin typeface="Arial Black" panose="020B0A04020102020204" pitchFamily="34" charset="0"/>
              </a:rPr>
              <a:t>、</a:t>
            </a:r>
            <a:r>
              <a:rPr lang="en-US" altLang="zh-CN" dirty="0">
                <a:solidFill>
                  <a:srgbClr val="000000"/>
                </a:solidFill>
                <a:latin typeface="Arial Black" panose="020B0A04020102020204" pitchFamily="34" charset="0"/>
              </a:rPr>
              <a:t>MIT</a:t>
            </a:r>
            <a:r>
              <a:rPr lang="zh-CN" altLang="en-US" dirty="0">
                <a:solidFill>
                  <a:srgbClr val="000000"/>
                </a:solidFill>
                <a:latin typeface="Arial Black" panose="020B0A04020102020204" pitchFamily="34" charset="0"/>
              </a:rPr>
              <a:t>、</a:t>
            </a:r>
            <a:r>
              <a:rPr lang="en-US" altLang="zh-CN" dirty="0">
                <a:solidFill>
                  <a:srgbClr val="000000"/>
                </a:solidFill>
                <a:latin typeface="Arial Black" panose="020B0A04020102020204" pitchFamily="34" charset="0"/>
              </a:rPr>
              <a:t>GE / GE 645</a:t>
            </a:r>
          </a:p>
          <a:p>
            <a:r>
              <a:rPr lang="en-US" altLang="zh-CN" dirty="0">
                <a:solidFill>
                  <a:srgbClr val="000000"/>
                </a:solidFill>
                <a:latin typeface="Arial Black" panose="020B0A04020102020204" pitchFamily="34" charset="0"/>
              </a:rPr>
              <a:t>    Multics</a:t>
            </a:r>
            <a:r>
              <a:rPr lang="zh-CN" altLang="en-US" dirty="0">
                <a:solidFill>
                  <a:srgbClr val="000000"/>
                </a:solidFill>
                <a:latin typeface="Arial Black" panose="020B0A04020102020204" pitchFamily="34" charset="0"/>
              </a:rPr>
              <a:t>（</a:t>
            </a:r>
            <a:r>
              <a:rPr lang="en-US" altLang="zh-CN" dirty="0">
                <a:solidFill>
                  <a:srgbClr val="000000"/>
                </a:solidFill>
                <a:latin typeface="Arial Black" panose="020B0A04020102020204" pitchFamily="34" charset="0"/>
              </a:rPr>
              <a:t>Multiplexed Information and Computing System</a:t>
            </a:r>
            <a:r>
              <a:rPr lang="zh-CN" altLang="en-US" dirty="0">
                <a:solidFill>
                  <a:srgbClr val="000000"/>
                </a:solidFill>
                <a:latin typeface="Arial Black" panose="020B0A04020102020204" pitchFamily="34" charset="0"/>
              </a:rPr>
              <a:t>）</a:t>
            </a:r>
          </a:p>
        </p:txBody>
      </p:sp>
      <p:sp>
        <p:nvSpPr>
          <p:cNvPr id="15" name="文本框 14">
            <a:extLst>
              <a:ext uri="{FF2B5EF4-FFF2-40B4-BE49-F238E27FC236}">
                <a16:creationId xmlns:a16="http://schemas.microsoft.com/office/drawing/2014/main" id="{B298764B-9BC2-45C4-88ED-7AC766C249C2}"/>
              </a:ext>
            </a:extLst>
          </p:cNvPr>
          <p:cNvSpPr txBox="1"/>
          <p:nvPr/>
        </p:nvSpPr>
        <p:spPr>
          <a:xfrm>
            <a:off x="511256" y="5173008"/>
            <a:ext cx="8291264" cy="1289777"/>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b="1" dirty="0">
                <a:solidFill>
                  <a:srgbClr val="FF0000"/>
                </a:solidFill>
                <a:latin typeface="华文中宋" panose="02010600040101010101" pitchFamily="2" charset="-122"/>
                <a:ea typeface="华文中宋" panose="02010600040101010101" pitchFamily="2" charset="-122"/>
              </a:rPr>
              <a:t>目标各异</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多道系统：使</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与外设尽可能忙；分时系统：合理得用户响应时间；实时系统：尽快响应事件</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n"/>
            </a:pPr>
            <a:r>
              <a:rPr lang="zh-CN" altLang="en-US" b="1" dirty="0">
                <a:solidFill>
                  <a:srgbClr val="FF0000"/>
                </a:solidFill>
                <a:latin typeface="华文中宋" panose="02010600040101010101" pitchFamily="2" charset="-122"/>
                <a:ea typeface="华文中宋" panose="02010600040101010101" pitchFamily="2" charset="-122"/>
              </a:rPr>
              <a:t>问题挑战</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不正确的同步、失败的互斥、不确定程序操作、死锁</a:t>
            </a:r>
            <a:r>
              <a:rPr lang="en-US" altLang="zh-CN" b="1" dirty="0">
                <a:solidFill>
                  <a:srgbClr val="000000"/>
                </a:solidFill>
                <a:latin typeface="华文中宋" panose="02010600040101010101" pitchFamily="2" charset="-122"/>
                <a:ea typeface="华文中宋" panose="02010600040101010101" pitchFamily="2" charset="-122"/>
              </a:rPr>
              <a:t>……</a:t>
            </a: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17" name="图片 16">
            <a:extLst>
              <a:ext uri="{FF2B5EF4-FFF2-40B4-BE49-F238E27FC236}">
                <a16:creationId xmlns:a16="http://schemas.microsoft.com/office/drawing/2014/main" id="{7D7CCACA-2288-4116-9501-D72B03CC3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1" y="1640737"/>
            <a:ext cx="2418786" cy="1708744"/>
          </a:xfrm>
          <a:prstGeom prst="rect">
            <a:avLst/>
          </a:prstGeom>
        </p:spPr>
      </p:pic>
      <p:pic>
        <p:nvPicPr>
          <p:cNvPr id="19" name="图片 18">
            <a:extLst>
              <a:ext uri="{FF2B5EF4-FFF2-40B4-BE49-F238E27FC236}">
                <a16:creationId xmlns:a16="http://schemas.microsoft.com/office/drawing/2014/main" id="{AF203C6E-A498-480F-878D-F84D3B8BE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1605387"/>
            <a:ext cx="2508099" cy="1744094"/>
          </a:xfrm>
          <a:prstGeom prst="rect">
            <a:avLst/>
          </a:prstGeom>
        </p:spPr>
      </p:pic>
      <p:sp>
        <p:nvSpPr>
          <p:cNvPr id="20" name="矩形 19">
            <a:extLst>
              <a:ext uri="{FF2B5EF4-FFF2-40B4-BE49-F238E27FC236}">
                <a16:creationId xmlns:a16="http://schemas.microsoft.com/office/drawing/2014/main" id="{7C3F2236-8B8E-4CB9-97C6-A06BE50355E7}"/>
              </a:ext>
            </a:extLst>
          </p:cNvPr>
          <p:cNvSpPr/>
          <p:nvPr/>
        </p:nvSpPr>
        <p:spPr>
          <a:xfrm>
            <a:off x="4805477" y="3420031"/>
            <a:ext cx="797013" cy="276999"/>
          </a:xfrm>
          <a:prstGeom prst="rect">
            <a:avLst/>
          </a:prstGeom>
        </p:spPr>
        <p:txBody>
          <a:bodyPr wrap="none">
            <a:spAutoFit/>
          </a:bodyPr>
          <a:lstStyle/>
          <a:p>
            <a:r>
              <a:rPr lang="en-US" altLang="zh-CN" sz="1200" b="1" dirty="0">
                <a:solidFill>
                  <a:srgbClr val="000000"/>
                </a:solidFill>
              </a:rPr>
              <a:t>IBM 7094</a:t>
            </a:r>
          </a:p>
        </p:txBody>
      </p:sp>
      <p:sp>
        <p:nvSpPr>
          <p:cNvPr id="21" name="矩形 20">
            <a:extLst>
              <a:ext uri="{FF2B5EF4-FFF2-40B4-BE49-F238E27FC236}">
                <a16:creationId xmlns:a16="http://schemas.microsoft.com/office/drawing/2014/main" id="{C801204B-7604-4D0E-A46A-3560DE439420}"/>
              </a:ext>
            </a:extLst>
          </p:cNvPr>
          <p:cNvSpPr/>
          <p:nvPr/>
        </p:nvSpPr>
        <p:spPr>
          <a:xfrm>
            <a:off x="7270081" y="3420030"/>
            <a:ext cx="1215269" cy="276999"/>
          </a:xfrm>
          <a:prstGeom prst="rect">
            <a:avLst/>
          </a:prstGeom>
        </p:spPr>
        <p:txBody>
          <a:bodyPr wrap="none">
            <a:spAutoFit/>
          </a:bodyPr>
          <a:lstStyle/>
          <a:p>
            <a:r>
              <a:rPr lang="en-US" altLang="zh-CN" sz="1200" b="1" dirty="0">
                <a:solidFill>
                  <a:srgbClr val="000000"/>
                </a:solidFill>
              </a:rPr>
              <a:t>Honeywell 6180</a:t>
            </a:r>
          </a:p>
        </p:txBody>
      </p:sp>
      <p:sp>
        <p:nvSpPr>
          <p:cNvPr id="22" name="矩形 21">
            <a:extLst>
              <a:ext uri="{FF2B5EF4-FFF2-40B4-BE49-F238E27FC236}">
                <a16:creationId xmlns:a16="http://schemas.microsoft.com/office/drawing/2014/main" id="{88881E4C-5402-469F-B263-C1418B79D85D}"/>
              </a:ext>
            </a:extLst>
          </p:cNvPr>
          <p:cNvSpPr/>
          <p:nvPr/>
        </p:nvSpPr>
        <p:spPr>
          <a:xfrm>
            <a:off x="5387327" y="903909"/>
            <a:ext cx="2052100" cy="369332"/>
          </a:xfrm>
          <a:prstGeom prst="rect">
            <a:avLst/>
          </a:prstGeom>
        </p:spPr>
        <p:txBody>
          <a:bodyPr wrap="none">
            <a:spAutoFit/>
          </a:bodyPr>
          <a:lstStyle/>
          <a:p>
            <a:r>
              <a:rPr lang="zh-CN" altLang="en-US" i="1" dirty="0">
                <a:solidFill>
                  <a:srgbClr val="000000"/>
                </a:solidFill>
              </a:rPr>
              <a:t>www.multicians.org</a:t>
            </a:r>
          </a:p>
        </p:txBody>
      </p:sp>
      <p:sp>
        <p:nvSpPr>
          <p:cNvPr id="2" name="灯片编号占位符 1">
            <a:extLst>
              <a:ext uri="{FF2B5EF4-FFF2-40B4-BE49-F238E27FC236}">
                <a16:creationId xmlns:a16="http://schemas.microsoft.com/office/drawing/2014/main" id="{BD856BBA-D713-43A1-AF8C-EBC3A0BFD6F7}"/>
              </a:ext>
            </a:extLst>
          </p:cNvPr>
          <p:cNvSpPr>
            <a:spLocks noGrp="1"/>
          </p:cNvSpPr>
          <p:nvPr>
            <p:ph type="sldNum" sz="quarter" idx="12"/>
          </p:nvPr>
        </p:nvSpPr>
        <p:spPr/>
        <p:txBody>
          <a:bodyPr/>
          <a:lstStyle/>
          <a:p>
            <a:fld id="{B10D5614-B734-4280-8F57-1D4947433C97}" type="slidenum">
              <a:rPr lang="en-US" smtClean="0"/>
              <a:t>18</a:t>
            </a:fld>
            <a:endParaRPr lang="en-US" dirty="0"/>
          </a:p>
        </p:txBody>
      </p:sp>
    </p:spTree>
    <p:extLst>
      <p:ext uri="{BB962C8B-B14F-4D97-AF65-F5344CB8AC3E}">
        <p14:creationId xmlns:p14="http://schemas.microsoft.com/office/powerpoint/2010/main" val="8017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OS</a:t>
            </a:r>
            <a:r>
              <a:rPr lang="zh-CN" altLang="en-US" sz="2000" b="1" dirty="0">
                <a:solidFill>
                  <a:srgbClr val="FF0000"/>
                </a:solidFill>
                <a:latin typeface="华文中宋" panose="02010600040101010101" pitchFamily="2" charset="-122"/>
                <a:ea typeface="华文中宋" panose="02010600040101010101" pitchFamily="2" charset="-122"/>
              </a:rPr>
              <a:t>的经典问题</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哲学家就餐问题（</a:t>
            </a:r>
            <a:r>
              <a:rPr lang="en-US" altLang="zh-CN" sz="2000" b="1" dirty="0">
                <a:solidFill>
                  <a:srgbClr val="FF0000"/>
                </a:solidFill>
                <a:latin typeface="华文中宋" panose="02010600040101010101" pitchFamily="2" charset="-122"/>
                <a:ea typeface="华文中宋" panose="02010600040101010101" pitchFamily="2" charset="-122"/>
              </a:rPr>
              <a:t>Dining Philosophers</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39" y="2060848"/>
            <a:ext cx="4325283" cy="437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237945" y="1759677"/>
            <a:ext cx="4335753" cy="3000821"/>
          </a:xfrm>
          <a:prstGeom prst="rect">
            <a:avLst/>
          </a:prstGeom>
        </p:spPr>
        <p:txBody>
          <a:bodyPr wrap="square">
            <a:spAutoFit/>
          </a:bodyPr>
          <a:lstStyle/>
          <a:p>
            <a:pPr marL="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五个哲学家就餐</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每位哲学家的生活就是思考和吃面条</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缺乏技能，每位哲学家需要两把叉子</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两位哲学家不能同时使用同一把叉子</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如何在保证互斥的情况下避免死锁？</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问题研究展现了并发设计的诸多困难</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已成为评价同步方法的一个测试标准</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B374F335-24F1-4269-B333-FB16D899DB45}"/>
              </a:ext>
            </a:extLst>
          </p:cNvPr>
          <p:cNvSpPr>
            <a:spLocks noGrp="1"/>
          </p:cNvSpPr>
          <p:nvPr>
            <p:ph type="sldNum" sz="quarter" idx="12"/>
          </p:nvPr>
        </p:nvSpPr>
        <p:spPr/>
        <p:txBody>
          <a:bodyPr/>
          <a:lstStyle/>
          <a:p>
            <a:fld id="{B10D5614-B734-4280-8F57-1D4947433C97}" type="slidenum">
              <a:rPr lang="en-US" smtClean="0"/>
              <a:t>180</a:t>
            </a:fld>
            <a:endParaRPr lang="en-US" dirty="0"/>
          </a:p>
        </p:txBody>
      </p:sp>
    </p:spTree>
    <p:extLst>
      <p:ext uri="{BB962C8B-B14F-4D97-AF65-F5344CB8AC3E}">
        <p14:creationId xmlns:p14="http://schemas.microsoft.com/office/powerpoint/2010/main" val="39680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OS</a:t>
            </a:r>
            <a:r>
              <a:rPr lang="zh-CN" altLang="en-US" sz="2000" b="1" dirty="0">
                <a:solidFill>
                  <a:srgbClr val="FF0000"/>
                </a:solidFill>
                <a:latin typeface="华文中宋" panose="02010600040101010101" pitchFamily="2" charset="-122"/>
                <a:ea typeface="华文中宋" panose="02010600040101010101" pitchFamily="2" charset="-122"/>
              </a:rPr>
              <a:t>的经典问题</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哲学家就餐问题（</a:t>
            </a:r>
            <a:r>
              <a:rPr lang="en-US" altLang="zh-CN" sz="2000" b="1" dirty="0">
                <a:solidFill>
                  <a:srgbClr val="FF0000"/>
                </a:solidFill>
                <a:latin typeface="华文中宋" panose="02010600040101010101" pitchFamily="2" charset="-122"/>
                <a:ea typeface="华文中宋" panose="02010600040101010101" pitchFamily="2" charset="-122"/>
              </a:rPr>
              <a:t>Dining Philosophers</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66" y="1759677"/>
            <a:ext cx="790575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48063" y="2957692"/>
            <a:ext cx="3297095" cy="646331"/>
          </a:xfrm>
          <a:prstGeom prst="rect">
            <a:avLst/>
          </a:prstGeom>
          <a:noFill/>
        </p:spPr>
        <p:txBody>
          <a:bodyPr wrap="square" rtlCol="0">
            <a:spAutoFit/>
          </a:bodyPr>
          <a:lstStyle/>
          <a:p>
            <a:pPr algn="ctr"/>
            <a:r>
              <a:rPr lang="zh-CN" altLang="en-US" b="1" dirty="0">
                <a:solidFill>
                  <a:srgbClr val="FF0000"/>
                </a:solidFill>
                <a:latin typeface="华文中宋" panose="02010600040101010101" pitchFamily="2" charset="-122"/>
                <a:ea typeface="华文中宋" panose="02010600040101010101" pitchFamily="2" charset="-122"/>
              </a:rPr>
              <a:t>每个先左后右拿叉子</a:t>
            </a:r>
            <a:endParaRPr lang="en-US" altLang="zh-CN" b="1" dirty="0">
              <a:solidFill>
                <a:srgbClr val="FF0000"/>
              </a:solidFill>
              <a:latin typeface="华文中宋" panose="02010600040101010101" pitchFamily="2" charset="-122"/>
              <a:ea typeface="华文中宋" panose="02010600040101010101" pitchFamily="2" charset="-122"/>
            </a:endParaRPr>
          </a:p>
          <a:p>
            <a:pPr algn="ctr"/>
            <a:r>
              <a:rPr lang="zh-CN" altLang="en-US" b="1" dirty="0">
                <a:solidFill>
                  <a:srgbClr val="FF0000"/>
                </a:solidFill>
                <a:latin typeface="华文中宋" panose="02010600040101010101" pitchFamily="2" charset="-122"/>
                <a:ea typeface="华文中宋" panose="02010600040101010101" pitchFamily="2" charset="-122"/>
              </a:rPr>
              <a:t>死锁（失去尊严、造成饥饿）</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128</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4BB2D021-5D3D-4708-8BC7-1F6885F3BB03}"/>
              </a:ext>
            </a:extLst>
          </p:cNvPr>
          <p:cNvSpPr>
            <a:spLocks noGrp="1"/>
          </p:cNvSpPr>
          <p:nvPr>
            <p:ph type="sldNum" sz="quarter" idx="12"/>
          </p:nvPr>
        </p:nvSpPr>
        <p:spPr/>
        <p:txBody>
          <a:bodyPr/>
          <a:lstStyle/>
          <a:p>
            <a:fld id="{B10D5614-B734-4280-8F57-1D4947433C97}" type="slidenum">
              <a:rPr lang="en-US" smtClean="0"/>
              <a:t>181</a:t>
            </a:fld>
            <a:endParaRPr lang="en-US" dirty="0"/>
          </a:p>
        </p:txBody>
      </p:sp>
    </p:spTree>
    <p:extLst>
      <p:ext uri="{BB962C8B-B14F-4D97-AF65-F5344CB8AC3E}">
        <p14:creationId xmlns:p14="http://schemas.microsoft.com/office/powerpoint/2010/main" val="169116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77" y="1565555"/>
            <a:ext cx="7826043" cy="5160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3.8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死锁问题</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OS</a:t>
            </a:r>
            <a:r>
              <a:rPr lang="zh-CN" altLang="en-US" sz="2000" b="1" dirty="0">
                <a:solidFill>
                  <a:srgbClr val="FF0000"/>
                </a:solidFill>
                <a:latin typeface="华文中宋" panose="02010600040101010101" pitchFamily="2" charset="-122"/>
                <a:ea typeface="华文中宋" panose="02010600040101010101" pitchFamily="2" charset="-122"/>
              </a:rPr>
              <a:t>的经典问题</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哲学家就餐问题（</a:t>
            </a:r>
            <a:r>
              <a:rPr lang="en-US" altLang="zh-CN" sz="2000" b="1" dirty="0">
                <a:solidFill>
                  <a:srgbClr val="FF0000"/>
                </a:solidFill>
                <a:latin typeface="华文中宋" panose="02010600040101010101" pitchFamily="2" charset="-122"/>
                <a:ea typeface="华文中宋" panose="02010600040101010101" pitchFamily="2" charset="-122"/>
              </a:rPr>
              <a:t>Dining Philosophers</a:t>
            </a:r>
            <a:r>
              <a:rPr lang="zh-CN" altLang="en-US" sz="2000" b="1" dirty="0">
                <a:solidFill>
                  <a:srgbClr val="FF0000"/>
                </a:solidFill>
                <a:latin typeface="华文中宋" panose="02010600040101010101" pitchFamily="2" charset="-122"/>
                <a:ea typeface="华文中宋" panose="02010600040101010101" pitchFamily="2" charset="-122"/>
              </a:rPr>
              <a:t>）</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5004048" y="3222623"/>
            <a:ext cx="3312368" cy="1200329"/>
          </a:xfrm>
          <a:prstGeom prst="rect">
            <a:avLst/>
          </a:prstGeom>
          <a:noFill/>
        </p:spPr>
        <p:txBody>
          <a:bodyPr wrap="square" rtlCol="0">
            <a:spAutoFit/>
          </a:bodyPr>
          <a:lstStyle/>
          <a:p>
            <a:pPr algn="ctr"/>
            <a:r>
              <a:rPr lang="zh-CN" altLang="en-US" b="1" dirty="0">
                <a:solidFill>
                  <a:srgbClr val="FF0000"/>
                </a:solidFill>
                <a:latin typeface="华文中宋" panose="02010600040101010101" pitchFamily="2" charset="-122"/>
                <a:ea typeface="华文中宋" panose="02010600040101010101" pitchFamily="2" charset="-122"/>
              </a:rPr>
              <a:t>增加一个服务员</a:t>
            </a:r>
            <a:endParaRPr lang="en-US" altLang="zh-CN" b="1" dirty="0">
              <a:solidFill>
                <a:srgbClr val="FF0000"/>
              </a:solidFill>
              <a:latin typeface="华文中宋" panose="02010600040101010101" pitchFamily="2" charset="-122"/>
              <a:ea typeface="华文中宋" panose="02010600040101010101" pitchFamily="2" charset="-122"/>
            </a:endParaRPr>
          </a:p>
          <a:p>
            <a:pPr algn="ctr"/>
            <a:r>
              <a:rPr lang="zh-CN" altLang="en-US" b="1" dirty="0">
                <a:solidFill>
                  <a:srgbClr val="FF0000"/>
                </a:solidFill>
                <a:latin typeface="华文中宋" panose="02010600040101010101" pitchFamily="2" charset="-122"/>
                <a:ea typeface="华文中宋" panose="02010600040101010101" pitchFamily="2" charset="-122"/>
              </a:rPr>
              <a:t>只允许四个人同时进入餐厅至少有一个可以拿到两把叉子</a:t>
            </a:r>
            <a:endParaRPr lang="en-US" altLang="zh-CN" b="1" dirty="0">
              <a:solidFill>
                <a:srgbClr val="FF0000"/>
              </a:solidFill>
              <a:latin typeface="华文中宋" panose="02010600040101010101" pitchFamily="2" charset="-122"/>
              <a:ea typeface="华文中宋" panose="02010600040101010101" pitchFamily="2" charset="-122"/>
            </a:endParaRPr>
          </a:p>
          <a:p>
            <a:pPr algn="ctr"/>
            <a:r>
              <a:rPr lang="zh-CN" altLang="en-US" b="1" dirty="0">
                <a:solidFill>
                  <a:srgbClr val="FF0000"/>
                </a:solidFill>
                <a:latin typeface="华文中宋" panose="02010600040101010101" pitchFamily="2" charset="-122"/>
                <a:ea typeface="华文中宋" panose="02010600040101010101" pitchFamily="2" charset="-122"/>
              </a:rPr>
              <a:t>不会死琐</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129</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7C5DBCBF-1F24-4743-A0D3-9EB8D02BDDCD}"/>
              </a:ext>
            </a:extLst>
          </p:cNvPr>
          <p:cNvSpPr>
            <a:spLocks noGrp="1"/>
          </p:cNvSpPr>
          <p:nvPr>
            <p:ph type="sldNum" sz="quarter" idx="12"/>
          </p:nvPr>
        </p:nvSpPr>
        <p:spPr/>
        <p:txBody>
          <a:bodyPr/>
          <a:lstStyle/>
          <a:p>
            <a:fld id="{B10D5614-B734-4280-8F57-1D4947433C97}" type="slidenum">
              <a:rPr lang="en-US" smtClean="0"/>
              <a:t>182</a:t>
            </a:fld>
            <a:endParaRPr lang="en-US" dirty="0"/>
          </a:p>
        </p:txBody>
      </p:sp>
    </p:spTree>
    <p:extLst>
      <p:ext uri="{BB962C8B-B14F-4D97-AF65-F5344CB8AC3E}">
        <p14:creationId xmlns:p14="http://schemas.microsoft.com/office/powerpoint/2010/main" val="196244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6" name="Rectangle 2"/>
          <p:cNvSpPr txBox="1">
            <a:spLocks noChangeArrowheads="1"/>
          </p:cNvSpPr>
          <p:nvPr/>
        </p:nvSpPr>
        <p:spPr>
          <a:xfrm>
            <a:off x="395681" y="1746007"/>
            <a:ext cx="8241535" cy="449130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进程的两个特点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资源分配的基本单位（进程映像、内存、</a:t>
            </a:r>
            <a:r>
              <a:rPr lang="en-US" altLang="zh-CN" sz="1800" b="1" dirty="0">
                <a:solidFill>
                  <a:srgbClr val="000000"/>
                </a:solidFill>
                <a:latin typeface="华文中宋" panose="02010600040101010101" pitchFamily="2" charset="-122"/>
                <a:ea typeface="华文中宋" panose="02010600040101010101" pitchFamily="2" charset="-122"/>
              </a:rPr>
              <a:t>I/O</a:t>
            </a:r>
            <a:r>
              <a:rPr lang="zh-CN" altLang="en-US" sz="1800" b="1" dirty="0">
                <a:solidFill>
                  <a:srgbClr val="000000"/>
                </a:solidFill>
                <a:latin typeface="华文中宋" panose="02010600040101010101" pitchFamily="2" charset="-122"/>
                <a:ea typeface="华文中宋" panose="02010600040101010101" pitchFamily="2" charset="-122"/>
              </a:rPr>
              <a:t>、设备、文件，</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提供互斥功能）</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调度</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执行的基本单位（程序执行流）</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进程作为计算机的基本计算调度单位，在现代操作系统的发展中出现了一些问题：</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进程的并发执行使得进程调度的工作量日益增大，系统将大量精力耗费在进程调度和分配内存上，系统效率得不到有效的提高</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进程之间的通信延迟很大，使得频度较高的通信过程效率低下</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进程间的并行度不是人们预想的效果 </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130</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043C0477-6D60-47AE-B5BE-544F849B96DD}"/>
              </a:ext>
            </a:extLst>
          </p:cNvPr>
          <p:cNvSpPr>
            <a:spLocks noGrp="1"/>
          </p:cNvSpPr>
          <p:nvPr>
            <p:ph type="sldNum" sz="quarter" idx="12"/>
          </p:nvPr>
        </p:nvSpPr>
        <p:spPr/>
        <p:txBody>
          <a:bodyPr/>
          <a:lstStyle/>
          <a:p>
            <a:fld id="{B10D5614-B734-4280-8F57-1D4947433C97}" type="slidenum">
              <a:rPr lang="en-US" smtClean="0"/>
              <a:t>183</a:t>
            </a:fld>
            <a:endParaRPr lang="en-US" dirty="0"/>
          </a:p>
        </p:txBody>
      </p:sp>
    </p:spTree>
    <p:extLst>
      <p:ext uri="{BB962C8B-B14F-4D97-AF65-F5344CB8AC3E}">
        <p14:creationId xmlns:p14="http://schemas.microsoft.com/office/powerpoint/2010/main" val="308613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2"/>
          <p:cNvSpPr txBox="1">
            <a:spLocks noChangeArrowheads="1"/>
          </p:cNvSpPr>
          <p:nvPr/>
        </p:nvSpPr>
        <p:spPr>
          <a:xfrm>
            <a:off x="426244" y="1530081"/>
            <a:ext cx="8291512" cy="51322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a:t>
            </a:r>
            <a:r>
              <a:rPr lang="en-US" altLang="zh-CN" sz="1800" b="1" dirty="0">
                <a:solidFill>
                  <a:srgbClr val="FF0000"/>
                </a:solidFill>
                <a:latin typeface="华文中宋" panose="02010600040101010101" pitchFamily="2" charset="-122"/>
                <a:ea typeface="华文中宋" panose="02010600040101010101" pitchFamily="2" charset="-122"/>
              </a:rPr>
              <a:t>Thread</a:t>
            </a:r>
            <a:r>
              <a:rPr lang="zh-CN" altLang="en-US" sz="1800" b="1" dirty="0">
                <a:solidFill>
                  <a:srgbClr val="FF0000"/>
                </a:solidFill>
                <a:latin typeface="华文中宋" panose="02010600040101010101" pitchFamily="2" charset="-122"/>
                <a:ea typeface="华文中宋" panose="02010600040101010101" pitchFamily="2" charset="-122"/>
              </a:rPr>
              <a:t>）</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进程的两个特点是独立的，为加以区分，将进程内的程序执行流缩小，把仅具有“调度</a:t>
            </a:r>
            <a:r>
              <a:rPr lang="en-US" altLang="zh-CN" sz="1600" b="1" dirty="0">
                <a:solidFill>
                  <a:srgbClr val="000000"/>
                </a:solidFill>
                <a:latin typeface="华文中宋" panose="02010600040101010101" pitchFamily="2" charset="-122"/>
                <a:ea typeface="华文中宋" panose="02010600040101010101" pitchFamily="2" charset="-122"/>
              </a:rPr>
              <a:t>/</a:t>
            </a:r>
            <a:r>
              <a:rPr lang="zh-CN" altLang="en-US" sz="1600" b="1" dirty="0">
                <a:solidFill>
                  <a:srgbClr val="000000"/>
                </a:solidFill>
                <a:latin typeface="华文中宋" panose="02010600040101010101" pitchFamily="2" charset="-122"/>
                <a:ea typeface="华文中宋" panose="02010600040101010101" pitchFamily="2" charset="-122"/>
              </a:rPr>
              <a:t>执行”特性的执行流称为轻量级进程或线程，而将同时拥有“调度</a:t>
            </a:r>
            <a:r>
              <a:rPr lang="en-US" altLang="zh-CN" sz="1600" b="1" dirty="0">
                <a:solidFill>
                  <a:srgbClr val="000000"/>
                </a:solidFill>
                <a:latin typeface="华文中宋" panose="02010600040101010101" pitchFamily="2" charset="-122"/>
                <a:ea typeface="华文中宋" panose="02010600040101010101" pitchFamily="2" charset="-122"/>
              </a:rPr>
              <a:t>/</a:t>
            </a:r>
            <a:r>
              <a:rPr lang="zh-CN" altLang="en-US" sz="1600" b="1" dirty="0">
                <a:solidFill>
                  <a:srgbClr val="000000"/>
                </a:solidFill>
                <a:latin typeface="华文中宋" panose="02010600040101010101" pitchFamily="2" charset="-122"/>
                <a:ea typeface="华文中宋" panose="02010600040101010101" pitchFamily="2" charset="-122"/>
              </a:rPr>
              <a:t>执行”和“资源分配”特性的称为进程（</a:t>
            </a:r>
            <a:r>
              <a:rPr lang="en-US" altLang="zh-CN" sz="1600" b="1" dirty="0">
                <a:solidFill>
                  <a:srgbClr val="000000"/>
                </a:solidFill>
                <a:latin typeface="华文中宋" panose="02010600040101010101" pitchFamily="2" charset="-122"/>
                <a:ea typeface="华文中宋" panose="02010600040101010101" pitchFamily="2" charset="-122"/>
              </a:rPr>
              <a:t>Process</a:t>
            </a:r>
            <a:r>
              <a:rPr lang="zh-CN" altLang="en-US" sz="1600" b="1" dirty="0">
                <a:solidFill>
                  <a:srgbClr val="000000"/>
                </a:solidFill>
                <a:latin typeface="华文中宋" panose="02010600040101010101" pitchFamily="2" charset="-122"/>
                <a:ea typeface="华文中宋" panose="02010600040101010101" pitchFamily="2" charset="-122"/>
              </a:rPr>
              <a:t>）或任务（</a:t>
            </a:r>
            <a:r>
              <a:rPr lang="en-US" altLang="zh-CN" sz="1600" b="1" dirty="0">
                <a:solidFill>
                  <a:srgbClr val="000000"/>
                </a:solidFill>
                <a:latin typeface="华文中宋" panose="02010600040101010101" pitchFamily="2" charset="-122"/>
                <a:ea typeface="华文中宋" panose="02010600040101010101" pitchFamily="2" charset="-122"/>
              </a:rPr>
              <a:t>Task</a:t>
            </a:r>
            <a:r>
              <a:rPr lang="zh-CN" altLang="en-US" sz="1600" b="1" dirty="0">
                <a:solidFill>
                  <a:srgbClr val="000000"/>
                </a:solidFill>
                <a:latin typeface="华文中宋" panose="02010600040101010101" pitchFamily="2" charset="-122"/>
                <a:ea typeface="华文中宋" panose="02010600040101010101" pitchFamily="2" charset="-122"/>
              </a:rPr>
              <a:t>）</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与传统操作系统中的进程相同，线程也是</a:t>
            </a:r>
            <a:r>
              <a:rPr lang="en-US" altLang="zh-CN" sz="1600" b="1" dirty="0">
                <a:solidFill>
                  <a:srgbClr val="000000"/>
                </a:solidFill>
                <a:latin typeface="华文中宋" panose="02010600040101010101" pitchFamily="2" charset="-122"/>
                <a:ea typeface="华文中宋" panose="02010600040101010101" pitchFamily="2" charset="-122"/>
              </a:rPr>
              <a:t>CPU</a:t>
            </a:r>
            <a:r>
              <a:rPr lang="zh-CN" altLang="en-US" sz="1600" b="1" dirty="0">
                <a:solidFill>
                  <a:srgbClr val="000000"/>
                </a:solidFill>
                <a:latin typeface="华文中宋" panose="02010600040101010101" pitchFamily="2" charset="-122"/>
                <a:ea typeface="华文中宋" panose="02010600040101010101" pitchFamily="2" charset="-122"/>
              </a:rPr>
              <a:t>调度的一个基本单位</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与进程不同，线程不是资源分配的基本单位</a:t>
            </a:r>
            <a:endParaRPr lang="en-US" altLang="zh-CN" sz="16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600" b="1" dirty="0">
                <a:solidFill>
                  <a:srgbClr val="00CC00"/>
                </a:solidFill>
                <a:latin typeface="华文中宋" panose="02010600040101010101" pitchFamily="2" charset="-122"/>
                <a:ea typeface="华文中宋" panose="02010600040101010101" pitchFamily="2" charset="-122"/>
              </a:rPr>
              <a:t>在引入线程的操作系统中，同时存在着进程和线程，线程是进程的一部分，只有线程是</a:t>
            </a:r>
            <a:r>
              <a:rPr lang="en-US" altLang="zh-CN" sz="1600" b="1" dirty="0">
                <a:solidFill>
                  <a:srgbClr val="00CC00"/>
                </a:solidFill>
                <a:latin typeface="华文中宋" panose="02010600040101010101" pitchFamily="2" charset="-122"/>
                <a:ea typeface="华文中宋" panose="02010600040101010101" pitchFamily="2" charset="-122"/>
              </a:rPr>
              <a:t>CPU</a:t>
            </a:r>
            <a:r>
              <a:rPr lang="zh-CN" altLang="en-US" sz="1600" b="1" dirty="0">
                <a:solidFill>
                  <a:srgbClr val="00CC00"/>
                </a:solidFill>
                <a:latin typeface="华文中宋" panose="02010600040101010101" pitchFamily="2" charset="-122"/>
                <a:ea typeface="华文中宋" panose="02010600040101010101" pitchFamily="2" charset="-122"/>
              </a:rPr>
              <a:t>调度的基本单位，而进程则是资源分配的基本单位</a:t>
            </a:r>
            <a:endParaRPr lang="en-US" altLang="zh-CN" sz="1600" b="1" dirty="0">
              <a:solidFill>
                <a:srgbClr val="00CC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多线程（</a:t>
            </a:r>
            <a:r>
              <a:rPr lang="en-US" altLang="zh-CN" sz="1800" b="1" dirty="0">
                <a:solidFill>
                  <a:srgbClr val="FF0000"/>
                </a:solidFill>
                <a:latin typeface="华文中宋" panose="02010600040101010101" pitchFamily="2" charset="-122"/>
                <a:ea typeface="华文中宋" panose="02010600040101010101" pitchFamily="2" charset="-122"/>
                <a:cs typeface="Arial" charset="0"/>
              </a:rPr>
              <a:t>Multithread</a:t>
            </a:r>
            <a:r>
              <a:rPr lang="zh-CN" altLang="en-US" sz="1800" b="1" dirty="0">
                <a:solidFill>
                  <a:srgbClr val="FF0000"/>
                </a:solidFill>
                <a:latin typeface="华文中宋" panose="02010600040101010101" pitchFamily="2" charset="-122"/>
                <a:ea typeface="华文中宋" panose="02010600040101010101" pitchFamily="2" charset="-122"/>
                <a:cs typeface="Arial" charset="0"/>
              </a:rPr>
              <a:t>）</a:t>
            </a:r>
            <a:endParaRPr lang="en-US" altLang="zh-CN" sz="1800" b="1" dirty="0">
              <a:solidFill>
                <a:srgbClr val="FF0000"/>
              </a:solidFill>
              <a:latin typeface="华文中宋" panose="02010600040101010101" pitchFamily="2" charset="-122"/>
              <a:ea typeface="华文中宋" panose="02010600040101010101" pitchFamily="2" charset="-122"/>
              <a:cs typeface="Arial" charset="0"/>
            </a:endParaRPr>
          </a:p>
          <a:p>
            <a:pPr lvl="1" algn="just">
              <a:lnSpc>
                <a:spcPct val="150000"/>
              </a:lnSpc>
              <a:spcBef>
                <a:spcPts val="0"/>
              </a:spcBef>
              <a:buFont typeface="Arial" panose="020B0604020202020204" pitchFamily="34" charset="0"/>
              <a:buChar char="•"/>
            </a:pPr>
            <a:r>
              <a:rPr lang="zh-CN" altLang="en-US" sz="1600" b="1" dirty="0">
                <a:solidFill>
                  <a:srgbClr val="000000"/>
                </a:solidFill>
                <a:latin typeface="华文中宋" panose="02010600040101010101" pitchFamily="2" charset="-122"/>
                <a:ea typeface="华文中宋" panose="02010600040101010101" pitchFamily="2" charset="-122"/>
              </a:rPr>
              <a:t>是操作系统支持在单个进程中执行多个线程的能力。</a:t>
            </a:r>
            <a:r>
              <a:rPr lang="en-US" altLang="zh-CN" sz="1600" b="1" dirty="0">
                <a:solidFill>
                  <a:srgbClr val="000000"/>
                </a:solidFill>
                <a:latin typeface="华文中宋" panose="02010600040101010101" pitchFamily="2" charset="-122"/>
                <a:ea typeface="华文中宋" panose="02010600040101010101" pitchFamily="2" charset="-122"/>
              </a:rPr>
              <a:t>MS-DOS</a:t>
            </a:r>
            <a:r>
              <a:rPr lang="zh-CN" altLang="en-US" sz="1600" b="1" dirty="0">
                <a:solidFill>
                  <a:srgbClr val="000000"/>
                </a:solidFill>
                <a:latin typeface="华文中宋" panose="02010600040101010101" pitchFamily="2" charset="-122"/>
                <a:ea typeface="华文中宋" panose="02010600040101010101" pitchFamily="2" charset="-122"/>
              </a:rPr>
              <a:t>是一个支持单用户进程、单线程的操作系统。</a:t>
            </a:r>
            <a:r>
              <a:rPr lang="en-US" altLang="zh-CN" sz="1600" b="1" dirty="0">
                <a:solidFill>
                  <a:srgbClr val="000000"/>
                </a:solidFill>
                <a:latin typeface="华文中宋" panose="02010600040101010101" pitchFamily="2" charset="-122"/>
                <a:ea typeface="华文中宋" panose="02010600040101010101" pitchFamily="2" charset="-122"/>
              </a:rPr>
              <a:t>UNIX</a:t>
            </a:r>
            <a:r>
              <a:rPr lang="zh-CN" altLang="en-US" sz="1600" b="1" dirty="0">
                <a:solidFill>
                  <a:srgbClr val="000000"/>
                </a:solidFill>
                <a:latin typeface="华文中宋" panose="02010600040101010101" pitchFamily="2" charset="-122"/>
                <a:ea typeface="华文中宋" panose="02010600040101010101" pitchFamily="2" charset="-122"/>
              </a:rPr>
              <a:t>操作系统支持多用户进程，但每个进程也只支持一个线程。这些设计方法称为单线程机制。在</a:t>
            </a:r>
            <a:r>
              <a:rPr lang="en-US" altLang="zh-CN" sz="1600" b="1" dirty="0" err="1">
                <a:solidFill>
                  <a:srgbClr val="000000"/>
                </a:solidFill>
                <a:latin typeface="华文中宋" panose="02010600040101010101" pitchFamily="2" charset="-122"/>
                <a:ea typeface="华文中宋" panose="02010600040101010101" pitchFamily="2" charset="-122"/>
              </a:rPr>
              <a:t>WindowsNT</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OS/2</a:t>
            </a:r>
            <a:r>
              <a:rPr lang="zh-CN" altLang="en-US" sz="1600" b="1" dirty="0">
                <a:solidFill>
                  <a:srgbClr val="000000"/>
                </a:solidFill>
                <a:latin typeface="华文中宋" panose="02010600040101010101" pitchFamily="2" charset="-122"/>
                <a:ea typeface="华文中宋" panose="02010600040101010101" pitchFamily="2" charset="-122"/>
              </a:rPr>
              <a:t>及以后操作系统中采用了多进程且每个进程支持一个以上线程的多线程机制</a:t>
            </a:r>
          </a:p>
        </p:txBody>
      </p:sp>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131</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AEB4D906-704B-4BC8-8C61-63A4D0E4B165}"/>
              </a:ext>
            </a:extLst>
          </p:cNvPr>
          <p:cNvSpPr>
            <a:spLocks noGrp="1"/>
          </p:cNvSpPr>
          <p:nvPr>
            <p:ph type="sldNum" sz="quarter" idx="12"/>
          </p:nvPr>
        </p:nvSpPr>
        <p:spPr/>
        <p:txBody>
          <a:bodyPr/>
          <a:lstStyle/>
          <a:p>
            <a:fld id="{B10D5614-B734-4280-8F57-1D4947433C97}" type="slidenum">
              <a:rPr lang="en-US" smtClean="0"/>
              <a:t>184</a:t>
            </a:fld>
            <a:endParaRPr lang="en-US" dirty="0"/>
          </a:p>
        </p:txBody>
      </p:sp>
    </p:spTree>
    <p:extLst>
      <p:ext uri="{BB962C8B-B14F-4D97-AF65-F5344CB8AC3E}">
        <p14:creationId xmlns:p14="http://schemas.microsoft.com/office/powerpoint/2010/main" val="296408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39608801"/>
              </p:ext>
            </p:extLst>
          </p:nvPr>
        </p:nvGraphicFramePr>
        <p:xfrm>
          <a:off x="2623759" y="1247217"/>
          <a:ext cx="6310629" cy="3954112"/>
        </p:xfrm>
        <a:graphic>
          <a:graphicData uri="http://schemas.openxmlformats.org/presentationml/2006/ole">
            <mc:AlternateContent xmlns:mc="http://schemas.openxmlformats.org/markup-compatibility/2006">
              <mc:Choice xmlns:v="urn:schemas-microsoft-com:vml" Requires="v">
                <p:oleObj spid="_x0000_s10269" name="VISIO" r:id="rId4" imgW="3413060" imgH="1649146" progId="Visio.Drawing.11">
                  <p:embed/>
                </p:oleObj>
              </mc:Choice>
              <mc:Fallback>
                <p:oleObj name="VISIO" r:id="rId4" imgW="3413060" imgH="164914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3759" y="1247217"/>
                        <a:ext cx="6310629" cy="3954112"/>
                      </a:xfrm>
                      <a:prstGeom prst="rect">
                        <a:avLst/>
                      </a:prstGeom>
                      <a:noFill/>
                      <a:ln>
                        <a:noFill/>
                      </a:ln>
                      <a:effectLst/>
                    </p:spPr>
                  </p:pic>
                </p:oleObj>
              </mc:Fallback>
            </mc:AlternateContent>
          </a:graphicData>
        </a:graphic>
      </p:graphicFrame>
      <p:sp>
        <p:nvSpPr>
          <p:cNvPr id="10" name="Rectangle 3"/>
          <p:cNvSpPr txBox="1">
            <a:spLocks noChangeArrowheads="1"/>
          </p:cNvSpPr>
          <p:nvPr/>
        </p:nvSpPr>
        <p:spPr>
          <a:xfrm>
            <a:off x="539502" y="4376572"/>
            <a:ext cx="8261350" cy="23762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线程</a:t>
            </a:r>
          </a:p>
          <a:p>
            <a:pPr lvl="1" algn="just">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轻型实体</a:t>
            </a:r>
          </a:p>
          <a:p>
            <a:pPr lvl="1">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独立分派和调度的基本单位</a:t>
            </a:r>
          </a:p>
          <a:p>
            <a:pPr lvl="1">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可并发实体</a:t>
            </a:r>
          </a:p>
          <a:p>
            <a:pPr lvl="1">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共享进程资源</a:t>
            </a: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132</a:t>
            </a:r>
            <a:endParaRPr lang="en-US" sz="1100" b="1" dirty="0">
              <a:solidFill>
                <a:prstClr val="white"/>
              </a:solidFill>
            </a:endParaRPr>
          </a:p>
        </p:txBody>
      </p:sp>
      <p:sp>
        <p:nvSpPr>
          <p:cNvPr id="3" name="灯片编号占位符 2">
            <a:extLst>
              <a:ext uri="{FF2B5EF4-FFF2-40B4-BE49-F238E27FC236}">
                <a16:creationId xmlns:a16="http://schemas.microsoft.com/office/drawing/2014/main" id="{F298B82D-419A-49F3-B5B0-8CDFAFC2CBE3}"/>
              </a:ext>
            </a:extLst>
          </p:cNvPr>
          <p:cNvSpPr>
            <a:spLocks noGrp="1"/>
          </p:cNvSpPr>
          <p:nvPr>
            <p:ph type="sldNum" sz="quarter" idx="12"/>
          </p:nvPr>
        </p:nvSpPr>
        <p:spPr/>
        <p:txBody>
          <a:bodyPr/>
          <a:lstStyle/>
          <a:p>
            <a:fld id="{B10D5614-B734-4280-8F57-1D4947433C97}" type="slidenum">
              <a:rPr lang="en-US" smtClean="0"/>
              <a:t>185</a:t>
            </a:fld>
            <a:endParaRPr lang="en-US" dirty="0"/>
          </a:p>
        </p:txBody>
      </p:sp>
    </p:spTree>
    <p:extLst>
      <p:ext uri="{BB962C8B-B14F-4D97-AF65-F5344CB8AC3E}">
        <p14:creationId xmlns:p14="http://schemas.microsoft.com/office/powerpoint/2010/main" val="393471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76584" y="1597513"/>
            <a:ext cx="8261350" cy="47838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线程与进程的比较</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进程是资源分配的基本单位，同一进程的所有线程共享该进程的所有资源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线程是分配处理器更小的基本单位，它与资源分配无关</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一个线程只能属于一个进程，而一个进程可有多个线程，但至少有一个线程</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线程的引入的好处</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开销小。无论从时间还是从占用内存空间上，创建和撤消线程的开销非常小</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切换迅速。线程间的切换需要换进</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换出的内容远比进程小得多</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通信效率高。同一进程中的线程共享同一地址空间，通信时不需要内核</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gn="just">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并发度高。在多处理机系统中，将线程放在各处理器上执行 </a:t>
            </a:r>
          </a:p>
          <a:p>
            <a:pPr marL="457200" lvl="1" indent="0" algn="just">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9"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F6C86715-5EED-447B-BC15-05A11F43CD3A}"/>
              </a:ext>
            </a:extLst>
          </p:cNvPr>
          <p:cNvSpPr>
            <a:spLocks noGrp="1"/>
          </p:cNvSpPr>
          <p:nvPr>
            <p:ph type="sldNum" sz="quarter" idx="12"/>
          </p:nvPr>
        </p:nvSpPr>
        <p:spPr/>
        <p:txBody>
          <a:bodyPr/>
          <a:lstStyle/>
          <a:p>
            <a:fld id="{B10D5614-B734-4280-8F57-1D4947433C97}" type="slidenum">
              <a:rPr lang="en-US" smtClean="0"/>
              <a:t>186</a:t>
            </a:fld>
            <a:endParaRPr lang="en-US" dirty="0"/>
          </a:p>
        </p:txBody>
      </p:sp>
    </p:spTree>
    <p:extLst>
      <p:ext uri="{BB962C8B-B14F-4D97-AF65-F5344CB8AC3E}">
        <p14:creationId xmlns:p14="http://schemas.microsoft.com/office/powerpoint/2010/main" val="25792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898" y="1788394"/>
            <a:ext cx="729615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433052" y="5963746"/>
            <a:ext cx="2031325" cy="458780"/>
          </a:xfrm>
          <a:prstGeom prst="rect">
            <a:avLst/>
          </a:prstGeom>
        </p:spPr>
        <p:txBody>
          <a:bodyPr wrap="none">
            <a:spAutoFit/>
          </a:bodyPr>
          <a:lstStyle/>
          <a:p>
            <a:pPr algn="just">
              <a:lnSpc>
                <a:spcPct val="150000"/>
              </a:lnSpc>
              <a:spcBef>
                <a:spcPts val="0"/>
              </a:spcBef>
            </a:pPr>
            <a:r>
              <a:rPr lang="zh-CN" altLang="en-US" b="1" dirty="0">
                <a:solidFill>
                  <a:srgbClr val="000000"/>
                </a:solidFill>
                <a:latin typeface="华文中宋" panose="02010600040101010101" pitchFamily="2" charset="-122"/>
                <a:ea typeface="华文中宋" panose="02010600040101010101" pitchFamily="2" charset="-122"/>
              </a:rPr>
              <a:t>线程与进程的比较</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134</a:t>
            </a:r>
            <a:endParaRPr lang="en-US" sz="1100" b="1" dirty="0">
              <a:solidFill>
                <a:prstClr val="white"/>
              </a:solidFill>
            </a:endParaRPr>
          </a:p>
        </p:txBody>
      </p:sp>
      <p:sp>
        <p:nvSpPr>
          <p:cNvPr id="3" name="灯片编号占位符 2">
            <a:extLst>
              <a:ext uri="{FF2B5EF4-FFF2-40B4-BE49-F238E27FC236}">
                <a16:creationId xmlns:a16="http://schemas.microsoft.com/office/drawing/2014/main" id="{01FE0BDF-01A9-4594-ABB8-F08FEE62F4C6}"/>
              </a:ext>
            </a:extLst>
          </p:cNvPr>
          <p:cNvSpPr>
            <a:spLocks noGrp="1"/>
          </p:cNvSpPr>
          <p:nvPr>
            <p:ph type="sldNum" sz="quarter" idx="12"/>
          </p:nvPr>
        </p:nvSpPr>
        <p:spPr/>
        <p:txBody>
          <a:bodyPr/>
          <a:lstStyle/>
          <a:p>
            <a:fld id="{B10D5614-B734-4280-8F57-1D4947433C97}" type="slidenum">
              <a:rPr lang="en-US" smtClean="0"/>
              <a:t>187</a:t>
            </a:fld>
            <a:endParaRPr lang="en-US" dirty="0"/>
          </a:p>
        </p:txBody>
      </p:sp>
    </p:spTree>
    <p:extLst>
      <p:ext uri="{BB962C8B-B14F-4D97-AF65-F5344CB8AC3E}">
        <p14:creationId xmlns:p14="http://schemas.microsoft.com/office/powerpoint/2010/main" val="30139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3.9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线程的引入</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典型应用</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9" name="Picture 3" descr="c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8601" y="1952836"/>
            <a:ext cx="8089900" cy="4775200"/>
          </a:xfrm>
          <a:prstGeom prst="rect">
            <a:avLst/>
          </a:prstGeom>
          <a:noFill/>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135</a:t>
            </a:r>
            <a:endParaRPr lang="en-US" sz="1100" b="1" dirty="0">
              <a:solidFill>
                <a:prstClr val="white"/>
              </a:solidFill>
            </a:endParaRPr>
          </a:p>
        </p:txBody>
      </p:sp>
      <p:sp>
        <p:nvSpPr>
          <p:cNvPr id="2" name="TextBox 1"/>
          <p:cNvSpPr txBox="1"/>
          <p:nvPr/>
        </p:nvSpPr>
        <p:spPr>
          <a:xfrm>
            <a:off x="4572000" y="904081"/>
            <a:ext cx="4153527" cy="132343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solidFill>
                  <a:schemeClr val="accent4">
                    <a:lumMod val="75000"/>
                  </a:schemeClr>
                </a:solidFill>
                <a:latin typeface="华文中宋" panose="02010600040101010101" pitchFamily="2" charset="-122"/>
                <a:ea typeface="华文中宋" panose="02010600040101010101" pitchFamily="2" charset="-122"/>
              </a:rPr>
              <a:t>思考</a:t>
            </a:r>
            <a:endParaRPr lang="en-US" altLang="zh-CN" sz="1600" b="1" dirty="0">
              <a:solidFill>
                <a:schemeClr val="accent4">
                  <a:lumMod val="75000"/>
                </a:schemeClr>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r>
              <a:rPr lang="zh-CN" altLang="en-US" sz="1600" b="1" dirty="0">
                <a:solidFill>
                  <a:schemeClr val="accent4">
                    <a:lumMod val="75000"/>
                  </a:schemeClr>
                </a:solidFill>
                <a:latin typeface="华文中宋" panose="02010600040101010101" pitchFamily="2" charset="-122"/>
                <a:ea typeface="华文中宋" panose="02010600040101010101" pitchFamily="2" charset="-122"/>
              </a:rPr>
              <a:t>在用户程序中用创建进程方式有什么问题？</a:t>
            </a:r>
            <a:endParaRPr lang="en-US" altLang="zh-CN" sz="1600" b="1" dirty="0">
              <a:solidFill>
                <a:schemeClr val="accent4">
                  <a:lumMod val="75000"/>
                </a:schemeClr>
              </a:solidFill>
              <a:latin typeface="华文中宋" panose="02010600040101010101" pitchFamily="2" charset="-122"/>
              <a:ea typeface="华文中宋" panose="02010600040101010101" pitchFamily="2" charset="-122"/>
            </a:endParaRPr>
          </a:p>
          <a:p>
            <a:pPr marL="742950" lvl="1" indent="-285750">
              <a:buFont typeface="Arial" panose="020B0604020202020204" pitchFamily="34" charset="0"/>
              <a:buChar char="•"/>
            </a:pPr>
            <a:r>
              <a:rPr lang="zh-CN" altLang="en-US" sz="1600" b="1" dirty="0">
                <a:solidFill>
                  <a:schemeClr val="accent4">
                    <a:lumMod val="75000"/>
                  </a:schemeClr>
                </a:solidFill>
                <a:latin typeface="华文中宋" panose="02010600040101010101" pitchFamily="2" charset="-122"/>
                <a:ea typeface="华文中宋" panose="02010600040101010101" pitchFamily="2" charset="-122"/>
              </a:rPr>
              <a:t>在服务器中用创建进程方式并发处理不同用户的网页请求有什么问题？</a:t>
            </a:r>
          </a:p>
        </p:txBody>
      </p:sp>
      <p:sp>
        <p:nvSpPr>
          <p:cNvPr id="3" name="灯片编号占位符 2">
            <a:extLst>
              <a:ext uri="{FF2B5EF4-FFF2-40B4-BE49-F238E27FC236}">
                <a16:creationId xmlns:a16="http://schemas.microsoft.com/office/drawing/2014/main" id="{447DF64C-9273-48CE-83A0-6B535AF4D8B7}"/>
              </a:ext>
            </a:extLst>
          </p:cNvPr>
          <p:cNvSpPr>
            <a:spLocks noGrp="1"/>
          </p:cNvSpPr>
          <p:nvPr>
            <p:ph type="sldNum" sz="quarter" idx="12"/>
          </p:nvPr>
        </p:nvSpPr>
        <p:spPr/>
        <p:txBody>
          <a:bodyPr/>
          <a:lstStyle/>
          <a:p>
            <a:fld id="{B10D5614-B734-4280-8F57-1D4947433C97}" type="slidenum">
              <a:rPr lang="en-US" smtClean="0"/>
              <a:t>188</a:t>
            </a:fld>
            <a:endParaRPr lang="en-US" dirty="0"/>
          </a:p>
        </p:txBody>
      </p:sp>
    </p:spTree>
    <p:extLst>
      <p:ext uri="{BB962C8B-B14F-4D97-AF65-F5344CB8AC3E}">
        <p14:creationId xmlns:p14="http://schemas.microsoft.com/office/powerpoint/2010/main" val="337268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3921" y="3717032"/>
            <a:ext cx="4946932" cy="266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线程的控制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76584" y="1597513"/>
            <a:ext cx="8261350" cy="47838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线程的状态</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线程有</a:t>
            </a:r>
            <a:r>
              <a:rPr lang="en-US" altLang="zh-CN" sz="1800" b="1" dirty="0">
                <a:solidFill>
                  <a:srgbClr val="000000"/>
                </a:solidFill>
                <a:latin typeface="华文中宋" panose="02010600040101010101" pitchFamily="2" charset="-122"/>
                <a:ea typeface="华文中宋" panose="02010600040101010101" pitchFamily="2" charset="-122"/>
              </a:rPr>
              <a:t>3</a:t>
            </a:r>
            <a:r>
              <a:rPr lang="zh-CN" altLang="en-US" sz="1800" b="1" dirty="0">
                <a:solidFill>
                  <a:srgbClr val="000000"/>
                </a:solidFill>
                <a:latin typeface="华文中宋" panose="02010600040101010101" pitchFamily="2" charset="-122"/>
                <a:ea typeface="华文中宋" panose="02010600040101010101" pitchFamily="2" charset="-122"/>
              </a:rPr>
              <a:t>种基本状态，即执行、阻塞和就绪</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线程的操作</a:t>
            </a:r>
          </a:p>
          <a:p>
            <a:pPr lvl="1">
              <a:lnSpc>
                <a:spcPct val="15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针对线程的</a:t>
            </a:r>
            <a:r>
              <a:rPr lang="en-US" altLang="zh-CN" sz="1800" b="1" dirty="0">
                <a:solidFill>
                  <a:srgbClr val="000000"/>
                </a:solidFill>
                <a:latin typeface="华文中宋" panose="02010600040101010101" pitchFamily="2" charset="-122"/>
                <a:ea typeface="华文中宋" panose="02010600040101010101" pitchFamily="2" charset="-122"/>
              </a:rPr>
              <a:t>3</a:t>
            </a:r>
            <a:r>
              <a:rPr lang="zh-CN" altLang="en-US" sz="1800" b="1" dirty="0">
                <a:solidFill>
                  <a:srgbClr val="000000"/>
                </a:solidFill>
                <a:latin typeface="华文中宋" panose="02010600040101010101" pitchFamily="2" charset="-122"/>
                <a:ea typeface="华文中宋" panose="02010600040101010101" pitchFamily="2" charset="-122"/>
              </a:rPr>
              <a:t>种基本状态，存在</a:t>
            </a:r>
            <a:r>
              <a:rPr lang="en-US" altLang="zh-CN" sz="1800" b="1" dirty="0">
                <a:solidFill>
                  <a:srgbClr val="000000"/>
                </a:solidFill>
                <a:latin typeface="华文中宋" panose="02010600040101010101" pitchFamily="2" charset="-122"/>
                <a:ea typeface="华文中宋" panose="02010600040101010101" pitchFamily="2" charset="-122"/>
              </a:rPr>
              <a:t>5</a:t>
            </a:r>
            <a:r>
              <a:rPr lang="zh-CN" altLang="en-US" sz="1800" b="1" dirty="0">
                <a:solidFill>
                  <a:srgbClr val="000000"/>
                </a:solidFill>
                <a:latin typeface="华文中宋" panose="02010600040101010101" pitchFamily="2" charset="-122"/>
                <a:ea typeface="华文中宋" panose="02010600040101010101" pitchFamily="2" charset="-122"/>
              </a:rPr>
              <a:t>种基本操作来转换线程的状态：</a:t>
            </a:r>
          </a:p>
          <a:p>
            <a:pPr lvl="2">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派生（</a:t>
            </a:r>
            <a:r>
              <a:rPr lang="en-US" altLang="zh-CN" sz="1800" b="1" dirty="0">
                <a:solidFill>
                  <a:srgbClr val="000000"/>
                </a:solidFill>
                <a:latin typeface="华文中宋" panose="02010600040101010101" pitchFamily="2" charset="-122"/>
                <a:ea typeface="华文中宋" panose="02010600040101010101" pitchFamily="2" charset="-122"/>
              </a:rPr>
              <a:t>spawn</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调度（</a:t>
            </a:r>
            <a:r>
              <a:rPr lang="en-US" altLang="zh-CN" sz="1800" b="1" dirty="0">
                <a:solidFill>
                  <a:srgbClr val="000000"/>
                </a:solidFill>
                <a:latin typeface="华文中宋" panose="02010600040101010101" pitchFamily="2" charset="-122"/>
                <a:ea typeface="华文中宋" panose="02010600040101010101" pitchFamily="2" charset="-122"/>
              </a:rPr>
              <a:t>schedule</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阻塞（</a:t>
            </a:r>
            <a:r>
              <a:rPr lang="en-US" altLang="zh-CN" sz="1800" b="1" dirty="0">
                <a:solidFill>
                  <a:srgbClr val="000000"/>
                </a:solidFill>
                <a:latin typeface="华文中宋" panose="02010600040101010101" pitchFamily="2" charset="-122"/>
                <a:ea typeface="华文中宋" panose="02010600040101010101" pitchFamily="2" charset="-122"/>
              </a:rPr>
              <a:t>Block</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激活（</a:t>
            </a:r>
            <a:r>
              <a:rPr lang="en-US" altLang="zh-CN" sz="1800" b="1" dirty="0">
                <a:solidFill>
                  <a:srgbClr val="000000"/>
                </a:solidFill>
                <a:latin typeface="华文中宋" panose="02010600040101010101" pitchFamily="2" charset="-122"/>
                <a:ea typeface="华文中宋" panose="02010600040101010101" pitchFamily="2" charset="-122"/>
              </a:rPr>
              <a:t>unblock</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50000"/>
              </a:lnSpc>
              <a:spcBef>
                <a:spcPts val="0"/>
              </a:spcBef>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结束（</a:t>
            </a:r>
            <a:r>
              <a:rPr lang="en-US" altLang="zh-CN" sz="1800" b="1" dirty="0">
                <a:solidFill>
                  <a:srgbClr val="000000"/>
                </a:solidFill>
                <a:latin typeface="华文中宋" panose="02010600040101010101" pitchFamily="2" charset="-122"/>
                <a:ea typeface="华文中宋" panose="02010600040101010101" pitchFamily="2" charset="-122"/>
              </a:rPr>
              <a:t>Finish</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线程的同步</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与进程同步相同</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9"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8F744936-0545-4165-8B70-B3B8960F0011}"/>
              </a:ext>
            </a:extLst>
          </p:cNvPr>
          <p:cNvSpPr>
            <a:spLocks noGrp="1"/>
          </p:cNvSpPr>
          <p:nvPr>
            <p:ph type="sldNum" sz="quarter" idx="12"/>
          </p:nvPr>
        </p:nvSpPr>
        <p:spPr/>
        <p:txBody>
          <a:bodyPr/>
          <a:lstStyle/>
          <a:p>
            <a:fld id="{B10D5614-B734-4280-8F57-1D4947433C97}" type="slidenum">
              <a:rPr lang="en-US" smtClean="0"/>
              <a:t>189</a:t>
            </a:fld>
            <a:endParaRPr lang="en-US" dirty="0"/>
          </a:p>
        </p:txBody>
      </p:sp>
    </p:spTree>
    <p:extLst>
      <p:ext uri="{BB962C8B-B14F-4D97-AF65-F5344CB8AC3E}">
        <p14:creationId xmlns:p14="http://schemas.microsoft.com/office/powerpoint/2010/main" val="16999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进程概念的引入</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561976" y="1684507"/>
            <a:ext cx="8238876" cy="4662815"/>
          </a:xfrm>
          <a:prstGeom prst="rect">
            <a:avLst/>
          </a:prstGeom>
        </p:spPr>
        <p:txBody>
          <a:bodyPr wrap="square">
            <a:spAutoFit/>
          </a:bodyPr>
          <a:lstStyle/>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软件危机，</a:t>
            </a:r>
            <a:r>
              <a:rPr lang="en-US" altLang="zh-CN" b="1" dirty="0">
                <a:solidFill>
                  <a:srgbClr val="000000"/>
                </a:solidFill>
                <a:latin typeface="华文中宋" panose="02010600040101010101" pitchFamily="2" charset="-122"/>
                <a:ea typeface="华文中宋" panose="02010600040101010101" pitchFamily="2" charset="-122"/>
              </a:rPr>
              <a:t>1966</a:t>
            </a:r>
            <a:r>
              <a:rPr lang="zh-CN" altLang="zh-CN" b="1" dirty="0">
                <a:solidFill>
                  <a:srgbClr val="000000"/>
                </a:solidFill>
                <a:latin typeface="华文中宋" panose="02010600040101010101" pitchFamily="2" charset="-122"/>
                <a:ea typeface="华文中宋" panose="02010600040101010101" pitchFamily="2" charset="-122"/>
              </a:rPr>
              <a:t>年，</a:t>
            </a:r>
            <a:r>
              <a:rPr lang="en-US" altLang="zh-CN" b="1" dirty="0">
                <a:solidFill>
                  <a:srgbClr val="000000"/>
                </a:solidFill>
                <a:latin typeface="华文中宋" panose="02010600040101010101" pitchFamily="2" charset="-122"/>
                <a:ea typeface="华文中宋" panose="02010600040101010101" pitchFamily="2" charset="-122"/>
              </a:rPr>
              <a:t>IBM 360</a:t>
            </a:r>
            <a:r>
              <a:rPr lang="zh-CN" altLang="zh-CN" b="1" dirty="0">
                <a:solidFill>
                  <a:srgbClr val="000000"/>
                </a:solidFill>
                <a:latin typeface="华文中宋" panose="02010600040101010101" pitchFamily="2" charset="-122"/>
                <a:ea typeface="华文中宋" panose="02010600040101010101" pitchFamily="2" charset="-122"/>
              </a:rPr>
              <a:t>的</a:t>
            </a:r>
            <a:r>
              <a:rPr lang="en-US" altLang="zh-CN" b="1" dirty="0">
                <a:solidFill>
                  <a:srgbClr val="000000"/>
                </a:solidFill>
                <a:latin typeface="华文中宋" panose="02010600040101010101" pitchFamily="2" charset="-122"/>
                <a:ea typeface="华文中宋" panose="02010600040101010101" pitchFamily="2" charset="-122"/>
              </a:rPr>
              <a:t>OS/360</a:t>
            </a:r>
            <a:r>
              <a:rPr lang="zh-CN" altLang="zh-CN" b="1" dirty="0">
                <a:solidFill>
                  <a:srgbClr val="000000"/>
                </a:solidFill>
                <a:latin typeface="华文中宋" panose="02010600040101010101" pitchFamily="2" charset="-122"/>
                <a:ea typeface="华文中宋" panose="02010600040101010101" pitchFamily="2" charset="-122"/>
              </a:rPr>
              <a:t>操作系统，</a:t>
            </a:r>
            <a:r>
              <a:rPr lang="en-US" altLang="zh-CN" b="1" dirty="0">
                <a:solidFill>
                  <a:srgbClr val="000000"/>
                </a:solidFill>
                <a:latin typeface="华文中宋" panose="02010600040101010101" pitchFamily="2" charset="-122"/>
                <a:ea typeface="华文中宋" panose="02010600040101010101" pitchFamily="2" charset="-122"/>
              </a:rPr>
              <a:t>5000</a:t>
            </a:r>
            <a:r>
              <a:rPr lang="zh-CN" altLang="zh-CN" b="1" dirty="0">
                <a:solidFill>
                  <a:srgbClr val="000000"/>
                </a:solidFill>
                <a:latin typeface="华文中宋" panose="02010600040101010101" pitchFamily="2" charset="-122"/>
                <a:ea typeface="华文中宋" panose="02010600040101010101" pitchFamily="2" charset="-122"/>
              </a:rPr>
              <a:t>人年，每个版本都有上千个错误，可靠性极差。开始对系统组织</a:t>
            </a:r>
            <a:r>
              <a:rPr lang="zh-CN" altLang="en-US" b="1" dirty="0">
                <a:solidFill>
                  <a:srgbClr val="000000"/>
                </a:solidFill>
                <a:latin typeface="华文中宋" panose="02010600040101010101" pitchFamily="2" charset="-122"/>
                <a:ea typeface="华文中宋" panose="02010600040101010101" pitchFamily="2" charset="-122"/>
              </a:rPr>
              <a:t>结构</a:t>
            </a:r>
            <a:r>
              <a:rPr lang="zh-CN" altLang="zh-CN" b="1" dirty="0">
                <a:solidFill>
                  <a:srgbClr val="000000"/>
                </a:solidFill>
                <a:latin typeface="华文中宋" panose="02010600040101010101" pitchFamily="2" charset="-122"/>
                <a:ea typeface="华文中宋" panose="02010600040101010101" pitchFamily="2" charset="-122"/>
              </a:rPr>
              <a:t>进行研究，提出三种观点：</a:t>
            </a:r>
          </a:p>
          <a:p>
            <a:pPr marL="285750" indent="-285750">
              <a:lnSpc>
                <a:spcPct val="150000"/>
              </a:lnSpc>
              <a:buFont typeface="Wingdings" panose="05000000000000000000" pitchFamily="2" charset="2"/>
              <a:buChar char="Ø"/>
            </a:pPr>
            <a:r>
              <a:rPr lang="zh-CN" altLang="zh-CN" b="1" dirty="0">
                <a:solidFill>
                  <a:srgbClr val="FF0000"/>
                </a:solidFill>
                <a:latin typeface="华文中宋" panose="02010600040101010101" pitchFamily="2" charset="-122"/>
                <a:ea typeface="华文中宋" panose="02010600040101010101" pitchFamily="2" charset="-122"/>
              </a:rPr>
              <a:t>操作系统的进程观点</a:t>
            </a:r>
            <a:endParaRPr lang="en-US" altLang="zh-CN" b="1" dirty="0">
              <a:solidFill>
                <a:srgbClr val="FF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a:t>
            </a:r>
            <a:r>
              <a:rPr lang="zh-CN" altLang="en-US" b="1" dirty="0">
                <a:solidFill>
                  <a:schemeClr val="accent5">
                    <a:lumMod val="75000"/>
                  </a:schemeClr>
                </a:solidFill>
                <a:latin typeface="华文中宋" panose="02010600040101010101" pitchFamily="2" charset="-122"/>
                <a:ea typeface="华文中宋" panose="02010600040101010101" pitchFamily="2" charset="-122"/>
              </a:rPr>
              <a:t>由操作系统控制和协调并发程序之间的资源共享和竞争，避免发生预料之外的错误，需要一个能描述程序执行过程，且能用来共享资源的单位 </a:t>
            </a:r>
            <a:r>
              <a:rPr lang="en-US" altLang="zh-CN" b="1" dirty="0">
                <a:solidFill>
                  <a:schemeClr val="accent5">
                    <a:lumMod val="75000"/>
                  </a:schemeClr>
                </a:solidFill>
                <a:latin typeface="华文中宋" panose="02010600040101010101" pitchFamily="2" charset="-122"/>
                <a:ea typeface="华文中宋" panose="02010600040101010101" pitchFamily="2" charset="-122"/>
              </a:rPr>
              <a:t>—— </a:t>
            </a:r>
            <a:r>
              <a:rPr lang="zh-CN" altLang="en-US" b="1" dirty="0">
                <a:solidFill>
                  <a:schemeClr val="accent5">
                    <a:lumMod val="75000"/>
                  </a:schemeClr>
                </a:solidFill>
                <a:latin typeface="华文中宋" panose="02010600040101010101" pitchFamily="2" charset="-122"/>
                <a:ea typeface="华文中宋" panose="02010600040101010101" pitchFamily="2" charset="-122"/>
              </a:rPr>
              <a:t>进程！</a:t>
            </a:r>
            <a:r>
              <a:rPr lang="zh-CN" altLang="zh-CN" b="1" dirty="0">
                <a:solidFill>
                  <a:srgbClr val="000000"/>
                </a:solidFill>
                <a:latin typeface="华文中宋" panose="02010600040101010101" pitchFamily="2" charset="-122"/>
                <a:ea typeface="华文中宋" panose="02010600040101010101" pitchFamily="2" charset="-122"/>
              </a:rPr>
              <a:t>一个核心（调度等）</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多个进程，进程多了反而变慢</a:t>
            </a:r>
          </a:p>
          <a:p>
            <a:pPr marL="285750" indent="-285750">
              <a:lnSpc>
                <a:spcPct val="150000"/>
              </a:lnSpc>
              <a:buFont typeface="Wingdings" panose="05000000000000000000" pitchFamily="2" charset="2"/>
              <a:buChar char="Ø"/>
            </a:pPr>
            <a:r>
              <a:rPr lang="zh-CN" altLang="zh-CN" b="1" dirty="0">
                <a:solidFill>
                  <a:srgbClr val="FF0000"/>
                </a:solidFill>
                <a:latin typeface="华文中宋" panose="02010600040101010101" pitchFamily="2" charset="-122"/>
                <a:ea typeface="华文中宋" panose="02010600040101010101" pitchFamily="2" charset="-122"/>
              </a:rPr>
              <a:t>操作系统的资源管理观点</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四大类资源：</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zh-CN" b="1" dirty="0">
                <a:solidFill>
                  <a:srgbClr val="000000"/>
                </a:solidFill>
                <a:latin typeface="华文中宋" panose="02010600040101010101" pitchFamily="2" charset="-122"/>
                <a:ea typeface="华文中宋" panose="02010600040101010101" pitchFamily="2" charset="-122"/>
              </a:rPr>
              <a:t>、存储器、外部设备和信息（程序和数据），都可以</a:t>
            </a:r>
            <a:r>
              <a:rPr lang="zh-CN" altLang="en-US" b="1" dirty="0">
                <a:solidFill>
                  <a:srgbClr val="000000"/>
                </a:solidFill>
                <a:latin typeface="华文中宋" panose="02010600040101010101" pitchFamily="2" charset="-122"/>
                <a:ea typeface="华文中宋" panose="02010600040101010101" pitchFamily="2" charset="-122"/>
              </a:rPr>
              <a:t>用</a:t>
            </a:r>
            <a:r>
              <a:rPr lang="zh-CN" altLang="zh-CN" b="1" dirty="0">
                <a:solidFill>
                  <a:srgbClr val="000000"/>
                </a:solidFill>
                <a:latin typeface="华文中宋" panose="02010600040101010101" pitchFamily="2" charset="-122"/>
                <a:ea typeface="华文中宋" panose="02010600040101010101" pitchFamily="2" charset="-122"/>
              </a:rPr>
              <a:t>某一数据结构来表示，其对应的管理组成了</a:t>
            </a:r>
            <a:r>
              <a:rPr lang="en-US" altLang="zh-CN" b="1" dirty="0">
                <a:solidFill>
                  <a:srgbClr val="000000"/>
                </a:solidFill>
                <a:latin typeface="华文中宋" panose="02010600040101010101" pitchFamily="2" charset="-122"/>
                <a:ea typeface="华文中宋" panose="02010600040101010101" pitchFamily="2" charset="-122"/>
              </a:rPr>
              <a:t>OS</a:t>
            </a:r>
            <a:endParaRPr lang="zh-CN"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zh-CN" b="1" dirty="0">
                <a:solidFill>
                  <a:srgbClr val="FF0000"/>
                </a:solidFill>
                <a:latin typeface="华文中宋" panose="02010600040101010101" pitchFamily="2" charset="-122"/>
                <a:ea typeface="华文中宋" panose="02010600040101010101" pitchFamily="2" charset="-122"/>
              </a:rPr>
              <a:t>操作系统的分层虚拟机观点</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逐层抽象：虚拟内存计算机</a:t>
            </a:r>
            <a:r>
              <a:rPr lang="en-US" altLang="zh-CN" b="1" dirty="0">
                <a:solidFill>
                  <a:srgbClr val="000000"/>
                </a:solidFill>
                <a:latin typeface="华文中宋" panose="02010600040101010101" pitchFamily="2" charset="-122"/>
                <a:ea typeface="华文中宋" panose="02010600040101010101" pitchFamily="2" charset="-122"/>
              </a:rPr>
              <a:t>M1</a:t>
            </a:r>
            <a:r>
              <a:rPr lang="zh-CN" altLang="zh-CN" b="1" dirty="0">
                <a:solidFill>
                  <a:srgbClr val="000000"/>
                </a:solidFill>
                <a:latin typeface="华文中宋" panose="02010600040101010101" pitchFamily="2" charset="-122"/>
                <a:ea typeface="华文中宋" panose="02010600040101010101" pitchFamily="2" charset="-122"/>
              </a:rPr>
              <a:t>、多</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zh-CN" b="1" dirty="0">
                <a:solidFill>
                  <a:srgbClr val="000000"/>
                </a:solidFill>
                <a:latin typeface="华文中宋" panose="02010600040101010101" pitchFamily="2" charset="-122"/>
                <a:ea typeface="华文中宋" panose="02010600040101010101" pitchFamily="2" charset="-122"/>
              </a:rPr>
              <a:t>计算机</a:t>
            </a:r>
            <a:r>
              <a:rPr lang="en-US" altLang="zh-CN" b="1" dirty="0">
                <a:solidFill>
                  <a:srgbClr val="000000"/>
                </a:solidFill>
                <a:latin typeface="华文中宋" panose="02010600040101010101" pitchFamily="2" charset="-122"/>
                <a:ea typeface="华文中宋" panose="02010600040101010101" pitchFamily="2" charset="-122"/>
              </a:rPr>
              <a:t>M2</a:t>
            </a:r>
            <a:r>
              <a:rPr lang="zh-CN" altLang="zh-CN" b="1" dirty="0">
                <a:solidFill>
                  <a:srgbClr val="000000"/>
                </a:solidFill>
                <a:latin typeface="华文中宋" panose="02010600040101010101" pitchFamily="2" charset="-122"/>
                <a:ea typeface="华文中宋" panose="02010600040101010101" pitchFamily="2" charset="-122"/>
              </a:rPr>
              <a:t>、文件系统计算机</a:t>
            </a:r>
            <a:r>
              <a:rPr lang="en-US" altLang="zh-CN" b="1" dirty="0">
                <a:solidFill>
                  <a:srgbClr val="000000"/>
                </a:solidFill>
                <a:latin typeface="华文中宋" panose="02010600040101010101" pitchFamily="2" charset="-122"/>
                <a:ea typeface="华文中宋" panose="02010600040101010101" pitchFamily="2" charset="-122"/>
              </a:rPr>
              <a:t>M3…</a:t>
            </a:r>
            <a:endParaRPr lang="zh-CN" altLang="zh-CN" b="1" dirty="0">
              <a:solidFill>
                <a:srgbClr val="000000"/>
              </a:solidFill>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7FA9AD81-B0FE-4451-82EB-F6BE4195CA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5682" y="150608"/>
            <a:ext cx="1106718" cy="1573276"/>
          </a:xfrm>
          <a:prstGeom prst="rect">
            <a:avLst/>
          </a:prstGeom>
        </p:spPr>
      </p:pic>
      <p:sp>
        <p:nvSpPr>
          <p:cNvPr id="3" name="灯片编号占位符 2">
            <a:extLst>
              <a:ext uri="{FF2B5EF4-FFF2-40B4-BE49-F238E27FC236}">
                <a16:creationId xmlns:a16="http://schemas.microsoft.com/office/drawing/2014/main" id="{C6688A7E-87D3-42CB-BCA4-BE44198DCFB5}"/>
              </a:ext>
            </a:extLst>
          </p:cNvPr>
          <p:cNvSpPr>
            <a:spLocks noGrp="1"/>
          </p:cNvSpPr>
          <p:nvPr>
            <p:ph type="sldNum" sz="quarter" idx="12"/>
          </p:nvPr>
        </p:nvSpPr>
        <p:spPr/>
        <p:txBody>
          <a:bodyPr/>
          <a:lstStyle/>
          <a:p>
            <a:fld id="{B10D5614-B734-4280-8F57-1D4947433C97}" type="slidenum">
              <a:rPr lang="en-US" smtClean="0"/>
              <a:t>19</a:t>
            </a:fld>
            <a:endParaRPr lang="en-US" dirty="0"/>
          </a:p>
        </p:txBody>
      </p:sp>
    </p:spTree>
    <p:extLst>
      <p:ext uri="{BB962C8B-B14F-4D97-AF65-F5344CB8AC3E}">
        <p14:creationId xmlns:p14="http://schemas.microsoft.com/office/powerpoint/2010/main" val="58592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线程的控制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10" name="Content Placeholder 3" descr="Fig04_03a.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63562" y="2204864"/>
            <a:ext cx="8016875" cy="4098925"/>
          </a:xfrm>
        </p:spPr>
      </p:pic>
      <p:sp>
        <p:nvSpPr>
          <p:cNvPr id="15" name="Rectangle 3"/>
          <p:cNvSpPr txBox="1">
            <a:spLocks noChangeArrowheads="1"/>
          </p:cNvSpPr>
          <p:nvPr/>
        </p:nvSpPr>
        <p:spPr>
          <a:xfrm>
            <a:off x="476584" y="1597513"/>
            <a:ext cx="8261350" cy="8233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两个</a:t>
            </a:r>
            <a:r>
              <a:rPr lang="en-US" altLang="zh-CN" sz="1800" b="1" dirty="0">
                <a:solidFill>
                  <a:srgbClr val="000000"/>
                </a:solidFill>
                <a:latin typeface="华文中宋" panose="02010600040101010101" pitchFamily="2" charset="-122"/>
                <a:ea typeface="华文中宋" panose="02010600040101010101" pitchFamily="2" charset="-122"/>
              </a:rPr>
              <a:t>RPC</a:t>
            </a:r>
            <a:r>
              <a:rPr lang="zh-CN" altLang="en-US" sz="1800" b="1" dirty="0">
                <a:solidFill>
                  <a:srgbClr val="000000"/>
                </a:solidFill>
                <a:latin typeface="华文中宋" panose="02010600040101010101" pitchFamily="2" charset="-122"/>
                <a:ea typeface="华文中宋" panose="02010600040101010101" pitchFamily="2" charset="-122"/>
              </a:rPr>
              <a:t>分别调用两台</a:t>
            </a:r>
            <a:r>
              <a:rPr lang="en-US" altLang="zh-CN" sz="1800" b="1" dirty="0">
                <a:solidFill>
                  <a:srgbClr val="000000"/>
                </a:solidFill>
                <a:latin typeface="华文中宋" panose="02010600040101010101" pitchFamily="2" charset="-122"/>
                <a:ea typeface="华文中宋" panose="02010600040101010101" pitchFamily="2" charset="-122"/>
              </a:rPr>
              <a:t>Server</a:t>
            </a:r>
            <a:r>
              <a:rPr lang="zh-CN" altLang="en-US" sz="1800" b="1" dirty="0">
                <a:solidFill>
                  <a:srgbClr val="000000"/>
                </a:solidFill>
                <a:latin typeface="华文中宋" panose="02010600040101010101" pitchFamily="2" charset="-122"/>
                <a:ea typeface="华文中宋" panose="02010600040101010101" pitchFamily="2" charset="-122"/>
              </a:rPr>
              <a:t>，获得组合结果</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6" name="Rectangle 3"/>
          <p:cNvSpPr txBox="1">
            <a:spLocks noChangeArrowheads="1"/>
          </p:cNvSpPr>
          <p:nvPr/>
        </p:nvSpPr>
        <p:spPr>
          <a:xfrm>
            <a:off x="3563888" y="6022345"/>
            <a:ext cx="2520280" cy="5750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Font typeface="Arial" pitchFamily="34" charset="0"/>
              <a:buNone/>
            </a:pPr>
            <a:r>
              <a:rPr lang="zh-CN" altLang="en-US" sz="1800" b="1" dirty="0">
                <a:solidFill>
                  <a:srgbClr val="000000"/>
                </a:solidFill>
                <a:latin typeface="华文中宋" panose="02010600040101010101" pitchFamily="2" charset="-122"/>
                <a:ea typeface="华文中宋" panose="02010600040101010101" pitchFamily="2" charset="-122"/>
              </a:rPr>
              <a:t>两个</a:t>
            </a:r>
            <a:r>
              <a:rPr lang="en-US" altLang="zh-CN" sz="1800" b="1" dirty="0">
                <a:solidFill>
                  <a:srgbClr val="000000"/>
                </a:solidFill>
                <a:latin typeface="华文中宋" panose="02010600040101010101" pitchFamily="2" charset="-122"/>
                <a:ea typeface="华文中宋" panose="02010600040101010101" pitchFamily="2" charset="-122"/>
              </a:rPr>
              <a:t>RPC</a:t>
            </a:r>
            <a:r>
              <a:rPr lang="zh-CN" altLang="en-US" sz="1800" b="1" dirty="0">
                <a:solidFill>
                  <a:srgbClr val="000000"/>
                </a:solidFill>
                <a:latin typeface="华文中宋" panose="02010600040101010101" pitchFamily="2" charset="-122"/>
                <a:ea typeface="华文中宋" panose="02010600040101010101" pitchFamily="2" charset="-122"/>
              </a:rPr>
              <a:t>一个线程</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9"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A7D0F7BD-C609-4D30-A962-8E5A95AE167D}"/>
              </a:ext>
            </a:extLst>
          </p:cNvPr>
          <p:cNvSpPr>
            <a:spLocks noGrp="1"/>
          </p:cNvSpPr>
          <p:nvPr>
            <p:ph type="sldNum" sz="quarter" idx="12"/>
          </p:nvPr>
        </p:nvSpPr>
        <p:spPr/>
        <p:txBody>
          <a:bodyPr/>
          <a:lstStyle/>
          <a:p>
            <a:fld id="{B10D5614-B734-4280-8F57-1D4947433C97}" type="slidenum">
              <a:rPr lang="en-US" smtClean="0"/>
              <a:t>190</a:t>
            </a:fld>
            <a:endParaRPr lang="en-US" dirty="0"/>
          </a:p>
        </p:txBody>
      </p:sp>
    </p:spTree>
    <p:extLst>
      <p:ext uri="{BB962C8B-B14F-4D97-AF65-F5344CB8AC3E}">
        <p14:creationId xmlns:p14="http://schemas.microsoft.com/office/powerpoint/2010/main" val="159430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线程的控制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pic>
        <p:nvPicPr>
          <p:cNvPr id="9" name="Content Placeholder 3" descr="Fig04_03b.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57491" y="2122197"/>
            <a:ext cx="7099535" cy="4700736"/>
          </a:xfrm>
        </p:spPr>
      </p:pic>
      <p:sp>
        <p:nvSpPr>
          <p:cNvPr id="8" name="Rectangle 3"/>
          <p:cNvSpPr txBox="1">
            <a:spLocks noChangeArrowheads="1"/>
          </p:cNvSpPr>
          <p:nvPr/>
        </p:nvSpPr>
        <p:spPr>
          <a:xfrm>
            <a:off x="476584" y="1597513"/>
            <a:ext cx="8261350" cy="8233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两个</a:t>
            </a:r>
            <a:r>
              <a:rPr lang="en-US" altLang="zh-CN" sz="1800" b="1" dirty="0">
                <a:solidFill>
                  <a:srgbClr val="000000"/>
                </a:solidFill>
                <a:latin typeface="华文中宋" panose="02010600040101010101" pitchFamily="2" charset="-122"/>
                <a:ea typeface="华文中宋" panose="02010600040101010101" pitchFamily="2" charset="-122"/>
              </a:rPr>
              <a:t>RPC</a:t>
            </a:r>
            <a:r>
              <a:rPr lang="zh-CN" altLang="en-US" sz="1800" b="1" dirty="0">
                <a:solidFill>
                  <a:srgbClr val="000000"/>
                </a:solidFill>
                <a:latin typeface="华文中宋" panose="02010600040101010101" pitchFamily="2" charset="-122"/>
                <a:ea typeface="华文中宋" panose="02010600040101010101" pitchFamily="2" charset="-122"/>
              </a:rPr>
              <a:t>分别调用两台</a:t>
            </a:r>
            <a:r>
              <a:rPr lang="en-US" altLang="zh-CN" sz="1800" b="1" dirty="0">
                <a:solidFill>
                  <a:srgbClr val="000000"/>
                </a:solidFill>
                <a:latin typeface="华文中宋" panose="02010600040101010101" pitchFamily="2" charset="-122"/>
                <a:ea typeface="华文中宋" panose="02010600040101010101" pitchFamily="2" charset="-122"/>
              </a:rPr>
              <a:t>Server</a:t>
            </a:r>
            <a:r>
              <a:rPr lang="zh-CN" altLang="en-US" sz="1800" b="1" dirty="0">
                <a:solidFill>
                  <a:srgbClr val="000000"/>
                </a:solidFill>
                <a:latin typeface="华文中宋" panose="02010600040101010101" pitchFamily="2" charset="-122"/>
                <a:ea typeface="华文中宋" panose="02010600040101010101" pitchFamily="2" charset="-122"/>
              </a:rPr>
              <a:t>，获得组合结果</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0" name="Rectangle 3"/>
          <p:cNvSpPr txBox="1">
            <a:spLocks noChangeArrowheads="1"/>
          </p:cNvSpPr>
          <p:nvPr/>
        </p:nvSpPr>
        <p:spPr>
          <a:xfrm>
            <a:off x="6274587" y="3501008"/>
            <a:ext cx="2689902" cy="9361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Font typeface="Arial" pitchFamily="34" charset="0"/>
              <a:buNone/>
            </a:pPr>
            <a:r>
              <a:rPr lang="zh-CN" altLang="en-US" sz="1800" b="1" dirty="0">
                <a:solidFill>
                  <a:srgbClr val="000000"/>
                </a:solidFill>
                <a:latin typeface="华文中宋" panose="02010600040101010101" pitchFamily="2" charset="-122"/>
                <a:ea typeface="华文中宋" panose="02010600040101010101" pitchFamily="2" charset="-122"/>
              </a:rPr>
              <a:t>两个</a:t>
            </a:r>
            <a:r>
              <a:rPr lang="en-US" altLang="zh-CN" sz="1800" b="1" dirty="0">
                <a:solidFill>
                  <a:srgbClr val="000000"/>
                </a:solidFill>
                <a:latin typeface="华文中宋" panose="02010600040101010101" pitchFamily="2" charset="-122"/>
                <a:ea typeface="华文中宋" panose="02010600040101010101" pitchFamily="2" charset="-122"/>
              </a:rPr>
              <a:t>RPC</a:t>
            </a:r>
            <a:r>
              <a:rPr lang="zh-CN" altLang="en-US" sz="1800" b="1" dirty="0">
                <a:solidFill>
                  <a:srgbClr val="000000"/>
                </a:solidFill>
                <a:latin typeface="华文中宋" panose="02010600040101010101" pitchFamily="2" charset="-122"/>
                <a:ea typeface="华文中宋" panose="02010600040101010101" pitchFamily="2" charset="-122"/>
              </a:rPr>
              <a:t>两个线程</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gn="ctr">
              <a:lnSpc>
                <a:spcPct val="150000"/>
              </a:lnSpc>
              <a:spcBef>
                <a:spcPts val="0"/>
              </a:spcBef>
              <a:buFont typeface="Arial" pitchFamily="34" charset="0"/>
              <a:buNone/>
            </a:pPr>
            <a:r>
              <a:rPr lang="zh-CN" altLang="en-US" sz="1800" b="1" dirty="0">
                <a:solidFill>
                  <a:srgbClr val="000000"/>
                </a:solidFill>
                <a:latin typeface="华文中宋" panose="02010600040101010101" pitchFamily="2" charset="-122"/>
                <a:ea typeface="华文中宋" panose="02010600040101010101" pitchFamily="2" charset="-122"/>
              </a:rPr>
              <a:t>并发等待</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4"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138</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F028B67A-11C8-4328-9C63-B7103AC8BD12}"/>
              </a:ext>
            </a:extLst>
          </p:cNvPr>
          <p:cNvSpPr>
            <a:spLocks noGrp="1"/>
          </p:cNvSpPr>
          <p:nvPr>
            <p:ph type="sldNum" sz="quarter" idx="12"/>
          </p:nvPr>
        </p:nvSpPr>
        <p:spPr/>
        <p:txBody>
          <a:bodyPr/>
          <a:lstStyle/>
          <a:p>
            <a:fld id="{B10D5614-B734-4280-8F57-1D4947433C97}" type="slidenum">
              <a:rPr lang="en-US" smtClean="0"/>
              <a:t>191</a:t>
            </a:fld>
            <a:endParaRPr lang="en-US" dirty="0"/>
          </a:p>
        </p:txBody>
      </p:sp>
    </p:spTree>
    <p:extLst>
      <p:ext uri="{BB962C8B-B14F-4D97-AF65-F5344CB8AC3E}">
        <p14:creationId xmlns:p14="http://schemas.microsoft.com/office/powerpoint/2010/main" val="331318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线程的控制</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76584" y="1597513"/>
            <a:ext cx="8261350" cy="8233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单处理器下两个进程三个线程</a:t>
            </a:r>
            <a:endParaRPr lang="en-US" altLang="zh-CN" sz="1800" b="1" dirty="0">
              <a:solidFill>
                <a:srgbClr val="000000"/>
              </a:solidFill>
              <a:latin typeface="华文中宋" panose="02010600040101010101" pitchFamily="2" charset="-122"/>
              <a:ea typeface="华文中宋" panose="02010600040101010101" pitchFamily="2" charset="-122"/>
            </a:endParaRPr>
          </a:p>
          <a:p>
            <a:pPr marL="914400" lvl="2" indent="0">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457200" lvl="1" indent="0" algn="just">
              <a:lnSpc>
                <a:spcPct val="150000"/>
              </a:lnSpc>
              <a:spcBef>
                <a:spcPts val="0"/>
              </a:spcBef>
              <a:buFont typeface="Arial" pitchFamily="34" charset="0"/>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77004"/>
            <a:ext cx="7128792" cy="412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139</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8BB93123-2BCE-4C15-A463-84B81FF2276C}"/>
              </a:ext>
            </a:extLst>
          </p:cNvPr>
          <p:cNvSpPr>
            <a:spLocks noGrp="1"/>
          </p:cNvSpPr>
          <p:nvPr>
            <p:ph type="sldNum" sz="quarter" idx="12"/>
          </p:nvPr>
        </p:nvSpPr>
        <p:spPr/>
        <p:txBody>
          <a:bodyPr/>
          <a:lstStyle/>
          <a:p>
            <a:fld id="{B10D5614-B734-4280-8F57-1D4947433C97}" type="slidenum">
              <a:rPr lang="en-US" smtClean="0"/>
              <a:t>192</a:t>
            </a:fld>
            <a:endParaRPr lang="en-US" dirty="0"/>
          </a:p>
        </p:txBody>
      </p:sp>
    </p:spTree>
    <p:extLst>
      <p:ext uri="{BB962C8B-B14F-4D97-AF65-F5344CB8AC3E}">
        <p14:creationId xmlns:p14="http://schemas.microsoft.com/office/powerpoint/2010/main" val="241697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580" y="1610798"/>
            <a:ext cx="4144962"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线程的分类</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52271" y="1617210"/>
            <a:ext cx="4839809" cy="49801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Clr>
                <a:srgbClr val="000099"/>
              </a:buClr>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用户级线程</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User-Level Thread</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ULT</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由用户程序管理，操作系统内核只对进程进行管理</a:t>
            </a: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操作系统在用户空间提供一个</a:t>
            </a:r>
            <a:r>
              <a:rPr lang="zh-CN" altLang="en-US" sz="1800" b="1" dirty="0">
                <a:solidFill>
                  <a:srgbClr val="FF0000"/>
                </a:solidFill>
                <a:latin typeface="华文中宋" panose="02010600040101010101" pitchFamily="2" charset="-122"/>
                <a:ea typeface="华文中宋" panose="02010600040101010101" pitchFamily="2" charset="-122"/>
              </a:rPr>
              <a:t>线程库</a:t>
            </a:r>
            <a:r>
              <a:rPr lang="zh-CN" altLang="en-US" sz="1800" b="1" dirty="0">
                <a:solidFill>
                  <a:srgbClr val="000000"/>
                </a:solidFill>
                <a:latin typeface="华文中宋" panose="02010600040101010101" pitchFamily="2" charset="-122"/>
                <a:ea typeface="华文中宋" panose="02010600040101010101" pitchFamily="2" charset="-122"/>
              </a:rPr>
              <a:t>，提供创建、调度、撤销线程、线程间通信、线程执行、存储线程上下文等功能</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只使用所属进程的用户寄存器</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调度算法和调度过程完全由用户自行确定，与内核无关</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60000"/>
              </a:lnSpc>
            </a:pPr>
            <a:r>
              <a:rPr lang="zh-CN" altLang="en-US" sz="1800" b="1" dirty="0">
                <a:solidFill>
                  <a:srgbClr val="000000"/>
                </a:solidFill>
                <a:latin typeface="华文中宋" panose="02010600040101010101" pitchFamily="2" charset="-122"/>
                <a:ea typeface="华文中宋" panose="02010600040101010101" pitchFamily="2" charset="-122"/>
              </a:rPr>
              <a:t>调度算法只涉及线程上下文切换（用户栈、用户寄存器）</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indent="0">
              <a:lnSpc>
                <a:spcPct val="150000"/>
              </a:lnSpc>
              <a:spcBef>
                <a:spcPts val="0"/>
              </a:spcBef>
              <a:buClr>
                <a:srgbClr val="000099"/>
              </a:buClr>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Clr>
                <a:srgbClr val="000099"/>
              </a:buClr>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140</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31D53A68-033B-4B08-B03B-15A4AE29DD78}"/>
              </a:ext>
            </a:extLst>
          </p:cNvPr>
          <p:cNvSpPr>
            <a:spLocks noGrp="1"/>
          </p:cNvSpPr>
          <p:nvPr>
            <p:ph type="sldNum" sz="quarter" idx="12"/>
          </p:nvPr>
        </p:nvSpPr>
        <p:spPr/>
        <p:txBody>
          <a:bodyPr/>
          <a:lstStyle/>
          <a:p>
            <a:fld id="{B10D5614-B734-4280-8F57-1D4947433C97}" type="slidenum">
              <a:rPr lang="en-US" smtClean="0"/>
              <a:t>193</a:t>
            </a:fld>
            <a:endParaRPr lang="en-US" dirty="0"/>
          </a:p>
        </p:txBody>
      </p:sp>
    </p:spTree>
    <p:extLst>
      <p:ext uri="{BB962C8B-B14F-4D97-AF65-F5344CB8AC3E}">
        <p14:creationId xmlns:p14="http://schemas.microsoft.com/office/powerpoint/2010/main" val="22509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6"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141</a:t>
            </a:r>
            <a:endParaRPr lang="en-US" sz="1100" b="1" dirty="0">
              <a:solidFill>
                <a:prstClr val="white"/>
              </a:solidFill>
            </a:endParaRPr>
          </a:p>
        </p:txBody>
      </p:sp>
      <p:pic>
        <p:nvPicPr>
          <p:cNvPr id="3" name="图片 2">
            <a:extLst>
              <a:ext uri="{FF2B5EF4-FFF2-40B4-BE49-F238E27FC236}">
                <a16:creationId xmlns:a16="http://schemas.microsoft.com/office/drawing/2014/main" id="{B8CF67BF-F578-4798-82A9-C57C2122A0B9}"/>
              </a:ext>
            </a:extLst>
          </p:cNvPr>
          <p:cNvPicPr>
            <a:picLocks noChangeAspect="1"/>
          </p:cNvPicPr>
          <p:nvPr/>
        </p:nvPicPr>
        <p:blipFill>
          <a:blip r:embed="rId3"/>
          <a:stretch>
            <a:fillRect/>
          </a:stretch>
        </p:blipFill>
        <p:spPr>
          <a:xfrm rot="5400000">
            <a:off x="1217217" y="-1092471"/>
            <a:ext cx="6741368" cy="9159578"/>
          </a:xfrm>
          <a:prstGeom prst="rect">
            <a:avLst/>
          </a:prstGeom>
        </p:spPr>
      </p:pic>
      <p:sp>
        <p:nvSpPr>
          <p:cNvPr id="2" name="灯片编号占位符 1">
            <a:extLst>
              <a:ext uri="{FF2B5EF4-FFF2-40B4-BE49-F238E27FC236}">
                <a16:creationId xmlns:a16="http://schemas.microsoft.com/office/drawing/2014/main" id="{EF09DEAB-884A-4443-9147-24059A1BCADC}"/>
              </a:ext>
            </a:extLst>
          </p:cNvPr>
          <p:cNvSpPr>
            <a:spLocks noGrp="1"/>
          </p:cNvSpPr>
          <p:nvPr>
            <p:ph type="sldNum" sz="quarter" idx="12"/>
          </p:nvPr>
        </p:nvSpPr>
        <p:spPr/>
        <p:txBody>
          <a:bodyPr/>
          <a:lstStyle/>
          <a:p>
            <a:fld id="{B10D5614-B734-4280-8F57-1D4947433C97}" type="slidenum">
              <a:rPr lang="en-US" smtClean="0"/>
              <a:t>194</a:t>
            </a:fld>
            <a:endParaRPr lang="en-US" dirty="0"/>
          </a:p>
        </p:txBody>
      </p:sp>
    </p:spTree>
    <p:extLst>
      <p:ext uri="{BB962C8B-B14F-4D97-AF65-F5344CB8AC3E}">
        <p14:creationId xmlns:p14="http://schemas.microsoft.com/office/powerpoint/2010/main" val="57111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用户级线程中线程调度与进程调度的关系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52271" y="1617210"/>
            <a:ext cx="8089146" cy="49081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Clr>
                <a:srgbClr val="000099"/>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第</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种情况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线程</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执行</a:t>
            </a:r>
            <a:r>
              <a:rPr lang="en-US" altLang="zh-CN" sz="1800" b="1" dirty="0">
                <a:solidFill>
                  <a:srgbClr val="000000"/>
                </a:solidFill>
                <a:latin typeface="华文中宋" panose="02010600040101010101" pitchFamily="2" charset="-122"/>
                <a:ea typeface="华文中宋" panose="02010600040101010101" pitchFamily="2" charset="-122"/>
              </a:rPr>
              <a:t>I/O</a:t>
            </a:r>
            <a:r>
              <a:rPr lang="zh-CN" altLang="en-US" sz="1800" b="1" dirty="0">
                <a:solidFill>
                  <a:srgbClr val="000000"/>
                </a:solidFill>
                <a:latin typeface="华文中宋" panose="02010600040101010101" pitchFamily="2" charset="-122"/>
                <a:ea typeface="华文中宋" panose="02010600040101010101" pitchFamily="2" charset="-122"/>
              </a:rPr>
              <a:t>，由此导致进程</a:t>
            </a:r>
            <a:r>
              <a:rPr lang="en-US" altLang="zh-CN" sz="1800" b="1"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被阻塞（</a:t>
            </a:r>
            <a:r>
              <a:rPr lang="zh-CN" altLang="en-US" sz="1800" b="1" dirty="0">
                <a:solidFill>
                  <a:schemeClr val="accent4">
                    <a:lumMod val="75000"/>
                  </a:schemeClr>
                </a:solidFill>
                <a:latin typeface="华文中宋" panose="02010600040101010101" pitchFamily="2" charset="-122"/>
                <a:ea typeface="华文中宋" panose="02010600040101010101" pitchFamily="2" charset="-122"/>
              </a:rPr>
              <a:t>而不是线程</a:t>
            </a:r>
            <a:r>
              <a:rPr lang="zh-CN" altLang="en-US" sz="1800" b="1" dirty="0">
                <a:solidFill>
                  <a:srgbClr val="000000"/>
                </a:solidFill>
                <a:latin typeface="华文中宋" panose="02010600040101010101" pitchFamily="2" charset="-122"/>
                <a:ea typeface="华文中宋" panose="02010600040101010101" pitchFamily="2" charset="-122"/>
              </a:rPr>
              <a:t>），切换到另一个进程，用户角度，线程</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处于运行状态（从</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CPU</a:t>
            </a:r>
            <a:r>
              <a:rPr lang="zh-CN" altLang="en-US" sz="1800" b="1" dirty="0">
                <a:solidFill>
                  <a:srgbClr val="000000"/>
                </a:solidFill>
                <a:latin typeface="华文中宋" panose="02010600040101010101" pitchFamily="2" charset="-122"/>
                <a:ea typeface="华文中宋" panose="02010600040101010101" pitchFamily="2" charset="-122"/>
              </a:rPr>
              <a:t>看，则停止）</a:t>
            </a: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2" indent="-342900">
              <a:lnSpc>
                <a:spcPct val="150000"/>
              </a:lnSpc>
              <a:spcBef>
                <a:spcPts val="0"/>
              </a:spcBef>
              <a:buClr>
                <a:srgbClr val="000099"/>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第</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种情况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时钟中断把控制权传递给</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内核，进程</a:t>
            </a:r>
            <a:r>
              <a:rPr lang="en-US" altLang="zh-CN" sz="1800" b="1"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时间片用完，放入就绪队列，切换下一个进程，用户角度，线程</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处于运行状态</a:t>
            </a: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2" indent="-342900">
              <a:lnSpc>
                <a:spcPct val="150000"/>
              </a:lnSpc>
              <a:spcBef>
                <a:spcPts val="0"/>
              </a:spcBef>
              <a:buClr>
                <a:srgbClr val="000099"/>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第</a:t>
            </a:r>
            <a:r>
              <a:rPr lang="en-US" altLang="zh-CN" sz="1800" b="1" dirty="0">
                <a:solidFill>
                  <a:srgbClr val="000000"/>
                </a:solidFill>
                <a:latin typeface="华文中宋" panose="02010600040101010101" pitchFamily="2" charset="-122"/>
                <a:ea typeface="华文中宋" panose="02010600040101010101" pitchFamily="2" charset="-122"/>
              </a:rPr>
              <a:t>3</a:t>
            </a:r>
            <a:r>
              <a:rPr lang="zh-CN" altLang="en-US" sz="1800" b="1" dirty="0">
                <a:solidFill>
                  <a:srgbClr val="000000"/>
                </a:solidFill>
                <a:latin typeface="华文中宋" panose="02010600040101010101" pitchFamily="2" charset="-122"/>
                <a:ea typeface="华文中宋" panose="02010600040101010101" pitchFamily="2" charset="-122"/>
              </a:rPr>
              <a:t>种情况</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线程</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运行到需要线程</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的一个结果或状态，线程</a:t>
            </a:r>
            <a:r>
              <a:rPr lang="en-US" altLang="zh-CN" sz="1800" b="1" dirty="0">
                <a:solidFill>
                  <a:srgbClr val="000000"/>
                </a:solidFill>
                <a:latin typeface="华文中宋" panose="02010600040101010101" pitchFamily="2" charset="-122"/>
                <a:ea typeface="华文中宋" panose="02010600040101010101" pitchFamily="2" charset="-122"/>
              </a:rPr>
              <a:t>2</a:t>
            </a:r>
            <a:r>
              <a:rPr lang="zh-CN" altLang="en-US" sz="1800" b="1" dirty="0">
                <a:solidFill>
                  <a:srgbClr val="000000"/>
                </a:solidFill>
                <a:latin typeface="华文中宋" panose="02010600040101010101" pitchFamily="2" charset="-122"/>
                <a:ea typeface="华文中宋" panose="02010600040101010101" pitchFamily="2" charset="-122"/>
              </a:rPr>
              <a:t>阻塞（</a:t>
            </a:r>
            <a:r>
              <a:rPr lang="zh-CN" altLang="en-US" sz="1800" b="1" dirty="0">
                <a:solidFill>
                  <a:schemeClr val="accent4">
                    <a:lumMod val="75000"/>
                  </a:schemeClr>
                </a:solidFill>
                <a:latin typeface="华文中宋" panose="02010600040101010101" pitchFamily="2" charset="-122"/>
                <a:ea typeface="华文中宋" panose="02010600040101010101" pitchFamily="2" charset="-122"/>
              </a:rPr>
              <a:t>而不是进程</a:t>
            </a:r>
            <a:r>
              <a:rPr lang="zh-CN" altLang="en-US" sz="1800" b="1" dirty="0">
                <a:solidFill>
                  <a:srgbClr val="000000"/>
                </a:solidFill>
                <a:latin typeface="华文中宋" panose="02010600040101010101" pitchFamily="2" charset="-122"/>
                <a:ea typeface="华文中宋" panose="02010600040101010101" pitchFamily="2" charset="-122"/>
              </a:rPr>
              <a:t>），线程</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运行，进程</a:t>
            </a:r>
            <a:r>
              <a:rPr lang="en-US" altLang="zh-CN" sz="1800" b="1" dirty="0">
                <a:solidFill>
                  <a:srgbClr val="000000"/>
                </a:solidFill>
                <a:latin typeface="华文中宋" panose="02010600040101010101" pitchFamily="2" charset="-122"/>
                <a:ea typeface="华文中宋" panose="02010600040101010101" pitchFamily="2" charset="-122"/>
              </a:rPr>
              <a:t>B</a:t>
            </a:r>
            <a:r>
              <a:rPr lang="zh-CN" altLang="en-US" sz="1800" b="1" dirty="0">
                <a:solidFill>
                  <a:srgbClr val="000000"/>
                </a:solidFill>
                <a:latin typeface="华文中宋" panose="02010600040101010101" pitchFamily="2" charset="-122"/>
                <a:ea typeface="华文中宋" panose="02010600040101010101" pitchFamily="2" charset="-122"/>
              </a:rPr>
              <a:t>保留在运行态</a:t>
            </a:r>
            <a:endParaRPr lang="en-US" altLang="zh-CN" sz="1800" b="1" dirty="0">
              <a:solidFill>
                <a:srgbClr val="000000"/>
              </a:solidFill>
              <a:latin typeface="华文中宋" panose="02010600040101010101" pitchFamily="2" charset="-122"/>
              <a:ea typeface="华文中宋" panose="02010600040101010101" pitchFamily="2" charset="-122"/>
            </a:endParaRPr>
          </a:p>
          <a:p>
            <a:pPr marL="342900" lvl="2" indent="-342900">
              <a:lnSpc>
                <a:spcPct val="150000"/>
              </a:lnSpc>
              <a:spcBef>
                <a:spcPts val="0"/>
              </a:spcBef>
              <a:buClr>
                <a:srgbClr val="000099"/>
              </a:buClr>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第</a:t>
            </a:r>
            <a:r>
              <a:rPr lang="en-US" altLang="zh-CN" sz="1800" b="1" dirty="0">
                <a:solidFill>
                  <a:srgbClr val="FF0000"/>
                </a:solidFill>
                <a:latin typeface="华文中宋" panose="02010600040101010101" pitchFamily="2" charset="-122"/>
                <a:ea typeface="华文中宋" panose="02010600040101010101" pitchFamily="2" charset="-122"/>
              </a:rPr>
              <a:t>1</a:t>
            </a:r>
            <a:r>
              <a:rPr lang="zh-CN" altLang="en-US" sz="1800" b="1" dirty="0">
                <a:solidFill>
                  <a:srgbClr val="FF0000"/>
                </a:solidFill>
                <a:latin typeface="华文中宋" panose="02010600040101010101" pitchFamily="2" charset="-122"/>
                <a:ea typeface="华文中宋" panose="02010600040101010101" pitchFamily="2" charset="-122"/>
              </a:rPr>
              <a:t>、第</a:t>
            </a:r>
            <a:r>
              <a:rPr lang="en-US" altLang="zh-CN" sz="1800" b="1" dirty="0">
                <a:solidFill>
                  <a:srgbClr val="FF0000"/>
                </a:solidFill>
                <a:latin typeface="华文中宋" panose="02010600040101010101" pitchFamily="2" charset="-122"/>
                <a:ea typeface="华文中宋" panose="02010600040101010101" pitchFamily="2" charset="-122"/>
              </a:rPr>
              <a:t>2</a:t>
            </a:r>
            <a:r>
              <a:rPr lang="zh-CN" altLang="en-US" sz="1800" b="1" dirty="0">
                <a:solidFill>
                  <a:srgbClr val="FF0000"/>
                </a:solidFill>
                <a:latin typeface="华文中宋" panose="02010600040101010101" pitchFamily="2" charset="-122"/>
                <a:ea typeface="华文中宋" panose="02010600040101010101" pitchFamily="2" charset="-122"/>
              </a:rPr>
              <a:t>种情况，当</a:t>
            </a:r>
            <a:r>
              <a:rPr lang="en-US" altLang="zh-CN" sz="1800" b="1" dirty="0">
                <a:solidFill>
                  <a:srgbClr val="FF0000"/>
                </a:solidFill>
                <a:latin typeface="华文中宋" panose="02010600040101010101" pitchFamily="2" charset="-122"/>
                <a:ea typeface="华文中宋" panose="02010600040101010101" pitchFamily="2" charset="-122"/>
              </a:rPr>
              <a:t>OS</a:t>
            </a:r>
            <a:r>
              <a:rPr lang="zh-CN" altLang="en-US" sz="1800" b="1" dirty="0">
                <a:solidFill>
                  <a:srgbClr val="FF0000"/>
                </a:solidFill>
                <a:latin typeface="华文中宋" panose="02010600040101010101" pitchFamily="2" charset="-122"/>
                <a:ea typeface="华文中宋" panose="02010600040101010101" pitchFamily="2" charset="-122"/>
              </a:rPr>
              <a:t>内核把控制权切换回进程</a:t>
            </a:r>
            <a:r>
              <a:rPr lang="en-US" altLang="zh-CN" sz="1800" b="1" dirty="0">
                <a:solidFill>
                  <a:srgbClr val="FF0000"/>
                </a:solidFill>
                <a:latin typeface="华文中宋" panose="02010600040101010101" pitchFamily="2" charset="-122"/>
                <a:ea typeface="华文中宋" panose="02010600040101010101" pitchFamily="2" charset="-122"/>
              </a:rPr>
              <a:t>B</a:t>
            </a:r>
            <a:r>
              <a:rPr lang="zh-CN" altLang="en-US" sz="1800" b="1" dirty="0">
                <a:solidFill>
                  <a:srgbClr val="FF0000"/>
                </a:solidFill>
                <a:latin typeface="华文中宋" panose="02010600040101010101" pitchFamily="2" charset="-122"/>
                <a:ea typeface="华文中宋" panose="02010600040101010101" pitchFamily="2" charset="-122"/>
              </a:rPr>
              <a:t>时，线程</a:t>
            </a:r>
            <a:r>
              <a:rPr lang="en-US" altLang="zh-CN" sz="1800" b="1" dirty="0">
                <a:solidFill>
                  <a:srgbClr val="FF0000"/>
                </a:solidFill>
                <a:latin typeface="华文中宋" panose="02010600040101010101" pitchFamily="2" charset="-122"/>
                <a:ea typeface="华文中宋" panose="02010600040101010101" pitchFamily="2" charset="-122"/>
              </a:rPr>
              <a:t>2</a:t>
            </a:r>
            <a:r>
              <a:rPr lang="zh-CN" altLang="en-US" sz="1800" b="1" dirty="0">
                <a:solidFill>
                  <a:srgbClr val="FF0000"/>
                </a:solidFill>
                <a:latin typeface="华文中宋" panose="02010600040101010101" pitchFamily="2" charset="-122"/>
                <a:ea typeface="华文中宋" panose="02010600040101010101" pitchFamily="2" charset="-122"/>
              </a:rPr>
              <a:t>恢复执行。也就是说执行线程库的代码可被中断！</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Clr>
                <a:srgbClr val="000099"/>
              </a:buClr>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142</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1F6C0287-F42E-4870-9E0C-8BC10C6C7E7E}"/>
              </a:ext>
            </a:extLst>
          </p:cNvPr>
          <p:cNvSpPr>
            <a:spLocks noGrp="1"/>
          </p:cNvSpPr>
          <p:nvPr>
            <p:ph type="sldNum" sz="quarter" idx="12"/>
          </p:nvPr>
        </p:nvSpPr>
        <p:spPr/>
        <p:txBody>
          <a:bodyPr/>
          <a:lstStyle/>
          <a:p>
            <a:fld id="{B10D5614-B734-4280-8F57-1D4947433C97}" type="slidenum">
              <a:rPr lang="en-US" smtClean="0"/>
              <a:t>195</a:t>
            </a:fld>
            <a:endParaRPr lang="en-US" dirty="0"/>
          </a:p>
        </p:txBody>
      </p:sp>
    </p:spTree>
    <p:extLst>
      <p:ext uri="{BB962C8B-B14F-4D97-AF65-F5344CB8AC3E}">
        <p14:creationId xmlns:p14="http://schemas.microsoft.com/office/powerpoint/2010/main" val="13941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用户级线程中线程调度与进程调度的关系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52271" y="1617210"/>
            <a:ext cx="8089146" cy="49081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Clr>
                <a:srgbClr val="000099"/>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结论</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在传统操作系统中，拥有资源和独立调度的基本单位是进程，在引入线程的操作系统中，线程是独立调度的基本单位，进程是拥有资源的基本单位</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在引入线程的操作系统中，不仅进程之间可以并发执行（宏观上），而且多个线程之间也可以并发执行，从而使操作系统具有更好的并发性</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pPr>
            <a:r>
              <a:rPr lang="zh-CN" altLang="en-US" sz="1800" b="1" dirty="0">
                <a:solidFill>
                  <a:srgbClr val="000000"/>
                </a:solidFill>
                <a:latin typeface="华文中宋" panose="02010600040101010101" pitchFamily="2" charset="-122"/>
                <a:ea typeface="华文中宋" panose="02010600040101010101" pitchFamily="2" charset="-122"/>
              </a:rPr>
              <a:t>在同一进程中，线程的切换不会引起进程切换；进程的切换会引起线程的切换；在不同进程中进行线程切换，如从一个进程内的线程切换到另一个进程中的线程时，会引起进程切换</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Clr>
                <a:srgbClr val="000099"/>
              </a:buClr>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142</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5560E811-6A3D-4A75-A398-DBF76A96BD9F}"/>
              </a:ext>
            </a:extLst>
          </p:cNvPr>
          <p:cNvSpPr>
            <a:spLocks noGrp="1"/>
          </p:cNvSpPr>
          <p:nvPr>
            <p:ph type="sldNum" sz="quarter" idx="12"/>
          </p:nvPr>
        </p:nvSpPr>
        <p:spPr/>
        <p:txBody>
          <a:bodyPr/>
          <a:lstStyle/>
          <a:p>
            <a:fld id="{B10D5614-B734-4280-8F57-1D4947433C97}" type="slidenum">
              <a:rPr lang="en-US" smtClean="0"/>
              <a:t>196</a:t>
            </a:fld>
            <a:endParaRPr lang="en-US" dirty="0"/>
          </a:p>
        </p:txBody>
      </p:sp>
    </p:spTree>
    <p:extLst>
      <p:ext uri="{BB962C8B-B14F-4D97-AF65-F5344CB8AC3E}">
        <p14:creationId xmlns:p14="http://schemas.microsoft.com/office/powerpoint/2010/main" val="364100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用户级线程的优缺</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83567" y="1612525"/>
            <a:ext cx="7761591" cy="507831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优点</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所有线程都在一个进程的用户地址空间内，不需要切换到内核模式，省去两个状态转换开销</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量身定做线程调度算法</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可在任何</a:t>
            </a:r>
            <a:r>
              <a:rPr lang="en-US" altLang="zh-CN" b="1" dirty="0">
                <a:solidFill>
                  <a:srgbClr val="000000"/>
                </a:solidFill>
                <a:latin typeface="华文中宋" panose="02010600040101010101" pitchFamily="2" charset="-122"/>
                <a:ea typeface="华文中宋" panose="02010600040101010101" pitchFamily="2" charset="-122"/>
              </a:rPr>
              <a:t>OS</a:t>
            </a:r>
            <a:r>
              <a:rPr lang="zh-CN" altLang="en-US" b="1" dirty="0">
                <a:solidFill>
                  <a:srgbClr val="000000"/>
                </a:solidFill>
                <a:latin typeface="华文中宋" panose="02010600040101010101" pitchFamily="2" charset="-122"/>
                <a:ea typeface="华文中宋" panose="02010600040101010101" pitchFamily="2" charset="-122"/>
              </a:rPr>
              <a:t>中运行，不需要底层改动</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问题</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一个线程执行一个系统调用时，会阻塞所有线程。解决方案：套管（</a:t>
            </a:r>
            <a:r>
              <a:rPr lang="en-US" altLang="zh-CN" b="1" dirty="0">
                <a:solidFill>
                  <a:srgbClr val="000000"/>
                </a:solidFill>
                <a:latin typeface="华文中宋" panose="02010600040101010101" pitchFamily="2" charset="-122"/>
                <a:ea typeface="华文中宋" panose="02010600040101010101" pitchFamily="2" charset="-122"/>
              </a:rPr>
              <a:t>Jacketing</a:t>
            </a:r>
            <a:r>
              <a:rPr lang="zh-CN" altLang="en-US" b="1" dirty="0">
                <a:solidFill>
                  <a:srgbClr val="000000"/>
                </a:solidFill>
                <a:latin typeface="华文中宋" panose="02010600040101010101" pitchFamily="2" charset="-122"/>
                <a:ea typeface="华文中宋" panose="02010600040101010101" pitchFamily="2" charset="-122"/>
              </a:rPr>
              <a:t>）技术</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内核一次只把一个进程分配给一个处理器，因此不能利用多处理器技术</a:t>
            </a:r>
            <a:r>
              <a:rPr lang="zh-CN" altLang="en-US" b="1" dirty="0">
                <a:solidFill>
                  <a:schemeClr val="accent4">
                    <a:lumMod val="75000"/>
                  </a:schemeClr>
                </a:solidFill>
                <a:latin typeface="华文中宋" panose="02010600040101010101" pitchFamily="2" charset="-122"/>
                <a:ea typeface="华文中宋" panose="02010600040101010101" pitchFamily="2" charset="-122"/>
              </a:rPr>
              <a:t>（</a:t>
            </a:r>
            <a:r>
              <a:rPr lang="en-US" altLang="zh-CN" b="1" dirty="0">
                <a:solidFill>
                  <a:schemeClr val="accent4">
                    <a:lumMod val="75000"/>
                  </a:schemeClr>
                </a:solidFill>
                <a:latin typeface="华文中宋" panose="02010600040101010101" pitchFamily="2" charset="-122"/>
                <a:ea typeface="华文中宋" panose="02010600040101010101" pitchFamily="2" charset="-122"/>
              </a:rPr>
              <a:t>OS</a:t>
            </a:r>
            <a:r>
              <a:rPr lang="zh-CN" altLang="en-US" b="1" dirty="0">
                <a:solidFill>
                  <a:schemeClr val="accent4">
                    <a:lumMod val="75000"/>
                  </a:schemeClr>
                </a:solidFill>
                <a:latin typeface="华文中宋" panose="02010600040101010101" pitchFamily="2" charset="-122"/>
                <a:ea typeface="华文中宋" panose="02010600040101010101" pitchFamily="2" charset="-122"/>
              </a:rPr>
              <a:t>没有接管线程）</a:t>
            </a:r>
            <a:endParaRPr lang="en-US" altLang="zh-CN" b="1" dirty="0">
              <a:solidFill>
                <a:schemeClr val="accent4">
                  <a:lumMod val="75000"/>
                </a:schemeClr>
              </a:solidFill>
              <a:latin typeface="华文中宋" panose="02010600040101010101" pitchFamily="2" charset="-122"/>
              <a:ea typeface="华文中宋" panose="02010600040101010101" pitchFamily="2" charset="-122"/>
            </a:endParaRPr>
          </a:p>
          <a:p>
            <a:pPr lvl="1" algn="just">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gn="just">
              <a:lnSpc>
                <a:spcPct val="150000"/>
              </a:lnSpc>
              <a:buFont typeface="Wingdings" panose="05000000000000000000" pitchFamily="2" charset="2"/>
              <a:buChar char="Ø"/>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143</a:t>
            </a:r>
            <a:endParaRPr lang="en-US" sz="1100" b="1" dirty="0">
              <a:solidFill>
                <a:prstClr val="white"/>
              </a:solidFill>
            </a:endParaRPr>
          </a:p>
        </p:txBody>
      </p:sp>
      <p:sp>
        <p:nvSpPr>
          <p:cNvPr id="3" name="灯片编号占位符 2">
            <a:extLst>
              <a:ext uri="{FF2B5EF4-FFF2-40B4-BE49-F238E27FC236}">
                <a16:creationId xmlns:a16="http://schemas.microsoft.com/office/drawing/2014/main" id="{AB560B26-88CA-4755-83AD-EC67F45A116D}"/>
              </a:ext>
            </a:extLst>
          </p:cNvPr>
          <p:cNvSpPr>
            <a:spLocks noGrp="1"/>
          </p:cNvSpPr>
          <p:nvPr>
            <p:ph type="sldNum" sz="quarter" idx="12"/>
          </p:nvPr>
        </p:nvSpPr>
        <p:spPr/>
        <p:txBody>
          <a:bodyPr/>
          <a:lstStyle/>
          <a:p>
            <a:fld id="{B10D5614-B734-4280-8F57-1D4947433C97}" type="slidenum">
              <a:rPr lang="en-US" smtClean="0"/>
              <a:t>197</a:t>
            </a:fld>
            <a:endParaRPr lang="en-US" dirty="0"/>
          </a:p>
        </p:txBody>
      </p:sp>
    </p:spTree>
    <p:extLst>
      <p:ext uri="{BB962C8B-B14F-4D97-AF65-F5344CB8AC3E}">
        <p14:creationId xmlns:p14="http://schemas.microsoft.com/office/powerpoint/2010/main" val="213385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内核级线程</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83568" y="1612525"/>
            <a:ext cx="4680520" cy="216982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内核级线程（</a:t>
            </a:r>
            <a:r>
              <a:rPr lang="en-US" altLang="zh-CN" b="1" dirty="0">
                <a:solidFill>
                  <a:srgbClr val="000000"/>
                </a:solidFill>
                <a:latin typeface="华文中宋" panose="02010600040101010101" pitchFamily="2" charset="-122"/>
                <a:ea typeface="华文中宋" panose="02010600040101010101" pitchFamily="2" charset="-122"/>
              </a:rPr>
              <a:t>Kernel-Level Thread</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KLT</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内核级线程中所有线程的创建、调度和管理全部由操作系统内核负责完成</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gn="just">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典型系统：</a:t>
            </a:r>
            <a:r>
              <a:rPr lang="en-US" altLang="zh-CN" b="1" dirty="0">
                <a:solidFill>
                  <a:srgbClr val="000000"/>
                </a:solidFill>
                <a:latin typeface="华文中宋" panose="02010600040101010101" pitchFamily="2" charset="-122"/>
                <a:ea typeface="华文中宋" panose="02010600040101010101" pitchFamily="2" charset="-122"/>
              </a:rPr>
              <a:t>Windows</a:t>
            </a:r>
            <a:r>
              <a:rPr lang="zh-CN" altLang="en-US" b="1" dirty="0">
                <a:solidFill>
                  <a:srgbClr val="000000"/>
                </a:solidFill>
                <a:latin typeface="华文中宋" panose="02010600040101010101" pitchFamily="2" charset="-122"/>
                <a:ea typeface="华文中宋" panose="02010600040101010101" pitchFamily="2" charset="-122"/>
              </a:rPr>
              <a:t>、现代版</a:t>
            </a:r>
            <a:r>
              <a:rPr lang="en-US" altLang="zh-CN" b="1" dirty="0">
                <a:solidFill>
                  <a:srgbClr val="000000"/>
                </a:solidFill>
                <a:latin typeface="华文中宋" panose="02010600040101010101" pitchFamily="2" charset="-122"/>
                <a:ea typeface="华文中宋" panose="02010600040101010101" pitchFamily="2" charset="-122"/>
              </a:rPr>
              <a:t>Unix</a:t>
            </a:r>
            <a:endParaRPr lang="zh-CN" altLang="en-US" b="1" dirty="0">
              <a:solidFill>
                <a:srgbClr val="000000"/>
              </a:solidFill>
              <a:latin typeface="华文中宋" panose="02010600040101010101" pitchFamily="2" charset="-122"/>
              <a:ea typeface="华文中宋" panose="02010600040101010101" pitchFamily="2" charset="-122"/>
            </a:endParaRPr>
          </a:p>
        </p:txBody>
      </p:sp>
      <p:pic>
        <p:nvPicPr>
          <p:cNvPr id="8" name="Content Placeholder 3" descr="Fig4_6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8090" y="2060158"/>
            <a:ext cx="3557588"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83568" y="4509120"/>
            <a:ext cx="4977146" cy="1584072"/>
          </a:xfrm>
          <a:prstGeom prst="rect">
            <a:avLst/>
          </a:prstGeom>
          <a:noFill/>
        </p:spPr>
      </p:pic>
      <p:sp>
        <p:nvSpPr>
          <p:cNvPr id="3" name="TextBox 2"/>
          <p:cNvSpPr txBox="1"/>
          <p:nvPr/>
        </p:nvSpPr>
        <p:spPr>
          <a:xfrm>
            <a:off x="683568" y="4077072"/>
            <a:ext cx="4754522" cy="369332"/>
          </a:xfrm>
          <a:prstGeom prst="rect">
            <a:avLst/>
          </a:prstGeom>
          <a:noFill/>
        </p:spPr>
        <p:txBody>
          <a:bodyPr wrap="square" rtlCol="0">
            <a:spAutoFit/>
          </a:bodyPr>
          <a:lstStyle/>
          <a:p>
            <a:r>
              <a:rPr lang="en-US" altLang="zh-CN" b="1" dirty="0">
                <a:solidFill>
                  <a:srgbClr val="000000"/>
                </a:solidFill>
                <a:latin typeface="华文中宋" panose="02010600040101010101" pitchFamily="2" charset="-122"/>
                <a:ea typeface="华文中宋" panose="02010600040101010101" pitchFamily="2" charset="-122"/>
              </a:rPr>
              <a:t>VAX</a:t>
            </a:r>
            <a:r>
              <a:rPr lang="zh-CN" altLang="en-US" b="1" dirty="0">
                <a:solidFill>
                  <a:srgbClr val="000000"/>
                </a:solidFill>
                <a:latin typeface="华文中宋" panose="02010600040101010101" pitchFamily="2" charset="-122"/>
                <a:ea typeface="华文中宋" panose="02010600040101010101" pitchFamily="2" charset="-122"/>
              </a:rPr>
              <a:t>上</a:t>
            </a:r>
            <a:r>
              <a:rPr lang="en-US" altLang="zh-CN" b="1" dirty="0">
                <a:solidFill>
                  <a:srgbClr val="000000"/>
                </a:solidFill>
                <a:latin typeface="华文中宋" panose="02010600040101010101" pitchFamily="2" charset="-122"/>
                <a:ea typeface="华文中宋" panose="02010600040101010101" pitchFamily="2" charset="-122"/>
              </a:rPr>
              <a:t>UNIX</a:t>
            </a:r>
            <a:r>
              <a:rPr lang="zh-CN" altLang="en-US" b="1" dirty="0">
                <a:solidFill>
                  <a:srgbClr val="000000"/>
                </a:solidFill>
                <a:latin typeface="华文中宋" panose="02010600040101010101" pitchFamily="2" charset="-122"/>
                <a:ea typeface="华文中宋" panose="02010600040101010101" pitchFamily="2" charset="-122"/>
              </a:rPr>
              <a:t>测试（</a:t>
            </a:r>
            <a:r>
              <a:rPr lang="en-US" altLang="zh-CN" b="1" dirty="0">
                <a:solidFill>
                  <a:srgbClr val="000000"/>
                </a:solidFill>
                <a:latin typeface="华文中宋" panose="02010600040101010101" pitchFamily="2" charset="-122"/>
                <a:ea typeface="华文中宋" panose="02010600040101010101" pitchFamily="2" charset="-122"/>
              </a:rPr>
              <a:t>µs</a:t>
            </a:r>
            <a:r>
              <a:rPr lang="zh-CN" altLang="en-US" b="1" dirty="0">
                <a:solidFill>
                  <a:srgbClr val="000000"/>
                </a:solidFill>
                <a:latin typeface="华文中宋" panose="02010600040101010101" pitchFamily="2" charset="-122"/>
                <a:ea typeface="华文中宋" panose="02010600040101010101" pitchFamily="2" charset="-122"/>
              </a:rPr>
              <a:t>）</a:t>
            </a:r>
          </a:p>
        </p:txBody>
      </p:sp>
      <p:sp>
        <p:nvSpPr>
          <p:cNvPr id="10" name="TextBox 9"/>
          <p:cNvSpPr txBox="1"/>
          <p:nvPr/>
        </p:nvSpPr>
        <p:spPr>
          <a:xfrm>
            <a:off x="6014641" y="1793319"/>
            <a:ext cx="240448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需要切换到内核模式</a:t>
            </a:r>
          </a:p>
        </p:txBody>
      </p:sp>
      <p:sp>
        <p:nvSpPr>
          <p:cNvPr id="14"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144</a:t>
            </a:r>
            <a:endParaRPr lang="en-US" sz="1100" b="1" dirty="0">
              <a:solidFill>
                <a:prstClr val="white"/>
              </a:solidFill>
            </a:endParaRPr>
          </a:p>
        </p:txBody>
      </p:sp>
      <p:sp>
        <p:nvSpPr>
          <p:cNvPr id="4" name="灯片编号占位符 3">
            <a:extLst>
              <a:ext uri="{FF2B5EF4-FFF2-40B4-BE49-F238E27FC236}">
                <a16:creationId xmlns:a16="http://schemas.microsoft.com/office/drawing/2014/main" id="{E064A231-DC48-470B-B948-6819E857A0F5}"/>
              </a:ext>
            </a:extLst>
          </p:cNvPr>
          <p:cNvSpPr>
            <a:spLocks noGrp="1"/>
          </p:cNvSpPr>
          <p:nvPr>
            <p:ph type="sldNum" sz="quarter" idx="12"/>
          </p:nvPr>
        </p:nvSpPr>
        <p:spPr/>
        <p:txBody>
          <a:bodyPr/>
          <a:lstStyle/>
          <a:p>
            <a:fld id="{B10D5614-B734-4280-8F57-1D4947433C97}" type="slidenum">
              <a:rPr lang="en-US" smtClean="0"/>
              <a:t>198</a:t>
            </a:fld>
            <a:endParaRPr lang="en-US" dirty="0"/>
          </a:p>
        </p:txBody>
      </p:sp>
    </p:spTree>
    <p:extLst>
      <p:ext uri="{BB962C8B-B14F-4D97-AF65-F5344CB8AC3E}">
        <p14:creationId xmlns:p14="http://schemas.microsoft.com/office/powerpoint/2010/main" val="136390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混合模式</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10" name="Rectangle 3"/>
          <p:cNvSpPr txBox="1">
            <a:spLocks noChangeArrowheads="1"/>
          </p:cNvSpPr>
          <p:nvPr/>
        </p:nvSpPr>
        <p:spPr>
          <a:xfrm>
            <a:off x="452271" y="1759677"/>
            <a:ext cx="4767801" cy="44776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用户级线程与核心态线程相结合的模式</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将两种方法结合起来的系统称为多线程的操作系统。内核支持多线程的建立、调度和管理。同时系统中又提供使用线程库，允许用户应用程序建立、调度和管理用户级线程</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典型系统：</a:t>
            </a:r>
            <a:r>
              <a:rPr lang="en-US" altLang="zh-CN" sz="1800" b="1" dirty="0">
                <a:solidFill>
                  <a:srgbClr val="000000"/>
                </a:solidFill>
                <a:latin typeface="华文中宋" panose="02010600040101010101" pitchFamily="2" charset="-122"/>
                <a:ea typeface="华文中宋" panose="02010600040101010101" pitchFamily="2" charset="-122"/>
              </a:rPr>
              <a:t>Solaris</a:t>
            </a: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4" name="Content Placeholder 3" descr="Fig04_06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3269" y="1576643"/>
            <a:ext cx="3733800"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145</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F8427DBF-BEE4-4228-A938-733F5FC76810}"/>
              </a:ext>
            </a:extLst>
          </p:cNvPr>
          <p:cNvSpPr>
            <a:spLocks noGrp="1"/>
          </p:cNvSpPr>
          <p:nvPr>
            <p:ph type="sldNum" sz="quarter" idx="12"/>
          </p:nvPr>
        </p:nvSpPr>
        <p:spPr/>
        <p:txBody>
          <a:bodyPr/>
          <a:lstStyle/>
          <a:p>
            <a:fld id="{B10D5614-B734-4280-8F57-1D4947433C97}" type="slidenum">
              <a:rPr lang="en-US" smtClean="0"/>
              <a:t>199</a:t>
            </a:fld>
            <a:endParaRPr lang="en-US" dirty="0"/>
          </a:p>
        </p:txBody>
      </p:sp>
    </p:spTree>
    <p:extLst>
      <p:ext uri="{BB962C8B-B14F-4D97-AF65-F5344CB8AC3E}">
        <p14:creationId xmlns:p14="http://schemas.microsoft.com/office/powerpoint/2010/main" val="281380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2125296" y="1778526"/>
            <a:ext cx="5109935" cy="780685"/>
          </a:xfrm>
        </p:spPr>
        <p:txBody>
          <a:bodyPr>
            <a:normAutofit/>
          </a:bodyPr>
          <a:lstStyle/>
          <a:p>
            <a:r>
              <a:rPr lang="zh-CN" altLang="en-US" b="1" dirty="0">
                <a:solidFill>
                  <a:schemeClr val="accent1">
                    <a:lumMod val="60000"/>
                    <a:lumOff val="40000"/>
                  </a:schemeClr>
                </a:solidFill>
                <a:latin typeface="华文中宋" panose="02010600040101010101" pitchFamily="2" charset="-122"/>
                <a:ea typeface="华文中宋" panose="02010600040101010101" pitchFamily="2" charset="-122"/>
              </a:rPr>
              <a:t>第三章 进程管理</a:t>
            </a:r>
            <a:endParaRPr lang="en-US" b="1"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27" name="TextBox 26"/>
          <p:cNvSpPr txBox="1"/>
          <p:nvPr/>
        </p:nvSpPr>
        <p:spPr>
          <a:xfrm>
            <a:off x="2087527" y="2852936"/>
            <a:ext cx="5256583" cy="3606560"/>
          </a:xfrm>
          <a:prstGeom prst="rect">
            <a:avLst/>
          </a:prstGeom>
          <a:noFill/>
        </p:spPr>
        <p:txBody>
          <a:bodyPr wrap="square" rIns="144000" bIns="36000" numCol="1" spcCol="360000" rtlCol="0">
            <a:spAutoFit/>
          </a:bodyPr>
          <a:lstStyle/>
          <a:p>
            <a:pPr algn="just">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进程的概念</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进程的描述、状态及转换</a:t>
            </a: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进程控制的实现</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进程的互斥与同步</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进程的通信</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进程死锁问题的解决</a:t>
            </a:r>
          </a:p>
          <a:p>
            <a:pPr>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线程</a:t>
            </a:r>
          </a:p>
          <a:p>
            <a:endParaRPr lang="zh-CN" altLang="en-US" sz="2000" dirty="0">
              <a:solidFill>
                <a:srgbClr val="CC0000"/>
              </a:solidFill>
            </a:endParaRPr>
          </a:p>
          <a:p>
            <a:endParaRPr lang="zh-CN" altLang="en-US" sz="2000" dirty="0"/>
          </a:p>
        </p:txBody>
      </p:sp>
      <p:sp>
        <p:nvSpPr>
          <p:cNvPr id="37" name="Flowchart: Off-page Connector 36"/>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01</a:t>
            </a:r>
            <a:endParaRPr lang="en-US" sz="1100" b="1" dirty="0">
              <a:solidFill>
                <a:prstClr val="white"/>
              </a:solidFill>
            </a:endParaRPr>
          </a:p>
        </p:txBody>
      </p:sp>
      <p:grpSp>
        <p:nvGrpSpPr>
          <p:cNvPr id="6" name="Group 5"/>
          <p:cNvGrpSpPr/>
          <p:nvPr/>
        </p:nvGrpSpPr>
        <p:grpSpPr>
          <a:xfrm>
            <a:off x="-7252" y="2288203"/>
            <a:ext cx="2094778" cy="55420"/>
            <a:chOff x="2055030" y="1463669"/>
            <a:chExt cx="2304256" cy="544908"/>
          </a:xfrm>
        </p:grpSpPr>
        <p:sp>
          <p:nvSpPr>
            <p:cNvPr id="7" name="Rectangle 6"/>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prstClr val="white"/>
                </a:solidFill>
              </a:endParaRPr>
            </a:p>
          </p:txBody>
        </p:sp>
      </p:grpSp>
      <p:grpSp>
        <p:nvGrpSpPr>
          <p:cNvPr id="11" name="组合 10"/>
          <p:cNvGrpSpPr/>
          <p:nvPr/>
        </p:nvGrpSpPr>
        <p:grpSpPr>
          <a:xfrm>
            <a:off x="2188067" y="608296"/>
            <a:ext cx="1494619" cy="1283197"/>
            <a:chOff x="-2528094" y="5414101"/>
            <a:chExt cx="5068888" cy="3263902"/>
          </a:xfrm>
        </p:grpSpPr>
        <p:sp>
          <p:nvSpPr>
            <p:cNvPr id="12" name="Freeform 69"/>
            <p:cNvSpPr>
              <a:spLocks/>
            </p:cNvSpPr>
            <p:nvPr/>
          </p:nvSpPr>
          <p:spPr bwMode="auto">
            <a:xfrm rot="5400000">
              <a:off x="-2246313" y="6764271"/>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5" name="Freeform 70"/>
            <p:cNvSpPr>
              <a:spLocks/>
            </p:cNvSpPr>
            <p:nvPr/>
          </p:nvSpPr>
          <p:spPr bwMode="auto">
            <a:xfrm rot="5400000">
              <a:off x="-2386013" y="6164196"/>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C8E3F6"/>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6" name="Freeform 71"/>
            <p:cNvSpPr>
              <a:spLocks/>
            </p:cNvSpPr>
            <p:nvPr/>
          </p:nvSpPr>
          <p:spPr bwMode="auto">
            <a:xfrm rot="5400000">
              <a:off x="-2388394" y="6904765"/>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91C6ED"/>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7" name="Freeform 72"/>
            <p:cNvSpPr>
              <a:spLocks/>
            </p:cNvSpPr>
            <p:nvPr/>
          </p:nvSpPr>
          <p:spPr bwMode="auto">
            <a:xfrm rot="5400000">
              <a:off x="-1740694" y="6868252"/>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8" name="Freeform 73"/>
            <p:cNvSpPr>
              <a:spLocks/>
            </p:cNvSpPr>
            <p:nvPr/>
          </p:nvSpPr>
          <p:spPr bwMode="auto">
            <a:xfrm rot="5400000">
              <a:off x="-1637506" y="5961790"/>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19" name="Freeform 74"/>
            <p:cNvSpPr>
              <a:spLocks/>
            </p:cNvSpPr>
            <p:nvPr/>
          </p:nvSpPr>
          <p:spPr bwMode="auto">
            <a:xfrm rot="5400000">
              <a:off x="-1639094" y="7147652"/>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0" name="Freeform 75"/>
            <p:cNvSpPr>
              <a:spLocks/>
            </p:cNvSpPr>
            <p:nvPr/>
          </p:nvSpPr>
          <p:spPr bwMode="auto">
            <a:xfrm rot="5400000">
              <a:off x="777080" y="6765064"/>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1" name="Freeform 76"/>
            <p:cNvSpPr>
              <a:spLocks/>
            </p:cNvSpPr>
            <p:nvPr/>
          </p:nvSpPr>
          <p:spPr bwMode="auto">
            <a:xfrm rot="5400000">
              <a:off x="1660525" y="6164196"/>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2" name="Freeform 77"/>
            <p:cNvSpPr>
              <a:spLocks/>
            </p:cNvSpPr>
            <p:nvPr/>
          </p:nvSpPr>
          <p:spPr bwMode="auto">
            <a:xfrm rot="5400000">
              <a:off x="1658144" y="6904765"/>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3" name="Freeform 78"/>
            <p:cNvSpPr>
              <a:spLocks/>
            </p:cNvSpPr>
            <p:nvPr/>
          </p:nvSpPr>
          <p:spPr bwMode="auto">
            <a:xfrm rot="5400000">
              <a:off x="-619919" y="6868252"/>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4" name="Freeform 79"/>
            <p:cNvSpPr>
              <a:spLocks/>
            </p:cNvSpPr>
            <p:nvPr/>
          </p:nvSpPr>
          <p:spPr bwMode="auto">
            <a:xfrm rot="5400000">
              <a:off x="465137" y="5962583"/>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5" name="Freeform 80"/>
            <p:cNvSpPr>
              <a:spLocks/>
            </p:cNvSpPr>
            <p:nvPr/>
          </p:nvSpPr>
          <p:spPr bwMode="auto">
            <a:xfrm rot="5400000">
              <a:off x="463550" y="7148446"/>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6" name="Freeform 81"/>
            <p:cNvSpPr>
              <a:spLocks/>
            </p:cNvSpPr>
            <p:nvPr/>
          </p:nvSpPr>
          <p:spPr bwMode="auto">
            <a:xfrm rot="5400000">
              <a:off x="-815182" y="5720489"/>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5AAAE4"/>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8" name="Freeform 82"/>
            <p:cNvSpPr>
              <a:spLocks/>
            </p:cNvSpPr>
            <p:nvPr/>
          </p:nvSpPr>
          <p:spPr bwMode="auto">
            <a:xfrm rot="5400000">
              <a:off x="-816769" y="7352440"/>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1B6AA3"/>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29" name="Freeform 83"/>
            <p:cNvSpPr>
              <a:spLocks/>
            </p:cNvSpPr>
            <p:nvPr/>
          </p:nvSpPr>
          <p:spPr bwMode="auto">
            <a:xfrm rot="5400000">
              <a:off x="2162969" y="6674577"/>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0" name="Freeform 84"/>
            <p:cNvSpPr>
              <a:spLocks/>
            </p:cNvSpPr>
            <p:nvPr/>
          </p:nvSpPr>
          <p:spPr bwMode="auto">
            <a:xfrm rot="5400000">
              <a:off x="1139031" y="6644414"/>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1" name="Freeform 85"/>
            <p:cNvSpPr>
              <a:spLocks/>
            </p:cNvSpPr>
            <p:nvPr/>
          </p:nvSpPr>
          <p:spPr bwMode="auto">
            <a:xfrm rot="5400000">
              <a:off x="-2162969" y="6674577"/>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2" name="Freeform 86"/>
            <p:cNvSpPr>
              <a:spLocks/>
            </p:cNvSpPr>
            <p:nvPr/>
          </p:nvSpPr>
          <p:spPr bwMode="auto">
            <a:xfrm rot="5400000">
              <a:off x="-1140619" y="6644414"/>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3" name="Freeform 87"/>
            <p:cNvSpPr>
              <a:spLocks/>
            </p:cNvSpPr>
            <p:nvPr/>
          </p:nvSpPr>
          <p:spPr bwMode="auto">
            <a:xfrm rot="5400000">
              <a:off x="-6350" y="6537258"/>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4" name="Freeform 88"/>
            <p:cNvSpPr>
              <a:spLocks/>
            </p:cNvSpPr>
            <p:nvPr/>
          </p:nvSpPr>
          <p:spPr bwMode="auto">
            <a:xfrm rot="5400000">
              <a:off x="1574006" y="6820627"/>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5" name="Freeform 89"/>
            <p:cNvSpPr>
              <a:spLocks/>
            </p:cNvSpPr>
            <p:nvPr/>
          </p:nvSpPr>
          <p:spPr bwMode="auto">
            <a:xfrm rot="5400000">
              <a:off x="923130" y="6901589"/>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6" name="Freeform 90"/>
            <p:cNvSpPr>
              <a:spLocks/>
            </p:cNvSpPr>
            <p:nvPr/>
          </p:nvSpPr>
          <p:spPr bwMode="auto">
            <a:xfrm rot="5400000">
              <a:off x="177006" y="6861902"/>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8" name="Freeform 91"/>
            <p:cNvSpPr>
              <a:spLocks/>
            </p:cNvSpPr>
            <p:nvPr/>
          </p:nvSpPr>
          <p:spPr bwMode="auto">
            <a:xfrm rot="5400000">
              <a:off x="-521494" y="6949215"/>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39" name="Freeform 92"/>
            <p:cNvSpPr>
              <a:spLocks/>
            </p:cNvSpPr>
            <p:nvPr/>
          </p:nvSpPr>
          <p:spPr bwMode="auto">
            <a:xfrm rot="5400000">
              <a:off x="-3042444" y="6820627"/>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0" name="Freeform 93"/>
            <p:cNvSpPr>
              <a:spLocks/>
            </p:cNvSpPr>
            <p:nvPr/>
          </p:nvSpPr>
          <p:spPr bwMode="auto">
            <a:xfrm rot="5400000">
              <a:off x="-2391570" y="6901589"/>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1" name="Freeform 94"/>
            <p:cNvSpPr>
              <a:spLocks/>
            </p:cNvSpPr>
            <p:nvPr/>
          </p:nvSpPr>
          <p:spPr bwMode="auto">
            <a:xfrm rot="5400000">
              <a:off x="-2536826" y="6861108"/>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2" name="Freeform 95"/>
            <p:cNvSpPr>
              <a:spLocks/>
            </p:cNvSpPr>
            <p:nvPr/>
          </p:nvSpPr>
          <p:spPr bwMode="auto">
            <a:xfrm rot="5400000">
              <a:off x="-1837531" y="6949215"/>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3" name="Freeform 96"/>
            <p:cNvSpPr>
              <a:spLocks/>
            </p:cNvSpPr>
            <p:nvPr/>
          </p:nvSpPr>
          <p:spPr bwMode="auto">
            <a:xfrm rot="5400000">
              <a:off x="-1220788" y="6948420"/>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sp>
          <p:nvSpPr>
            <p:cNvPr id="44" name="Freeform 97"/>
            <p:cNvSpPr>
              <a:spLocks/>
            </p:cNvSpPr>
            <p:nvPr/>
          </p:nvSpPr>
          <p:spPr bwMode="auto">
            <a:xfrm rot="5400000">
              <a:off x="-2046288" y="6951595"/>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solidFill>
                  <a:srgbClr val="5C5C5C"/>
                </a:solidFill>
              </a:endParaRPr>
            </a:p>
          </p:txBody>
        </p:sp>
      </p:grpSp>
      <p:grpSp>
        <p:nvGrpSpPr>
          <p:cNvPr id="45" name="Group 26"/>
          <p:cNvGrpSpPr/>
          <p:nvPr/>
        </p:nvGrpSpPr>
        <p:grpSpPr>
          <a:xfrm>
            <a:off x="1754313" y="3409881"/>
            <a:ext cx="237626" cy="316835"/>
            <a:chOff x="2609260" y="2989019"/>
            <a:chExt cx="475253" cy="475253"/>
          </a:xfrm>
        </p:grpSpPr>
        <p:sp>
          <p:nvSpPr>
            <p:cNvPr id="46"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26"/>
          <p:cNvGrpSpPr/>
          <p:nvPr/>
        </p:nvGrpSpPr>
        <p:grpSpPr>
          <a:xfrm>
            <a:off x="1754325" y="3838255"/>
            <a:ext cx="237626" cy="316835"/>
            <a:chOff x="2609260" y="2989019"/>
            <a:chExt cx="475253" cy="475253"/>
          </a:xfrm>
        </p:grpSpPr>
        <p:sp>
          <p:nvSpPr>
            <p:cNvPr id="49"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26"/>
          <p:cNvGrpSpPr/>
          <p:nvPr/>
        </p:nvGrpSpPr>
        <p:grpSpPr>
          <a:xfrm>
            <a:off x="1754319" y="4221088"/>
            <a:ext cx="237626" cy="316835"/>
            <a:chOff x="2609260" y="2989019"/>
            <a:chExt cx="475253" cy="475253"/>
          </a:xfrm>
        </p:grpSpPr>
        <p:sp>
          <p:nvSpPr>
            <p:cNvPr id="52"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26"/>
          <p:cNvGrpSpPr/>
          <p:nvPr/>
        </p:nvGrpSpPr>
        <p:grpSpPr>
          <a:xfrm>
            <a:off x="1740459" y="3009419"/>
            <a:ext cx="237626" cy="316835"/>
            <a:chOff x="2609260" y="2989019"/>
            <a:chExt cx="475253" cy="475253"/>
          </a:xfrm>
        </p:grpSpPr>
        <p:sp>
          <p:nvSpPr>
            <p:cNvPr id="55"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26"/>
          <p:cNvGrpSpPr/>
          <p:nvPr/>
        </p:nvGrpSpPr>
        <p:grpSpPr>
          <a:xfrm>
            <a:off x="1753809" y="4639489"/>
            <a:ext cx="237626" cy="316835"/>
            <a:chOff x="2609260" y="2989019"/>
            <a:chExt cx="475253" cy="475253"/>
          </a:xfrm>
        </p:grpSpPr>
        <p:sp>
          <p:nvSpPr>
            <p:cNvPr id="58"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26"/>
          <p:cNvGrpSpPr/>
          <p:nvPr/>
        </p:nvGrpSpPr>
        <p:grpSpPr>
          <a:xfrm>
            <a:off x="1755039" y="5044670"/>
            <a:ext cx="237626" cy="316835"/>
            <a:chOff x="2609260" y="2989019"/>
            <a:chExt cx="475253" cy="475253"/>
          </a:xfrm>
        </p:grpSpPr>
        <p:sp>
          <p:nvSpPr>
            <p:cNvPr id="61"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26"/>
          <p:cNvGrpSpPr/>
          <p:nvPr/>
        </p:nvGrpSpPr>
        <p:grpSpPr>
          <a:xfrm>
            <a:off x="1767189" y="5435082"/>
            <a:ext cx="237626" cy="316835"/>
            <a:chOff x="2609260" y="2989019"/>
            <a:chExt cx="475253" cy="475253"/>
          </a:xfrm>
        </p:grpSpPr>
        <p:sp>
          <p:nvSpPr>
            <p:cNvPr id="64" name="Oval 27"/>
            <p:cNvSpPr/>
            <p:nvPr/>
          </p:nvSpPr>
          <p:spPr>
            <a:xfrm>
              <a:off x="2609260" y="2989019"/>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灯片编号占位符 1">
            <a:extLst>
              <a:ext uri="{FF2B5EF4-FFF2-40B4-BE49-F238E27FC236}">
                <a16:creationId xmlns:a16="http://schemas.microsoft.com/office/drawing/2014/main" id="{32B38179-7493-4EDC-8CAB-ECDCDA9EE8AE}"/>
              </a:ext>
            </a:extLst>
          </p:cNvPr>
          <p:cNvSpPr>
            <a:spLocks noGrp="1"/>
          </p:cNvSpPr>
          <p:nvPr>
            <p:ph type="sldNum" sz="quarter" idx="12"/>
          </p:nvPr>
        </p:nvSpPr>
        <p:spPr/>
        <p:txBody>
          <a:bodyPr/>
          <a:lstStyle/>
          <a:p>
            <a:fld id="{B10D5614-B734-4280-8F57-1D4947433C97}" type="slidenum">
              <a:rPr lang="en-US" smtClean="0"/>
              <a:t>2</a:t>
            </a:fld>
            <a:endParaRPr lang="en-US" dirty="0"/>
          </a:p>
        </p:txBody>
      </p:sp>
    </p:spTree>
    <p:extLst>
      <p:ext uri="{BB962C8B-B14F-4D97-AF65-F5344CB8AC3E}">
        <p14:creationId xmlns:p14="http://schemas.microsoft.com/office/powerpoint/2010/main" val="184193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进程的定义</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39552" y="1844824"/>
            <a:ext cx="8261300" cy="4247317"/>
          </a:xfrm>
          <a:prstGeom prst="rect">
            <a:avLst/>
          </a:prstGeom>
        </p:spPr>
        <p:txBody>
          <a:bodyPr wrap="square">
            <a:spAutoFit/>
          </a:bodyPr>
          <a:lstStyle/>
          <a:p>
            <a:pPr marL="342900"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进程是可以并发执行的计算部分</a:t>
            </a:r>
          </a:p>
          <a:p>
            <a:pPr marL="342900"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进程是一个独立的可以调度的活动</a:t>
            </a:r>
          </a:p>
          <a:p>
            <a:pPr marL="342900"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进程是一个抽象实体，当它执行某个任务时，将要分配和释放各种资源</a:t>
            </a:r>
          </a:p>
          <a:p>
            <a:pPr marL="342900"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行为的规则叫程序，程序在处理机上执行时的活动称为进程</a:t>
            </a:r>
          </a:p>
          <a:p>
            <a:pPr marL="342900" indent="-342900">
              <a:lnSpc>
                <a:spcPct val="150000"/>
              </a:lnSpc>
              <a:buFont typeface="+mj-lt"/>
              <a:buAutoNum type="arabicPeriod"/>
            </a:pPr>
            <a:r>
              <a:rPr lang="zh-CN" altLang="en-US" b="1" dirty="0">
                <a:solidFill>
                  <a:srgbClr val="000000"/>
                </a:solidFill>
                <a:latin typeface="华文中宋" panose="02010600040101010101" pitchFamily="2" charset="-122"/>
                <a:ea typeface="华文中宋" panose="02010600040101010101" pitchFamily="2" charset="-122"/>
              </a:rPr>
              <a:t>一个进程是一系列逐一执行的操作，而操作的确切含义则有赖于以何种详尽程度来描述进程</a:t>
            </a:r>
          </a:p>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进程（任务）</a:t>
            </a:r>
          </a:p>
          <a:p>
            <a:pPr marL="742950" lvl="1" indent="-285750">
              <a:lnSpc>
                <a:spcPct val="150000"/>
              </a:lnSpc>
              <a:buFont typeface="Arial" panose="020B0604020202020204" pitchFamily="34" charset="0"/>
              <a:buChar char="•"/>
            </a:pPr>
            <a:r>
              <a:rPr lang="zh-CN" altLang="en-US" b="1" dirty="0">
                <a:solidFill>
                  <a:srgbClr val="FF0000"/>
                </a:solidFill>
                <a:latin typeface="华文中宋" panose="02010600040101010101" pitchFamily="2" charset="-122"/>
                <a:ea typeface="华文中宋" panose="02010600040101010101" pitchFamily="2" charset="-122"/>
              </a:rPr>
              <a:t>并发执行的程序在执行过程中分配和管理资源的基本单位</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一个具有独立功能的程序对某个数据集在处理机上的执行过程和分配资源的基本单位</a:t>
            </a:r>
            <a:r>
              <a:rPr lang="zh-CN" altLang="en-US" b="1" dirty="0">
                <a:solidFill>
                  <a:srgbClr val="000000"/>
                </a:solidFill>
                <a:latin typeface="华文中宋" panose="02010600040101010101" pitchFamily="2" charset="-122"/>
                <a:ea typeface="华文中宋" panose="02010600040101010101" pitchFamily="2" charset="-122"/>
                <a:sym typeface="Wingdings" pitchFamily="2" charset="2"/>
              </a:rPr>
              <a:t> （</a:t>
            </a:r>
            <a:r>
              <a:rPr lang="en-US" altLang="zh-CN" b="1" dirty="0">
                <a:solidFill>
                  <a:srgbClr val="000000"/>
                </a:solidFill>
                <a:latin typeface="华文中宋" panose="02010600040101010101" pitchFamily="2" charset="-122"/>
                <a:ea typeface="华文中宋" panose="02010600040101010101" pitchFamily="2" charset="-122"/>
                <a:sym typeface="Wingdings" pitchFamily="2" charset="2"/>
              </a:rPr>
              <a:t>1978</a:t>
            </a:r>
            <a:r>
              <a:rPr lang="zh-CN" altLang="en-US" b="1" dirty="0">
                <a:solidFill>
                  <a:srgbClr val="000000"/>
                </a:solidFill>
                <a:latin typeface="华文中宋" panose="02010600040101010101" pitchFamily="2" charset="-122"/>
                <a:ea typeface="华文中宋" panose="02010600040101010101" pitchFamily="2" charset="-122"/>
                <a:sym typeface="Wingdings" pitchFamily="2" charset="2"/>
              </a:rPr>
              <a:t>年全国操作系统会议）</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9A36EF31-3C17-4E02-94B1-50287E5DF75E}"/>
              </a:ext>
            </a:extLst>
          </p:cNvPr>
          <p:cNvSpPr>
            <a:spLocks noGrp="1"/>
          </p:cNvSpPr>
          <p:nvPr>
            <p:ph type="sldNum" sz="quarter" idx="12"/>
          </p:nvPr>
        </p:nvSpPr>
        <p:spPr/>
        <p:txBody>
          <a:bodyPr/>
          <a:lstStyle/>
          <a:p>
            <a:fld id="{B10D5614-B734-4280-8F57-1D4947433C97}" type="slidenum">
              <a:rPr lang="en-US" smtClean="0"/>
              <a:t>20</a:t>
            </a:fld>
            <a:endParaRPr lang="en-US" dirty="0"/>
          </a:p>
        </p:txBody>
      </p:sp>
    </p:spTree>
    <p:extLst>
      <p:ext uri="{BB962C8B-B14F-4D97-AF65-F5344CB8AC3E}">
        <p14:creationId xmlns:p14="http://schemas.microsoft.com/office/powerpoint/2010/main" val="156472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3.10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线程的分类与执行</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进程、线程</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145</a:t>
            </a:r>
            <a:endParaRPr lang="en-US" sz="1100" b="1" dirty="0">
              <a:solidFill>
                <a:prstClr val="white"/>
              </a:solidFill>
            </a:endParaRPr>
          </a:p>
        </p:txBody>
      </p:sp>
      <p:sp>
        <p:nvSpPr>
          <p:cNvPr id="4" name="矩形 3">
            <a:extLst>
              <a:ext uri="{FF2B5EF4-FFF2-40B4-BE49-F238E27FC236}">
                <a16:creationId xmlns:a16="http://schemas.microsoft.com/office/drawing/2014/main" id="{1C807F5B-F43A-4734-96A1-1D1869701EFD}"/>
              </a:ext>
            </a:extLst>
          </p:cNvPr>
          <p:cNvSpPr/>
          <p:nvPr/>
        </p:nvSpPr>
        <p:spPr>
          <a:xfrm>
            <a:off x="698841" y="1629670"/>
            <a:ext cx="7746318" cy="646331"/>
          </a:xfrm>
          <a:prstGeom prst="rect">
            <a:avLst/>
          </a:prstGeom>
        </p:spPr>
        <p:txBody>
          <a:bodyPr wrap="square">
            <a:spAutoFit/>
          </a:bodyPr>
          <a:lstStyle/>
          <a:p>
            <a:r>
              <a:rPr lang="en-US" altLang="zh-CN" b="1"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30. </a:t>
            </a:r>
            <a:r>
              <a:rPr lang="zh-CN" altLang="zh-CN" b="1"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进程</a:t>
            </a:r>
            <a:r>
              <a:rPr lang="en-US" altLang="zh-CN" b="1" dirty="0">
                <a:solidFill>
                  <a:schemeClr val="bg2">
                    <a:lumMod val="10000"/>
                  </a:schemeClr>
                </a:solidFill>
                <a:latin typeface="华文中宋" panose="02010600040101010101" pitchFamily="2" charset="-122"/>
                <a:ea typeface="华文中宋" panose="02010600040101010101" pitchFamily="2" charset="-122"/>
              </a:rPr>
              <a:t>P1</a:t>
            </a:r>
            <a:r>
              <a:rPr lang="zh-CN" altLang="zh-CN" b="1"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和</a:t>
            </a:r>
            <a:r>
              <a:rPr lang="en-US" altLang="zh-CN" b="1" dirty="0">
                <a:solidFill>
                  <a:schemeClr val="bg2">
                    <a:lumMod val="10000"/>
                  </a:schemeClr>
                </a:solidFill>
                <a:latin typeface="华文中宋" panose="02010600040101010101" pitchFamily="2" charset="-122"/>
                <a:ea typeface="华文中宋" panose="02010600040101010101" pitchFamily="2" charset="-122"/>
              </a:rPr>
              <a:t>P2</a:t>
            </a:r>
            <a:r>
              <a:rPr lang="zh-CN" altLang="zh-CN" b="1"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rPr>
              <a:t>均包含并发执行的线程，部分伪代码描述如下所示。</a:t>
            </a:r>
            <a:endParaRPr lang="en-US" altLang="zh-CN" b="1" dirty="0">
              <a:solidFill>
                <a:schemeClr val="bg2">
                  <a:lumMod val="10000"/>
                </a:schemeClr>
              </a:solidFill>
              <a:latin typeface="华文中宋" panose="02010600040101010101" pitchFamily="2" charset="-122"/>
              <a:ea typeface="华文中宋" panose="02010600040101010101" pitchFamily="2" charset="-122"/>
              <a:cs typeface="Times New Roman" panose="02020603050405020304" pitchFamily="18" charset="0"/>
            </a:endParaRPr>
          </a:p>
          <a:p>
            <a:endParaRPr lang="zh-CN" altLang="en-US" dirty="0"/>
          </a:p>
        </p:txBody>
      </p:sp>
      <p:sp>
        <p:nvSpPr>
          <p:cNvPr id="5" name="矩形 4">
            <a:extLst>
              <a:ext uri="{FF2B5EF4-FFF2-40B4-BE49-F238E27FC236}">
                <a16:creationId xmlns:a16="http://schemas.microsoft.com/office/drawing/2014/main" id="{03A1C217-5432-4EE2-9F90-14339BA36B28}"/>
              </a:ext>
            </a:extLst>
          </p:cNvPr>
          <p:cNvSpPr/>
          <p:nvPr/>
        </p:nvSpPr>
        <p:spPr>
          <a:xfrm>
            <a:off x="4923063" y="2145995"/>
            <a:ext cx="7344816" cy="2536272"/>
          </a:xfrm>
          <a:prstGeom prst="rect">
            <a:avLst/>
          </a:prstGeom>
        </p:spPr>
        <p:txBody>
          <a:bodyPr wrap="square">
            <a:spAutoFit/>
          </a:bodyPr>
          <a:lstStyle/>
          <a:p>
            <a:pPr algn="just">
              <a:lnSpc>
                <a:spcPct val="150000"/>
              </a:lnSpc>
              <a:spcAft>
                <a:spcPts val="0"/>
              </a:spcAft>
            </a:pP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下列选项中，需要互斥执行的操作是</a:t>
            </a:r>
          </a:p>
          <a:p>
            <a:pPr algn="just">
              <a:lnSpc>
                <a:spcPct val="150000"/>
              </a:lnSpc>
              <a:spcAft>
                <a:spcPts val="0"/>
              </a:spcAft>
            </a:pP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a=1</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与</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a=2	</a:t>
            </a:r>
            <a:endPar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a=x</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与</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b=x</a:t>
            </a:r>
            <a:r>
              <a:rPr lang="en-US" altLang="zh-CN" b="1" kern="100" spc="5"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gn="just">
              <a:lnSpc>
                <a:spcPct val="150000"/>
              </a:lnSpc>
              <a:spcAft>
                <a:spcPts val="0"/>
              </a:spcAft>
            </a:pP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C</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x+=1</a:t>
            </a:r>
            <a:r>
              <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与</a:t>
            </a:r>
            <a:r>
              <a:rPr lang="en-US"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x+=2	</a:t>
            </a:r>
            <a:endParaRPr lang="zh-CN" altLang="zh-CN" b="1" kern="100"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en-US" altLang="zh-CN" b="1" dirty="0">
                <a:solidFill>
                  <a:schemeClr val="tx1">
                    <a:lumMod val="50000"/>
                  </a:schemeClr>
                </a:solidFill>
                <a:latin typeface="华文中宋" panose="02010600040101010101" pitchFamily="2" charset="-122"/>
                <a:ea typeface="华文中宋" panose="02010600040101010101" pitchFamily="2" charset="-122"/>
              </a:rPr>
              <a:t>D</a:t>
            </a:r>
            <a:r>
              <a:rPr lang="zh-CN" altLang="zh-CN" b="1"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b="1" dirty="0">
                <a:solidFill>
                  <a:schemeClr val="tx1">
                    <a:lumMod val="50000"/>
                  </a:schemeClr>
                </a:solidFill>
                <a:latin typeface="华文中宋" panose="02010600040101010101" pitchFamily="2" charset="-122"/>
                <a:ea typeface="华文中宋" panose="02010600040101010101" pitchFamily="2" charset="-122"/>
              </a:rPr>
              <a:t>x+=1</a:t>
            </a:r>
            <a:r>
              <a:rPr lang="zh-CN" altLang="zh-CN" b="1" dirty="0">
                <a:solidFill>
                  <a:schemeClr val="tx1">
                    <a:lumMod val="50000"/>
                  </a:schemeClr>
                </a:solidFill>
                <a:latin typeface="华文中宋" panose="02010600040101010101" pitchFamily="2" charset="-122"/>
                <a:ea typeface="华文中宋" panose="02010600040101010101" pitchFamily="2" charset="-122"/>
                <a:cs typeface="Times New Roman" panose="02020603050405020304" pitchFamily="18" charset="0"/>
              </a:rPr>
              <a:t>与</a:t>
            </a:r>
            <a:r>
              <a:rPr lang="en-US" altLang="zh-CN" b="1" dirty="0">
                <a:solidFill>
                  <a:schemeClr val="tx1">
                    <a:lumMod val="50000"/>
                  </a:schemeClr>
                </a:solidFill>
                <a:latin typeface="华文中宋" panose="02010600040101010101" pitchFamily="2" charset="-122"/>
                <a:ea typeface="华文中宋" panose="02010600040101010101" pitchFamily="2" charset="-122"/>
              </a:rPr>
              <a:t>x+=3</a:t>
            </a:r>
          </a:p>
          <a:p>
            <a:pPr>
              <a:lnSpc>
                <a:spcPct val="150000"/>
              </a:lnSpc>
            </a:pPr>
            <a:r>
              <a:rPr lang="zh-CN" altLang="en-US" b="1" dirty="0">
                <a:solidFill>
                  <a:schemeClr val="tx1">
                    <a:lumMod val="50000"/>
                  </a:schemeClr>
                </a:solidFill>
                <a:latin typeface="华文中宋" panose="02010600040101010101" pitchFamily="2" charset="-122"/>
                <a:ea typeface="华文中宋" panose="02010600040101010101" pitchFamily="2" charset="-122"/>
              </a:rPr>
              <a:t>（</a:t>
            </a:r>
            <a:r>
              <a:rPr lang="en-US" altLang="zh-CN" b="1" dirty="0">
                <a:solidFill>
                  <a:schemeClr val="tx1">
                    <a:lumMod val="50000"/>
                  </a:schemeClr>
                </a:solidFill>
                <a:latin typeface="华文中宋" panose="02010600040101010101" pitchFamily="2" charset="-122"/>
                <a:ea typeface="华文中宋" panose="02010600040101010101" pitchFamily="2" charset="-122"/>
              </a:rPr>
              <a:t>2016</a:t>
            </a:r>
            <a:r>
              <a:rPr lang="zh-CN" altLang="en-US" b="1" dirty="0">
                <a:solidFill>
                  <a:schemeClr val="tx1">
                    <a:lumMod val="50000"/>
                  </a:schemeClr>
                </a:solidFill>
                <a:latin typeface="华文中宋" panose="02010600040101010101" pitchFamily="2" charset="-122"/>
                <a:ea typeface="华文中宋" panose="02010600040101010101" pitchFamily="2" charset="-122"/>
              </a:rPr>
              <a:t>年联考）</a:t>
            </a:r>
          </a:p>
        </p:txBody>
      </p:sp>
      <p:grpSp>
        <p:nvGrpSpPr>
          <p:cNvPr id="16" name="组合 15">
            <a:extLst>
              <a:ext uri="{FF2B5EF4-FFF2-40B4-BE49-F238E27FC236}">
                <a16:creationId xmlns:a16="http://schemas.microsoft.com/office/drawing/2014/main" id="{84C397D2-8529-49E8-A853-EB33EB706525}"/>
              </a:ext>
            </a:extLst>
          </p:cNvPr>
          <p:cNvGrpSpPr>
            <a:grpSpLocks/>
          </p:cNvGrpSpPr>
          <p:nvPr/>
        </p:nvGrpSpPr>
        <p:grpSpPr bwMode="auto">
          <a:xfrm>
            <a:off x="741778" y="2145994"/>
            <a:ext cx="4104456" cy="3082335"/>
            <a:chOff x="1800" y="301"/>
            <a:chExt cx="5428" cy="3140"/>
          </a:xfrm>
        </p:grpSpPr>
        <p:sp>
          <p:nvSpPr>
            <p:cNvPr id="17" name="docshape13">
              <a:extLst>
                <a:ext uri="{FF2B5EF4-FFF2-40B4-BE49-F238E27FC236}">
                  <a16:creationId xmlns:a16="http://schemas.microsoft.com/office/drawing/2014/main" id="{403016F3-FDF0-4A50-84DB-097A56FEE424}"/>
                </a:ext>
              </a:extLst>
            </p:cNvPr>
            <p:cNvSpPr txBox="1">
              <a:spLocks noChangeArrowheads="1"/>
            </p:cNvSpPr>
            <p:nvPr/>
          </p:nvSpPr>
          <p:spPr bwMode="auto">
            <a:xfrm>
              <a:off x="4521" y="301"/>
              <a:ext cx="2707" cy="3140"/>
            </a:xfrm>
            <a:prstGeom prst="rect">
              <a:avLst/>
            </a:prstGeom>
            <a:solidFill>
              <a:srgbClr val="C6ECCC"/>
            </a:solidFill>
            <a:ln w="12192">
              <a:solidFill>
                <a:srgbClr val="000000"/>
              </a:solidFill>
              <a:prstDash val="solid"/>
              <a:miter lim="800000"/>
              <a:headEnd/>
              <a:tailEnd/>
            </a:ln>
          </p:spPr>
          <p:txBody>
            <a:bodyPr rot="0" vert="horz" wrap="square" lIns="0" tIns="0" rIns="0" bIns="0" anchor="t" anchorCtr="0" upright="1">
              <a:noAutofit/>
            </a:bodyPr>
            <a:lstStyle/>
            <a:p>
              <a:pPr algn="just">
                <a:spcBef>
                  <a:spcPts val="110"/>
                </a:spcBef>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进程 </a:t>
              </a: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P2</a:t>
              </a:r>
              <a:endPar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266700" marR="871220" algn="just">
                <a:lnSpc>
                  <a:spcPct val="120000"/>
                </a:lnSpc>
                <a:spcBef>
                  <a:spcPts val="215"/>
                </a:spcBef>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int x=0</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Thread3( )</a:t>
              </a:r>
              <a:endPar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075" marR="554355" indent="-333375" algn="just">
                <a:lnSpc>
                  <a:spcPct val="115000"/>
                </a:lnSpc>
                <a:spcBef>
                  <a:spcPts val="30"/>
                </a:spcBef>
                <a:tabLst>
                  <a:tab pos="4667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int a</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075" marR="554355" indent="-333375" algn="just">
                <a:lnSpc>
                  <a:spcPct val="115000"/>
                </a:lnSpc>
                <a:spcBef>
                  <a:spcPts val="30"/>
                </a:spcBef>
                <a:tabLst>
                  <a:tab pos="4667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a=x</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075" marR="554355" indent="-333375" algn="just">
                <a:lnSpc>
                  <a:spcPct val="115000"/>
                </a:lnSpc>
                <a:spcBef>
                  <a:spcPts val="30"/>
                </a:spcBef>
                <a:tabLst>
                  <a:tab pos="4667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x+=3</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a:p>
              <a:pPr marL="266700" algn="just">
                <a:spcBef>
                  <a:spcPts val="70"/>
                </a:spcBef>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266700" algn="just">
                <a:spcBef>
                  <a:spcPts val="355"/>
                </a:spcBef>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Thread4( )</a:t>
              </a:r>
              <a:endPar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710" marR="346710" indent="-334010" algn="just">
                <a:lnSpc>
                  <a:spcPct val="115000"/>
                </a:lnSpc>
                <a:spcBef>
                  <a:spcPts val="280"/>
                </a:spcBef>
                <a:tabLst>
                  <a:tab pos="5302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int b</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710" marR="346710" indent="-334010" algn="just">
                <a:lnSpc>
                  <a:spcPct val="115000"/>
                </a:lnSpc>
                <a:spcBef>
                  <a:spcPts val="280"/>
                </a:spcBef>
                <a:tabLst>
                  <a:tab pos="5302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b=x</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marL="600710" marR="346710" indent="-334010" algn="just">
                <a:lnSpc>
                  <a:spcPct val="115000"/>
                </a:lnSpc>
                <a:spcBef>
                  <a:spcPts val="280"/>
                </a:spcBef>
                <a:tabLst>
                  <a:tab pos="530225" algn="l"/>
                </a:tabLst>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x+=4</a:t>
              </a:r>
              <a:r>
                <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p>
            <a:p>
              <a:pPr marL="266700" algn="just">
                <a:spcBef>
                  <a:spcPts val="70"/>
                </a:spcBef>
              </a:pPr>
              <a:r>
                <a:rPr 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400" b="1" kern="100" spc="-5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 name="docshape14">
              <a:extLst>
                <a:ext uri="{FF2B5EF4-FFF2-40B4-BE49-F238E27FC236}">
                  <a16:creationId xmlns:a16="http://schemas.microsoft.com/office/drawing/2014/main" id="{2024F031-87DF-408D-9198-32F52C75B058}"/>
                </a:ext>
              </a:extLst>
            </p:cNvPr>
            <p:cNvSpPr txBox="1">
              <a:spLocks noChangeArrowheads="1"/>
            </p:cNvSpPr>
            <p:nvPr/>
          </p:nvSpPr>
          <p:spPr bwMode="auto">
            <a:xfrm>
              <a:off x="1800" y="301"/>
              <a:ext cx="2721" cy="3140"/>
            </a:xfrm>
            <a:prstGeom prst="rect">
              <a:avLst/>
            </a:prstGeom>
            <a:solidFill>
              <a:srgbClr val="C6ECCC"/>
            </a:solidFill>
            <a:ln w="12192">
              <a:solidFill>
                <a:srgbClr val="000000"/>
              </a:solidFill>
              <a:prstDash val="solid"/>
              <a:miter lim="800000"/>
              <a:headEnd/>
              <a:tailEnd/>
            </a:ln>
          </p:spPr>
          <p:txBody>
            <a:bodyPr rot="0" vert="horz" wrap="square" lIns="0" tIns="0" rIns="0" bIns="0" anchor="t" anchorCtr="0" upright="1">
              <a:noAutofit/>
            </a:bodyPr>
            <a:lstStyle/>
            <a:p>
              <a:pPr algn="just">
                <a:spcBef>
                  <a:spcPts val="110"/>
                </a:spcBef>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sz="1400" b="1" kern="100" spc="-5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进程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P1</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266065" marR="876935" algn="just">
                <a:lnSpc>
                  <a:spcPct val="120000"/>
                </a:lnSpc>
                <a:spcBef>
                  <a:spcPts val="215"/>
                </a:spcBef>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int x=0</a:t>
              </a: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sz="1400" b="1" kern="100" spc="-51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Thread1(</a:t>
              </a:r>
              <a:r>
                <a:rPr lang="en-US" sz="1400" b="1" kern="100" spc="-5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533400" marR="563245" indent="-266700" algn="just">
                <a:lnSpc>
                  <a:spcPct val="115000"/>
                </a:lnSpc>
                <a:spcBef>
                  <a:spcPts val="30"/>
                </a:spcBef>
                <a:spcAft>
                  <a:spcPts val="0"/>
                </a:spcAft>
                <a:tabLst>
                  <a:tab pos="530225" algn="l"/>
                </a:tabLs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int a</a:t>
              </a: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p>
              <a:pPr marL="533400" marR="563245" indent="-266700" algn="just">
                <a:lnSpc>
                  <a:spcPct val="115000"/>
                </a:lnSpc>
                <a:spcBef>
                  <a:spcPts val="30"/>
                </a:spcBef>
                <a:spcAft>
                  <a:spcPts val="0"/>
                </a:spcAft>
                <a:tabLst>
                  <a:tab pos="530225" algn="l"/>
                </a:tabLst>
              </a:pPr>
              <a:r>
                <a:rPr lang="en-US" sz="1400"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a=1</a:t>
              </a: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sz="1400" b="1" kern="100" spc="44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44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p>
              <a:pPr marL="533400" marR="563245" indent="-266700" algn="just">
                <a:lnSpc>
                  <a:spcPct val="115000"/>
                </a:lnSpc>
                <a:spcBef>
                  <a:spcPts val="30"/>
                </a:spcBef>
                <a:spcAft>
                  <a:spcPts val="0"/>
                </a:spcAft>
                <a:tabLst>
                  <a:tab pos="530225" algn="l"/>
                </a:tabLst>
              </a:pPr>
              <a:r>
                <a:rPr lang="en-US" sz="1400" b="1" kern="100" spc="440"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x+=1</a:t>
              </a: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266065" algn="just">
                <a:spcBef>
                  <a:spcPts val="70"/>
                </a:spcBef>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266065" algn="just">
                <a:spcBef>
                  <a:spcPts val="355"/>
                </a:spcBef>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Thread2(</a:t>
              </a:r>
              <a:r>
                <a:rPr lang="en-US"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600075" marR="363855" indent="-334010" algn="just">
                <a:lnSpc>
                  <a:spcPct val="115000"/>
                </a:lnSpc>
                <a:spcBef>
                  <a:spcPts val="280"/>
                </a:spcBef>
                <a:spcAft>
                  <a:spcPts val="0"/>
                </a:spcAft>
                <a:tabLst>
                  <a:tab pos="530225" algn="l"/>
                </a:tabLs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int a</a:t>
              </a:r>
              <a:r>
                <a:rPr lang="zh-CN"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p>
              <a:pPr marL="600075" marR="363855" indent="-334010" algn="just">
                <a:lnSpc>
                  <a:spcPct val="115000"/>
                </a:lnSpc>
                <a:spcBef>
                  <a:spcPts val="280"/>
                </a:spcBef>
                <a:spcAft>
                  <a:spcPts val="0"/>
                </a:spcAft>
                <a:tabLst>
                  <a:tab pos="530225" algn="l"/>
                </a:tabLst>
              </a:pPr>
              <a:r>
                <a:rPr lang="en-US" sz="1400"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a=2</a:t>
              </a:r>
              <a:r>
                <a:rPr 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p>
              <a:pPr marL="600075" marR="363855" indent="-334010" algn="just">
                <a:lnSpc>
                  <a:spcPct val="115000"/>
                </a:lnSpc>
                <a:spcBef>
                  <a:spcPts val="280"/>
                </a:spcBef>
                <a:spcAft>
                  <a:spcPts val="0"/>
                </a:spcAft>
                <a:tabLst>
                  <a:tab pos="530225" algn="l"/>
                </a:tabLst>
              </a:pPr>
              <a:r>
                <a:rPr lang="en-US" sz="1400" b="1" kern="100" spc="-5"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lang="en-US"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x+=2</a:t>
              </a:r>
              <a:r>
                <a:rPr lang="zh-CN" sz="1400" b="1" kern="100" spc="-5"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266065" algn="just">
                <a:spcBef>
                  <a:spcPts val="70"/>
                </a:spcBef>
                <a:spcAft>
                  <a:spcPts val="0"/>
                </a:spcAft>
              </a:pPr>
              <a:r>
                <a:rPr lang="en-US" sz="1400" b="1"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endParaRPr lang="zh-CN" sz="14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304E94F0-CDFE-4410-BA85-8F086CF2D0E3}"/>
              </a:ext>
            </a:extLst>
          </p:cNvPr>
          <p:cNvSpPr>
            <a:spLocks noGrp="1"/>
          </p:cNvSpPr>
          <p:nvPr>
            <p:ph type="sldNum" sz="quarter" idx="12"/>
          </p:nvPr>
        </p:nvSpPr>
        <p:spPr/>
        <p:txBody>
          <a:bodyPr/>
          <a:lstStyle/>
          <a:p>
            <a:fld id="{B10D5614-B734-4280-8F57-1D4947433C97}" type="slidenum">
              <a:rPr lang="en-US" smtClean="0"/>
              <a:t>200</a:t>
            </a:fld>
            <a:endParaRPr lang="en-US" dirty="0"/>
          </a:p>
        </p:txBody>
      </p:sp>
    </p:spTree>
    <p:extLst>
      <p:ext uri="{BB962C8B-B14F-4D97-AF65-F5344CB8AC3E}">
        <p14:creationId xmlns:p14="http://schemas.microsoft.com/office/powerpoint/2010/main" val="28252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755576" y="274639"/>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小结</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146</a:t>
            </a:r>
            <a:endParaRPr lang="en-US" sz="1100" b="1" dirty="0">
              <a:solidFill>
                <a:prstClr val="white"/>
              </a:solidFill>
            </a:endParaRPr>
          </a:p>
        </p:txBody>
      </p:sp>
      <p:sp>
        <p:nvSpPr>
          <p:cNvPr id="9" name="TextBox 8"/>
          <p:cNvSpPr txBox="1"/>
          <p:nvPr/>
        </p:nvSpPr>
        <p:spPr>
          <a:xfrm>
            <a:off x="755576" y="1457408"/>
            <a:ext cx="5256583" cy="4437556"/>
          </a:xfrm>
          <a:prstGeom prst="rect">
            <a:avLst/>
          </a:prstGeom>
          <a:noFill/>
        </p:spPr>
        <p:txBody>
          <a:bodyPr wrap="square" rIns="144000" bIns="36000" numCol="1" spcCol="360000" rtlCol="0">
            <a:spAutoFit/>
          </a:bodyPr>
          <a:lstStyle/>
          <a:p>
            <a:pPr marL="285750" indent="-285750" algn="just">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进程的概念</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进程的描述、状态及转换</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进程控制的实现</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进程的互斥与同步</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进程的通信</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进程死锁问题的解决</a:t>
            </a: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线程</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zh-CN" altLang="en-US" b="1" dirty="0">
              <a:solidFill>
                <a:srgbClr val="000000"/>
              </a:solidFill>
              <a:latin typeface="华文中宋" panose="02010600040101010101" pitchFamily="2" charset="-122"/>
              <a:ea typeface="华文中宋" panose="02010600040101010101" pitchFamily="2" charset="-122"/>
            </a:endParaRPr>
          </a:p>
          <a:p>
            <a:endParaRPr lang="zh-CN" altLang="en-US" sz="2000" dirty="0">
              <a:solidFill>
                <a:srgbClr val="CC0000"/>
              </a:solidFill>
            </a:endParaRPr>
          </a:p>
          <a:p>
            <a:endParaRPr lang="zh-CN" altLang="en-US" sz="2000" dirty="0"/>
          </a:p>
        </p:txBody>
      </p:sp>
      <p:sp>
        <p:nvSpPr>
          <p:cNvPr id="2" name="灯片编号占位符 1">
            <a:extLst>
              <a:ext uri="{FF2B5EF4-FFF2-40B4-BE49-F238E27FC236}">
                <a16:creationId xmlns:a16="http://schemas.microsoft.com/office/drawing/2014/main" id="{87D0BC17-B381-40A1-9892-7A65B01F58BA}"/>
              </a:ext>
            </a:extLst>
          </p:cNvPr>
          <p:cNvSpPr>
            <a:spLocks noGrp="1"/>
          </p:cNvSpPr>
          <p:nvPr>
            <p:ph type="sldNum" sz="quarter" idx="12"/>
          </p:nvPr>
        </p:nvSpPr>
        <p:spPr/>
        <p:txBody>
          <a:bodyPr/>
          <a:lstStyle/>
          <a:p>
            <a:fld id="{B10D5614-B734-4280-8F57-1D4947433C97}" type="slidenum">
              <a:rPr lang="en-US" smtClean="0"/>
              <a:t>201</a:t>
            </a:fld>
            <a:endParaRPr lang="en-US" dirty="0"/>
          </a:p>
        </p:txBody>
      </p:sp>
    </p:spTree>
    <p:extLst>
      <p:ext uri="{BB962C8B-B14F-4D97-AF65-F5344CB8AC3E}">
        <p14:creationId xmlns:p14="http://schemas.microsoft.com/office/powerpoint/2010/main" val="347279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147</a:t>
            </a:r>
            <a:endParaRPr lang="en-US" sz="1100" b="1" dirty="0">
              <a:solidFill>
                <a:prstClr val="white"/>
              </a:solidFill>
            </a:endParaRPr>
          </a:p>
        </p:txBody>
      </p:sp>
      <p:sp>
        <p:nvSpPr>
          <p:cNvPr id="9" name="TextBox 8"/>
          <p:cNvSpPr txBox="1"/>
          <p:nvPr/>
        </p:nvSpPr>
        <p:spPr>
          <a:xfrm>
            <a:off x="751164" y="1124744"/>
            <a:ext cx="5256583" cy="5483997"/>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进程结构</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进程控制</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Linux</a:t>
            </a:r>
            <a:r>
              <a:rPr lang="zh-CN" altLang="en-US" b="1" dirty="0">
                <a:solidFill>
                  <a:srgbClr val="000000"/>
                </a:solidFill>
                <a:latin typeface="华文中宋" panose="02010600040101010101" pitchFamily="2" charset="-122"/>
                <a:ea typeface="华文中宋" panose="02010600040101010101" pitchFamily="2" charset="-122"/>
              </a:rPr>
              <a:t>进程通信</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第七章 </a:t>
            </a:r>
            <a:r>
              <a:rPr lang="en-US" altLang="zh-CN" b="1" dirty="0">
                <a:solidFill>
                  <a:schemeClr val="accent4">
                    <a:lumMod val="75000"/>
                  </a:schemeClr>
                </a:solidFill>
                <a:latin typeface="华文中宋" panose="02010600040101010101" pitchFamily="2" charset="-122"/>
                <a:ea typeface="华文中宋" panose="02010600040101010101" pitchFamily="2" charset="-122"/>
              </a:rPr>
              <a:t>Windows</a:t>
            </a:r>
            <a:r>
              <a:rPr lang="zh-CN" altLang="en-US" b="1" dirty="0">
                <a:solidFill>
                  <a:schemeClr val="accent4">
                    <a:lumMod val="75000"/>
                  </a:schemeClr>
                </a:solidFill>
                <a:latin typeface="华文中宋" panose="02010600040101010101" pitchFamily="2" charset="-122"/>
                <a:ea typeface="华文中宋" panose="02010600040101010101" pitchFamily="2" charset="-122"/>
              </a:rPr>
              <a:t>的进程与内存管理</a:t>
            </a:r>
            <a:endParaRPr lang="en-US" altLang="zh-CN" b="1" dirty="0">
              <a:solidFill>
                <a:schemeClr val="accent4">
                  <a:lumMod val="75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Windows</a:t>
            </a:r>
            <a:r>
              <a:rPr lang="zh-CN" altLang="en-US" b="1" dirty="0">
                <a:solidFill>
                  <a:srgbClr val="000000"/>
                </a:solidFill>
                <a:latin typeface="华文中宋" panose="02010600040101010101" pitchFamily="2" charset="-122"/>
                <a:ea typeface="华文中宋" panose="02010600040101010101" pitchFamily="2" charset="-122"/>
              </a:rPr>
              <a:t>管理机制</a:t>
            </a:r>
            <a:r>
              <a:rPr lang="en-US" altLang="zh-CN" b="1" dirty="0">
                <a:solidFill>
                  <a:srgbClr val="000000"/>
                </a:solidFill>
                <a:latin typeface="华文中宋" panose="02010600040101010101" pitchFamily="2" charset="-122"/>
                <a:ea typeface="华文中宋" panose="02010600040101010101" pitchFamily="2" charset="-122"/>
              </a:rPr>
              <a:t> </a:t>
            </a: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Windows</a:t>
            </a:r>
            <a:r>
              <a:rPr lang="zh-CN" altLang="en-US" b="1" dirty="0">
                <a:solidFill>
                  <a:srgbClr val="000000"/>
                </a:solidFill>
                <a:latin typeface="华文中宋" panose="02010600040101010101" pitchFamily="2" charset="-122"/>
                <a:ea typeface="华文中宋" panose="02010600040101010101" pitchFamily="2" charset="-122"/>
              </a:rPr>
              <a:t>进程和线程</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第十二章 嵌入式操作系统</a:t>
            </a:r>
            <a:endParaRPr lang="en-US" altLang="zh-CN" b="1" dirty="0">
              <a:solidFill>
                <a:schemeClr val="accent4">
                  <a:lumMod val="75000"/>
                </a:schemeClr>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EOS</a:t>
            </a:r>
            <a:r>
              <a:rPr lang="zh-CN" altLang="en-US" b="1" dirty="0">
                <a:solidFill>
                  <a:srgbClr val="000000"/>
                </a:solidFill>
                <a:latin typeface="华文中宋" panose="02010600040101010101" pitchFamily="2" charset="-122"/>
                <a:ea typeface="华文中宋" panose="02010600040101010101" pitchFamily="2" charset="-122"/>
              </a:rPr>
              <a:t>总体架构</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EOS</a:t>
            </a:r>
            <a:r>
              <a:rPr lang="zh-CN" altLang="en-US" b="1" dirty="0">
                <a:solidFill>
                  <a:srgbClr val="000000"/>
                </a:solidFill>
                <a:latin typeface="华文中宋" panose="02010600040101010101" pitchFamily="2" charset="-122"/>
                <a:ea typeface="华文中宋" panose="02010600040101010101" pitchFamily="2" charset="-122"/>
              </a:rPr>
              <a:t>任务管理</a:t>
            </a:r>
            <a:r>
              <a:rPr lang="en-US" altLang="zh-CN" b="1" dirty="0">
                <a:solidFill>
                  <a:srgbClr val="000000"/>
                </a:solidFill>
                <a:latin typeface="华文中宋" panose="02010600040101010101" pitchFamily="2" charset="-122"/>
                <a:ea typeface="华文中宋" panose="02010600040101010101" pitchFamily="2" charset="-122"/>
              </a:rPr>
              <a:t> </a:t>
            </a:r>
          </a:p>
          <a:p>
            <a:pPr marL="742950" lvl="1"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VxWorks</a:t>
            </a:r>
            <a:endParaRPr lang="zh-CN" altLang="en-US" sz="2000" dirty="0"/>
          </a:p>
        </p:txBody>
      </p:sp>
      <p:sp>
        <p:nvSpPr>
          <p:cNvPr id="2" name="灯片编号占位符 1">
            <a:extLst>
              <a:ext uri="{FF2B5EF4-FFF2-40B4-BE49-F238E27FC236}">
                <a16:creationId xmlns:a16="http://schemas.microsoft.com/office/drawing/2014/main" id="{219B9115-0E84-462B-8FF6-36F4D01EF48A}"/>
              </a:ext>
            </a:extLst>
          </p:cNvPr>
          <p:cNvSpPr>
            <a:spLocks noGrp="1"/>
          </p:cNvSpPr>
          <p:nvPr>
            <p:ph type="sldNum" sz="quarter" idx="12"/>
          </p:nvPr>
        </p:nvSpPr>
        <p:spPr/>
        <p:txBody>
          <a:bodyPr/>
          <a:lstStyle/>
          <a:p>
            <a:fld id="{B10D5614-B734-4280-8F57-1D4947433C97}" type="slidenum">
              <a:rPr lang="en-US" smtClean="0"/>
              <a:t>202</a:t>
            </a:fld>
            <a:endParaRPr lang="en-US" dirty="0"/>
          </a:p>
        </p:txBody>
      </p:sp>
    </p:spTree>
    <p:extLst>
      <p:ext uri="{BB962C8B-B14F-4D97-AF65-F5344CB8AC3E}">
        <p14:creationId xmlns:p14="http://schemas.microsoft.com/office/powerpoint/2010/main" val="14854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148</a:t>
            </a:r>
            <a:endParaRPr lang="en-US" sz="1100" b="1" dirty="0">
              <a:solidFill>
                <a:prstClr val="white"/>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1" y="157229"/>
            <a:ext cx="5635466" cy="670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CAAB48F4-64F3-4A88-A518-7A15DFE55B7B}"/>
              </a:ext>
            </a:extLst>
          </p:cNvPr>
          <p:cNvSpPr>
            <a:spLocks noGrp="1"/>
          </p:cNvSpPr>
          <p:nvPr>
            <p:ph type="sldNum" sz="quarter" idx="12"/>
          </p:nvPr>
        </p:nvSpPr>
        <p:spPr/>
        <p:txBody>
          <a:bodyPr/>
          <a:lstStyle/>
          <a:p>
            <a:fld id="{B10D5614-B734-4280-8F57-1D4947433C97}" type="slidenum">
              <a:rPr lang="en-US" smtClean="0"/>
              <a:t>203</a:t>
            </a:fld>
            <a:endParaRPr lang="en-US" dirty="0"/>
          </a:p>
        </p:txBody>
      </p:sp>
    </p:spTree>
    <p:extLst>
      <p:ext uri="{BB962C8B-B14F-4D97-AF65-F5344CB8AC3E}">
        <p14:creationId xmlns:p14="http://schemas.microsoft.com/office/powerpoint/2010/main" val="4638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149</a:t>
            </a:r>
            <a:endParaRPr lang="en-US" sz="1100" b="1" dirty="0">
              <a:solidFill>
                <a:prstClr val="white"/>
              </a:solidFill>
            </a:endParaRPr>
          </a:p>
        </p:txBody>
      </p:sp>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525" y="2343846"/>
            <a:ext cx="6438562" cy="276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526E9C66-F897-4E4B-A5E8-ABD47E67D25E}"/>
              </a:ext>
            </a:extLst>
          </p:cNvPr>
          <p:cNvSpPr>
            <a:spLocks noGrp="1"/>
          </p:cNvSpPr>
          <p:nvPr>
            <p:ph type="sldNum" sz="quarter" idx="12"/>
          </p:nvPr>
        </p:nvSpPr>
        <p:spPr/>
        <p:txBody>
          <a:bodyPr/>
          <a:lstStyle/>
          <a:p>
            <a:fld id="{B10D5614-B734-4280-8F57-1D4947433C97}" type="slidenum">
              <a:rPr lang="en-US" smtClean="0"/>
              <a:t>204</a:t>
            </a:fld>
            <a:endParaRPr lang="en-US" dirty="0"/>
          </a:p>
        </p:txBody>
      </p:sp>
    </p:spTree>
    <p:extLst>
      <p:ext uri="{BB962C8B-B14F-4D97-AF65-F5344CB8AC3E}">
        <p14:creationId xmlns:p14="http://schemas.microsoft.com/office/powerpoint/2010/main" val="25120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150</a:t>
            </a:r>
            <a:endParaRPr lang="en-US" sz="1100" b="1" dirty="0">
              <a:solidFill>
                <a:prstClr val="white"/>
              </a:solidFill>
            </a:endParaRPr>
          </a:p>
        </p:txBody>
      </p:sp>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306" y="2132856"/>
            <a:ext cx="5800725"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D062C824-4CCA-4755-B9C6-5775197D23A3}"/>
              </a:ext>
            </a:extLst>
          </p:cNvPr>
          <p:cNvSpPr>
            <a:spLocks noGrp="1"/>
          </p:cNvSpPr>
          <p:nvPr>
            <p:ph type="sldNum" sz="quarter" idx="12"/>
          </p:nvPr>
        </p:nvSpPr>
        <p:spPr/>
        <p:txBody>
          <a:bodyPr/>
          <a:lstStyle/>
          <a:p>
            <a:fld id="{B10D5614-B734-4280-8F57-1D4947433C97}" type="slidenum">
              <a:rPr lang="en-US" smtClean="0"/>
              <a:t>205</a:t>
            </a:fld>
            <a:endParaRPr lang="en-US" dirty="0"/>
          </a:p>
        </p:txBody>
      </p:sp>
    </p:spTree>
    <p:extLst>
      <p:ext uri="{BB962C8B-B14F-4D97-AF65-F5344CB8AC3E}">
        <p14:creationId xmlns:p14="http://schemas.microsoft.com/office/powerpoint/2010/main" val="405180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151</a:t>
            </a:r>
            <a:endParaRPr lang="en-US" sz="1100" b="1" dirty="0">
              <a:solidFill>
                <a:prstClr val="white"/>
              </a:solidFill>
            </a:endParaRPr>
          </a:p>
        </p:txBody>
      </p:sp>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48" y="1772816"/>
            <a:ext cx="850582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ED432C3B-B1E1-4A8A-BC1F-043EC73C5490}"/>
              </a:ext>
            </a:extLst>
          </p:cNvPr>
          <p:cNvSpPr>
            <a:spLocks noGrp="1"/>
          </p:cNvSpPr>
          <p:nvPr>
            <p:ph type="sldNum" sz="quarter" idx="12"/>
          </p:nvPr>
        </p:nvSpPr>
        <p:spPr/>
        <p:txBody>
          <a:bodyPr/>
          <a:lstStyle/>
          <a:p>
            <a:fld id="{B10D5614-B734-4280-8F57-1D4947433C97}" type="slidenum">
              <a:rPr lang="en-US" smtClean="0"/>
              <a:t>206</a:t>
            </a:fld>
            <a:endParaRPr lang="en-US" dirty="0"/>
          </a:p>
        </p:txBody>
      </p:sp>
    </p:spTree>
    <p:extLst>
      <p:ext uri="{BB962C8B-B14F-4D97-AF65-F5344CB8AC3E}">
        <p14:creationId xmlns:p14="http://schemas.microsoft.com/office/powerpoint/2010/main" val="235810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152</a:t>
            </a:r>
            <a:endParaRPr lang="en-US" sz="1100" b="1" dirty="0">
              <a:solidFill>
                <a:prstClr val="white"/>
              </a:solidFill>
            </a:endParaRPr>
          </a:p>
        </p:txBody>
      </p:sp>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002" y="1874361"/>
            <a:ext cx="6067425"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BCE21B6D-703B-4B7D-9BFC-5553ED84EC0E}"/>
              </a:ext>
            </a:extLst>
          </p:cNvPr>
          <p:cNvSpPr>
            <a:spLocks noGrp="1"/>
          </p:cNvSpPr>
          <p:nvPr>
            <p:ph type="sldNum" sz="quarter" idx="12"/>
          </p:nvPr>
        </p:nvSpPr>
        <p:spPr/>
        <p:txBody>
          <a:bodyPr/>
          <a:lstStyle/>
          <a:p>
            <a:fld id="{B10D5614-B734-4280-8F57-1D4947433C97}" type="slidenum">
              <a:rPr lang="en-US" smtClean="0"/>
              <a:t>207</a:t>
            </a:fld>
            <a:endParaRPr lang="en-US" dirty="0"/>
          </a:p>
        </p:txBody>
      </p:sp>
    </p:spTree>
    <p:extLst>
      <p:ext uri="{BB962C8B-B14F-4D97-AF65-F5344CB8AC3E}">
        <p14:creationId xmlns:p14="http://schemas.microsoft.com/office/powerpoint/2010/main" val="168624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自学内容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454" y="321720"/>
            <a:ext cx="5513025" cy="6454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1164" y="1124744"/>
            <a:ext cx="5256583" cy="448965"/>
          </a:xfrm>
          <a:prstGeom prst="rect">
            <a:avLst/>
          </a:prstGeom>
          <a:noFill/>
        </p:spPr>
        <p:txBody>
          <a:bodyPr wrap="square" rIns="144000" bIns="36000" numCol="1" spcCol="360000"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75000"/>
                  </a:schemeClr>
                </a:solidFill>
                <a:latin typeface="华文中宋" panose="02010600040101010101" pitchFamily="2" charset="-122"/>
                <a:ea typeface="华文中宋" panose="02010600040101010101" pitchFamily="2" charset="-122"/>
              </a:rPr>
              <a:t>第六章 进程与存储管理示例</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41A846C9-3260-4DA9-90E4-5FDCB35EEA62}"/>
              </a:ext>
            </a:extLst>
          </p:cNvPr>
          <p:cNvSpPr>
            <a:spLocks noGrp="1"/>
          </p:cNvSpPr>
          <p:nvPr>
            <p:ph type="sldNum" sz="quarter" idx="12"/>
          </p:nvPr>
        </p:nvSpPr>
        <p:spPr/>
        <p:txBody>
          <a:bodyPr/>
          <a:lstStyle/>
          <a:p>
            <a:fld id="{B10D5614-B734-4280-8F57-1D4947433C97}" type="slidenum">
              <a:rPr lang="en-US" smtClean="0"/>
              <a:t>208</a:t>
            </a:fld>
            <a:endParaRPr lang="en-US" dirty="0"/>
          </a:p>
        </p:txBody>
      </p:sp>
    </p:spTree>
    <p:extLst>
      <p:ext uri="{BB962C8B-B14F-4D97-AF65-F5344CB8AC3E}">
        <p14:creationId xmlns:p14="http://schemas.microsoft.com/office/powerpoint/2010/main" val="9626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154</a:t>
            </a:r>
            <a:endParaRPr lang="en-US" sz="1100" b="1" dirty="0">
              <a:solidFill>
                <a:prstClr val="white"/>
              </a:solidFill>
            </a:endParaRPr>
          </a:p>
        </p:txBody>
      </p:sp>
      <p:sp>
        <p:nvSpPr>
          <p:cNvPr id="10" name="Rectangle 2"/>
          <p:cNvSpPr>
            <a:spLocks noChangeArrowheads="1"/>
          </p:cNvSpPr>
          <p:nvPr/>
        </p:nvSpPr>
        <p:spPr bwMode="auto">
          <a:xfrm>
            <a:off x="381594" y="423489"/>
            <a:ext cx="8159824" cy="6192688"/>
          </a:xfrm>
          <a:prstGeom prst="rect">
            <a:avLst/>
          </a:prstGeom>
          <a:solidFill>
            <a:srgbClr val="CCECFF"/>
          </a:solidFill>
          <a:ln w="9525">
            <a:solidFill>
              <a:schemeClr val="accent5">
                <a:lumMod val="75000"/>
              </a:schemeClr>
            </a:solidFill>
            <a:miter lim="800000"/>
            <a:headEnd/>
            <a:tailEnd/>
          </a:ln>
          <a:effectLst/>
        </p:spPr>
        <p:txBody>
          <a:bodyPr anchor="t" anchorCtr="0"/>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Producer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Produce item;</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test counter;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place item in buffer</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increment pointer(</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InPtr</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counter=counter + 1</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Load counter to AC</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Add to AC</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Store AC to counter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Consumer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test counter;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take item from buffer</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increment pointer(</a:t>
            </a: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OutPtr</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counter=counter - 1</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Load counter to AC</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Sub 1 from AC</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Store AC to counter</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consume item;</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a:t>
            </a:r>
          </a:p>
          <a:p>
            <a:pPr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p>
        </p:txBody>
      </p:sp>
      <p:sp>
        <p:nvSpPr>
          <p:cNvPr id="2" name="矩形 1"/>
          <p:cNvSpPr/>
          <p:nvPr/>
        </p:nvSpPr>
        <p:spPr>
          <a:xfrm>
            <a:off x="683568" y="1268760"/>
            <a:ext cx="3096344" cy="342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a:stCxn id="2" idx="3"/>
          </p:cNvCxnSpPr>
          <p:nvPr/>
        </p:nvCxnSpPr>
        <p:spPr>
          <a:xfrm>
            <a:off x="3779912" y="1439779"/>
            <a:ext cx="136815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148064" y="1116613"/>
            <a:ext cx="2304256" cy="923330"/>
          </a:xfrm>
          <a:prstGeom prst="rect">
            <a:avLst/>
          </a:prstGeom>
          <a:noFill/>
        </p:spPr>
        <p:txBody>
          <a:bodyPr wrap="square" rtlCol="0">
            <a:spAutoFit/>
          </a:bodyPr>
          <a:lstStyle/>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P(avail)</a:t>
            </a:r>
          </a:p>
          <a:p>
            <a:r>
              <a:rPr lang="zh-CN" altLang="en-US"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选择一个空缓冲区</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endPar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mutex</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3" name="矩形 12"/>
          <p:cNvSpPr/>
          <p:nvPr/>
        </p:nvSpPr>
        <p:spPr>
          <a:xfrm>
            <a:off x="683568" y="1811058"/>
            <a:ext cx="3096344" cy="1473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764639" y="2548021"/>
            <a:ext cx="136815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32791" y="2224855"/>
            <a:ext cx="2304256" cy="646331"/>
          </a:xfrm>
          <a:prstGeom prst="rect">
            <a:avLst/>
          </a:prstGeom>
          <a:noFill/>
        </p:spPr>
        <p:txBody>
          <a:bodyPr wrap="square" rtlCol="0">
            <a:spAutoFit/>
          </a:bodyPr>
          <a:lstStyle/>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V(full)</a:t>
            </a:r>
          </a:p>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mutex</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6" name="矩形 15"/>
          <p:cNvSpPr/>
          <p:nvPr/>
        </p:nvSpPr>
        <p:spPr>
          <a:xfrm>
            <a:off x="715131" y="3978061"/>
            <a:ext cx="3096344" cy="342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6" idx="3"/>
          </p:cNvCxnSpPr>
          <p:nvPr/>
        </p:nvCxnSpPr>
        <p:spPr>
          <a:xfrm>
            <a:off x="3811475" y="4149080"/>
            <a:ext cx="136815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79627" y="3825914"/>
            <a:ext cx="2304256" cy="923330"/>
          </a:xfrm>
          <a:prstGeom prst="rect">
            <a:avLst/>
          </a:prstGeom>
          <a:noFill/>
        </p:spPr>
        <p:txBody>
          <a:bodyPr wrap="square" rtlCol="0">
            <a:spAutoFit/>
          </a:bodyPr>
          <a:lstStyle/>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P(full)</a:t>
            </a:r>
          </a:p>
          <a:p>
            <a:r>
              <a:rPr lang="zh-CN" altLang="en-US"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选择一个满缓冲区</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endPar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mutex</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9" name="矩形 18"/>
          <p:cNvSpPr/>
          <p:nvPr/>
        </p:nvSpPr>
        <p:spPr>
          <a:xfrm>
            <a:off x="723714" y="4581128"/>
            <a:ext cx="3096344"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3820058" y="5265204"/>
            <a:ext cx="136815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72937" y="4994925"/>
            <a:ext cx="2304256" cy="646331"/>
          </a:xfrm>
          <a:prstGeom prst="rect">
            <a:avLst/>
          </a:prstGeom>
          <a:noFill/>
        </p:spPr>
        <p:txBody>
          <a:bodyPr wrap="square" rtlCol="0">
            <a:spAutoFit/>
          </a:bodyPr>
          <a:lstStyle/>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V(avail)</a:t>
            </a:r>
          </a:p>
          <a:p>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mutex</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err="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i</a:t>
            </a:r>
            <a:r>
              <a:rPr lang="en-US" altLang="zh-CN"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07F7BCCD-DE1E-46E4-90AF-2A5658B8661F}"/>
              </a:ext>
            </a:extLst>
          </p:cNvPr>
          <p:cNvSpPr>
            <a:spLocks noGrp="1"/>
          </p:cNvSpPr>
          <p:nvPr>
            <p:ph type="sldNum" sz="quarter" idx="12"/>
          </p:nvPr>
        </p:nvSpPr>
        <p:spPr/>
        <p:txBody>
          <a:bodyPr/>
          <a:lstStyle/>
          <a:p>
            <a:fld id="{B10D5614-B734-4280-8F57-1D4947433C97}" type="slidenum">
              <a:rPr lang="en-US" smtClean="0"/>
              <a:t>209</a:t>
            </a:fld>
            <a:endParaRPr lang="en-US" dirty="0"/>
          </a:p>
        </p:txBody>
      </p:sp>
    </p:spTree>
    <p:extLst>
      <p:ext uri="{BB962C8B-B14F-4D97-AF65-F5344CB8AC3E}">
        <p14:creationId xmlns:p14="http://schemas.microsoft.com/office/powerpoint/2010/main" val="226854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 </a:t>
            </a:r>
            <a:r>
              <a:rPr lang="en-US" altLang="zh-CN" sz="2000" b="1" dirty="0">
                <a:solidFill>
                  <a:srgbClr val="FF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VS</a:t>
            </a:r>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程序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799230"/>
            <a:ext cx="8229600" cy="43735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程序</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静态的概念</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指令的有序集合</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没有并发特性</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动态的概念</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强调执行过程</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动态的被创建、被调度，</a:t>
            </a:r>
            <a:r>
              <a:rPr lang="zh-CN" altLang="en-US" sz="1800" b="1" dirty="0">
                <a:solidFill>
                  <a:srgbClr val="FF0000"/>
                </a:solidFill>
                <a:latin typeface="华文中宋" panose="02010600040101010101" pitchFamily="2" charset="-122"/>
                <a:ea typeface="华文中宋" panose="02010600040101010101" pitchFamily="2" charset="-122"/>
              </a:rPr>
              <a:t>撤消</a:t>
            </a:r>
            <a:r>
              <a:rPr lang="zh-CN" altLang="en-US" sz="1800" b="1" dirty="0">
                <a:solidFill>
                  <a:srgbClr val="000000"/>
                </a:solidFill>
                <a:latin typeface="华文中宋" panose="02010600040101010101" pitchFamily="2" charset="-122"/>
                <a:ea typeface="华文中宋" panose="02010600040101010101" pitchFamily="2" charset="-122"/>
              </a:rPr>
              <a:t>后消亡</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具有并发特性（独立性、异步性）</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竞争计算机系统资源的基本单位</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不同的进程可以包含同一个程序，只要该程序所对应的数据集不同</a:t>
            </a:r>
          </a:p>
        </p:txBody>
      </p:sp>
      <p:sp>
        <p:nvSpPr>
          <p:cNvPr id="2" name="灯片编号占位符 1">
            <a:extLst>
              <a:ext uri="{FF2B5EF4-FFF2-40B4-BE49-F238E27FC236}">
                <a16:creationId xmlns:a16="http://schemas.microsoft.com/office/drawing/2014/main" id="{9AE7D63C-464A-4929-BEE1-BCB80C228E25}"/>
              </a:ext>
            </a:extLst>
          </p:cNvPr>
          <p:cNvSpPr>
            <a:spLocks noGrp="1"/>
          </p:cNvSpPr>
          <p:nvPr>
            <p:ph type="sldNum" sz="quarter" idx="12"/>
          </p:nvPr>
        </p:nvSpPr>
        <p:spPr/>
        <p:txBody>
          <a:bodyPr/>
          <a:lstStyle/>
          <a:p>
            <a:fld id="{B10D5614-B734-4280-8F57-1D4947433C97}" type="slidenum">
              <a:rPr lang="en-US" smtClean="0"/>
              <a:t>21</a:t>
            </a:fld>
            <a:endParaRPr lang="en-US" dirty="0"/>
          </a:p>
        </p:txBody>
      </p:sp>
    </p:spTree>
    <p:extLst>
      <p:ext uri="{BB962C8B-B14F-4D97-AF65-F5344CB8AC3E}">
        <p14:creationId xmlns:p14="http://schemas.microsoft.com/office/powerpoint/2010/main" val="426707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154</a:t>
            </a:r>
            <a:endParaRPr lang="en-US" sz="1100" b="1" dirty="0">
              <a:solidFill>
                <a:prstClr val="white"/>
              </a:solidFill>
            </a:endParaRPr>
          </a:p>
        </p:txBody>
      </p:sp>
      <p:sp>
        <p:nvSpPr>
          <p:cNvPr id="3" name="Title 13">
            <a:extLst>
              <a:ext uri="{FF2B5EF4-FFF2-40B4-BE49-F238E27FC236}">
                <a16:creationId xmlns:a16="http://schemas.microsoft.com/office/drawing/2014/main" id="{78C84866-0A32-4E1F-B86F-B2E7DB904A7A}"/>
              </a:ext>
            </a:extLst>
          </p:cNvPr>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补充内容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23" name="文本框 22">
            <a:extLst>
              <a:ext uri="{FF2B5EF4-FFF2-40B4-BE49-F238E27FC236}">
                <a16:creationId xmlns:a16="http://schemas.microsoft.com/office/drawing/2014/main" id="{79EFF5E3-1C63-457B-95B0-A7EE8F2DBB21}"/>
              </a:ext>
            </a:extLst>
          </p:cNvPr>
          <p:cNvSpPr txBox="1"/>
          <p:nvPr/>
        </p:nvSpPr>
        <p:spPr>
          <a:xfrm>
            <a:off x="584611" y="1351373"/>
            <a:ext cx="7931224" cy="25362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i="0" u="none" strike="noStrike" dirty="0">
                <a:solidFill>
                  <a:srgbClr val="FF0000"/>
                </a:solidFill>
                <a:effectLst/>
                <a:latin typeface="华文中宋" panose="02010600040101010101" pitchFamily="2" charset="-122"/>
                <a:ea typeface="华文中宋" panose="02010600040101010101" pitchFamily="2" charset="-122"/>
              </a:rPr>
              <a:t>可重入代码（</a:t>
            </a:r>
            <a:r>
              <a:rPr lang="en-US" altLang="zh-CN" b="1" i="0" u="none" strike="noStrike" dirty="0">
                <a:solidFill>
                  <a:srgbClr val="FF0000"/>
                </a:solidFill>
                <a:effectLst/>
                <a:latin typeface="华文中宋" panose="02010600040101010101" pitchFamily="2" charset="-122"/>
                <a:ea typeface="华文中宋" panose="02010600040101010101" pitchFamily="2" charset="-122"/>
              </a:rPr>
              <a:t>Reentry code</a:t>
            </a:r>
            <a:r>
              <a:rPr lang="zh-CN" altLang="en-US" b="1" i="0" u="none" strike="noStrike" dirty="0">
                <a:solidFill>
                  <a:srgbClr val="FF0000"/>
                </a:solidFill>
                <a:effectLst/>
                <a:latin typeface="华文中宋" panose="02010600040101010101" pitchFamily="2" charset="-122"/>
                <a:ea typeface="华文中宋" panose="02010600040101010101" pitchFamily="2" charset="-122"/>
              </a:rPr>
              <a:t>）</a:t>
            </a:r>
            <a:endParaRPr lang="en-US" altLang="zh-CN" b="1" i="0" u="none" strike="noStrike" dirty="0">
              <a:solidFill>
                <a:srgbClr val="FF0000"/>
              </a:solidFill>
              <a:effectLst/>
              <a:latin typeface="华文中宋" panose="02010600040101010101" pitchFamily="2" charset="-122"/>
              <a:ea typeface="华文中宋" panose="02010600040101010101" pitchFamily="2" charset="-122"/>
            </a:endParaRPr>
          </a:p>
          <a:p>
            <a:pPr>
              <a:lnSpc>
                <a:spcPct val="150000"/>
              </a:lnSpc>
            </a:pPr>
            <a:r>
              <a:rPr lang="en-US" altLang="zh-CN" b="1" dirty="0">
                <a:solidFill>
                  <a:srgbClr val="333333"/>
                </a:solidFill>
                <a:latin typeface="华文中宋" panose="02010600040101010101" pitchFamily="2" charset="-122"/>
                <a:ea typeface="华文中宋" panose="02010600040101010101" pitchFamily="2" charset="-122"/>
              </a:rPr>
              <a:t>      </a:t>
            </a:r>
            <a:r>
              <a:rPr lang="zh-CN" altLang="en-US" b="1" i="0" u="none" strike="noStrike" dirty="0">
                <a:solidFill>
                  <a:schemeClr val="bg2">
                    <a:lumMod val="10000"/>
                  </a:schemeClr>
                </a:solidFill>
                <a:effectLst/>
                <a:latin typeface="华文中宋" panose="02010600040101010101" pitchFamily="2" charset="-122"/>
                <a:ea typeface="华文中宋" panose="02010600040101010101" pitchFamily="2" charset="-122"/>
              </a:rPr>
              <a:t>也叫纯代码（</a:t>
            </a: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Pure code</a:t>
            </a:r>
            <a:r>
              <a:rPr lang="zh-CN" altLang="en-US" b="1" i="0" u="none" strike="noStrike" dirty="0">
                <a:solidFill>
                  <a:schemeClr val="bg2">
                    <a:lumMod val="10000"/>
                  </a:schemeClr>
                </a:solidFill>
                <a:effectLst/>
                <a:latin typeface="华文中宋" panose="02010600040101010101" pitchFamily="2" charset="-122"/>
                <a:ea typeface="华文中宋" panose="02010600040101010101" pitchFamily="2" charset="-122"/>
              </a:rPr>
              <a:t>）是一种允许多个进程同时访问的代码。为了使各进程所执行的代码完全相同，故不允许任何进程对其进行修改。程序在运行过程中可以被打断，并由开始处再次执行，并且在合理的范围内（多次重入，而不造成堆栈溢出等其他问题），程序可以在被打断处继续执行，且执行结果不受影响。</a:t>
            </a:r>
            <a:endParaRPr lang="zh-CN" altLang="en-US"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87B518C9-9F46-40D5-BFB5-705BFAB48A23}"/>
              </a:ext>
            </a:extLst>
          </p:cNvPr>
          <p:cNvSpPr>
            <a:spLocks noGrp="1"/>
          </p:cNvSpPr>
          <p:nvPr>
            <p:ph type="sldNum" sz="quarter" idx="12"/>
          </p:nvPr>
        </p:nvSpPr>
        <p:spPr/>
        <p:txBody>
          <a:bodyPr/>
          <a:lstStyle/>
          <a:p>
            <a:fld id="{B10D5614-B734-4280-8F57-1D4947433C97}" type="slidenum">
              <a:rPr lang="en-US" smtClean="0"/>
              <a:t>210</a:t>
            </a:fld>
            <a:endParaRPr lang="en-US" dirty="0"/>
          </a:p>
        </p:txBody>
      </p:sp>
    </p:spTree>
    <p:extLst>
      <p:ext uri="{BB962C8B-B14F-4D97-AF65-F5344CB8AC3E}">
        <p14:creationId xmlns:p14="http://schemas.microsoft.com/office/powerpoint/2010/main" val="164857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154</a:t>
            </a:r>
            <a:endParaRPr lang="en-US" sz="1100" b="1" dirty="0">
              <a:solidFill>
                <a:prstClr val="white"/>
              </a:solidFill>
            </a:endParaRPr>
          </a:p>
        </p:txBody>
      </p:sp>
      <p:sp>
        <p:nvSpPr>
          <p:cNvPr id="3" name="Title 13">
            <a:extLst>
              <a:ext uri="{FF2B5EF4-FFF2-40B4-BE49-F238E27FC236}">
                <a16:creationId xmlns:a16="http://schemas.microsoft.com/office/drawing/2014/main" id="{78C84866-0A32-4E1F-B86F-B2E7DB904A7A}"/>
              </a:ext>
            </a:extLst>
          </p:cNvPr>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补充内容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166428D5-A389-4C9B-B27E-2987E431FD83}"/>
              </a:ext>
            </a:extLst>
          </p:cNvPr>
          <p:cNvSpPr txBox="1"/>
          <p:nvPr/>
        </p:nvSpPr>
        <p:spPr>
          <a:xfrm>
            <a:off x="899592" y="1200088"/>
            <a:ext cx="4572000" cy="2339102"/>
          </a:xfrm>
          <a:prstGeom prst="rect">
            <a:avLst/>
          </a:prstGeom>
          <a:noFill/>
        </p:spPr>
        <p:txBody>
          <a:bodyPr wrap="square">
            <a:spAutoFit/>
          </a:bodyPr>
          <a:lstStyle/>
          <a:p>
            <a:pPr algn="l"/>
            <a:r>
              <a:rPr lang="en-US" altLang="zh-CN" sz="2000" b="1" i="0" u="none" strike="noStrike" dirty="0">
                <a:solidFill>
                  <a:srgbClr val="333333"/>
                </a:solidFill>
                <a:effectLst/>
                <a:latin typeface="arial" panose="020B0604020202020204" pitchFamily="34" charset="0"/>
              </a:rPr>
              <a:t>void</a:t>
            </a:r>
            <a:r>
              <a:rPr lang="en-US" altLang="zh-CN" b="1" i="0" u="none" strike="noStrike" dirty="0">
                <a:solidFill>
                  <a:srgbClr val="333333"/>
                </a:solidFill>
                <a:effectLst/>
                <a:latin typeface="arial" panose="020B0604020202020204" pitchFamily="34" charset="0"/>
              </a:rPr>
              <a:t> test( )</a:t>
            </a:r>
          </a:p>
          <a:p>
            <a:pPr algn="l"/>
            <a:r>
              <a:rPr lang="en-US" altLang="zh-CN" b="1" i="0" u="none" strike="noStrike" dirty="0">
                <a:solidFill>
                  <a:srgbClr val="333333"/>
                </a:solidFill>
                <a:effectLst/>
                <a:latin typeface="arial" panose="020B0604020202020204" pitchFamily="34" charset="0"/>
              </a:rPr>
              <a:t>{</a:t>
            </a:r>
          </a:p>
          <a:p>
            <a:pPr algn="l"/>
            <a:r>
              <a:rPr lang="en-US" altLang="zh-CN" b="1" dirty="0">
                <a:solidFill>
                  <a:srgbClr val="333333"/>
                </a:solidFill>
                <a:latin typeface="arial" panose="020B0604020202020204" pitchFamily="34" charset="0"/>
              </a:rPr>
              <a:t>      </a:t>
            </a:r>
            <a:r>
              <a:rPr lang="en-US" altLang="zh-CN" b="1" i="0" u="none" strike="noStrike" dirty="0">
                <a:solidFill>
                  <a:srgbClr val="333333"/>
                </a:solidFill>
                <a:effectLst/>
                <a:latin typeface="arial" panose="020B0604020202020204" pitchFamily="34" charset="0"/>
              </a:rPr>
              <a:t>int </a:t>
            </a:r>
            <a:r>
              <a:rPr lang="en-US" altLang="zh-CN" b="1" i="0" u="none" strike="noStrike" dirty="0" err="1">
                <a:solidFill>
                  <a:srgbClr val="333333"/>
                </a:solidFill>
                <a:effectLst/>
                <a:latin typeface="arial" panose="020B0604020202020204" pitchFamily="34" charset="0"/>
              </a:rPr>
              <a:t>i</a:t>
            </a:r>
            <a:r>
              <a:rPr lang="en-US" altLang="zh-CN" b="1" i="0" u="none" strike="noStrike" dirty="0">
                <a:solidFill>
                  <a:srgbClr val="333333"/>
                </a:solidFill>
                <a:effectLst/>
                <a:latin typeface="arial" panose="020B0604020202020204" pitchFamily="34" charset="0"/>
              </a:rPr>
              <a:t>;</a:t>
            </a:r>
          </a:p>
          <a:p>
            <a:pPr algn="l"/>
            <a:r>
              <a:rPr lang="en-US" altLang="zh-CN" b="1" i="0" u="none" strike="noStrike" dirty="0">
                <a:solidFill>
                  <a:srgbClr val="333333"/>
                </a:solidFill>
                <a:effectLst/>
                <a:latin typeface="arial" panose="020B0604020202020204" pitchFamily="34" charset="0"/>
              </a:rPr>
              <a:t>      </a:t>
            </a:r>
            <a:r>
              <a:rPr lang="en-US" altLang="zh-CN" b="1" i="0" u="none" strike="noStrike" dirty="0" err="1">
                <a:solidFill>
                  <a:srgbClr val="333333"/>
                </a:solidFill>
                <a:effectLst/>
                <a:latin typeface="arial" panose="020B0604020202020204" pitchFamily="34" charset="0"/>
              </a:rPr>
              <a:t>i</a:t>
            </a:r>
            <a:r>
              <a:rPr lang="en-US" altLang="zh-CN" b="1" i="0" u="none" strike="noStrike" dirty="0">
                <a:solidFill>
                  <a:srgbClr val="333333"/>
                </a:solidFill>
                <a:effectLst/>
                <a:latin typeface="arial" panose="020B0604020202020204" pitchFamily="34" charset="0"/>
              </a:rPr>
              <a:t>=2;</a:t>
            </a:r>
          </a:p>
          <a:p>
            <a:pPr algn="l"/>
            <a:r>
              <a:rPr lang="en-US" altLang="zh-CN" b="1" i="0" u="none" strike="noStrike" dirty="0">
                <a:solidFill>
                  <a:srgbClr val="333333"/>
                </a:solidFill>
                <a:effectLst/>
                <a:latin typeface="arial" panose="020B0604020202020204" pitchFamily="34" charset="0"/>
              </a:rPr>
              <a:t>      </a:t>
            </a:r>
            <a:r>
              <a:rPr lang="en-US" altLang="zh-CN" b="1" i="0" u="none" strike="noStrike" dirty="0" err="1">
                <a:solidFill>
                  <a:srgbClr val="333333"/>
                </a:solidFill>
                <a:effectLst/>
                <a:latin typeface="arial" panose="020B0604020202020204" pitchFamily="34" charset="0"/>
              </a:rPr>
              <a:t>printf</a:t>
            </a:r>
            <a:r>
              <a:rPr lang="en-US" altLang="zh-CN" b="1" i="0" u="none" strike="noStrike" dirty="0">
                <a:solidFill>
                  <a:srgbClr val="333333"/>
                </a:solidFill>
                <a:effectLst/>
                <a:latin typeface="arial" panose="020B0604020202020204" pitchFamily="34" charset="0"/>
              </a:rPr>
              <a:t>("%d\n",</a:t>
            </a:r>
            <a:r>
              <a:rPr lang="en-US" altLang="zh-CN" b="1" i="0" u="none" strike="noStrike" dirty="0" err="1">
                <a:solidFill>
                  <a:srgbClr val="333333"/>
                </a:solidFill>
                <a:effectLst/>
                <a:latin typeface="arial" panose="020B0604020202020204" pitchFamily="34" charset="0"/>
              </a:rPr>
              <a:t>i</a:t>
            </a:r>
            <a:r>
              <a:rPr lang="en-US" altLang="zh-CN" b="1" i="0" u="none" strike="noStrike" dirty="0">
                <a:solidFill>
                  <a:srgbClr val="333333"/>
                </a:solidFill>
                <a:effectLst/>
                <a:latin typeface="arial" panose="020B0604020202020204" pitchFamily="34" charset="0"/>
              </a:rPr>
              <a:t> );</a:t>
            </a:r>
          </a:p>
          <a:p>
            <a:pPr algn="l"/>
            <a:r>
              <a:rPr lang="en-US" altLang="zh-CN" b="1" i="0" u="none" strike="noStrike" dirty="0">
                <a:solidFill>
                  <a:srgbClr val="333333"/>
                </a:solidFill>
                <a:effectLst/>
                <a:latin typeface="arial" panose="020B0604020202020204" pitchFamily="34" charset="0"/>
              </a:rPr>
              <a:t>      </a:t>
            </a:r>
            <a:r>
              <a:rPr lang="en-US" altLang="zh-CN" b="1" i="0" u="none" strike="noStrike" dirty="0" err="1">
                <a:solidFill>
                  <a:srgbClr val="333333"/>
                </a:solidFill>
                <a:effectLst/>
                <a:latin typeface="arial" panose="020B0604020202020204" pitchFamily="34" charset="0"/>
              </a:rPr>
              <a:t>i</a:t>
            </a:r>
            <a:r>
              <a:rPr lang="en-US" altLang="zh-CN" b="1" i="0" u="none" strike="noStrike" dirty="0">
                <a:solidFill>
                  <a:srgbClr val="333333"/>
                </a:solidFill>
                <a:effectLst/>
                <a:latin typeface="arial" panose="020B0604020202020204" pitchFamily="34" charset="0"/>
              </a:rPr>
              <a:t>++;</a:t>
            </a:r>
          </a:p>
          <a:p>
            <a:pPr algn="l"/>
            <a:r>
              <a:rPr lang="en-US" altLang="zh-CN" b="1" i="0" u="none" strike="noStrike" dirty="0">
                <a:solidFill>
                  <a:srgbClr val="333333"/>
                </a:solidFill>
                <a:effectLst/>
                <a:latin typeface="arial" panose="020B0604020202020204" pitchFamily="34" charset="0"/>
              </a:rPr>
              <a:t>      </a:t>
            </a:r>
            <a:r>
              <a:rPr lang="en-US" altLang="zh-CN" b="1" i="0" u="none" strike="noStrike" dirty="0" err="1">
                <a:solidFill>
                  <a:srgbClr val="333333"/>
                </a:solidFill>
                <a:effectLst/>
                <a:latin typeface="arial" panose="020B0604020202020204" pitchFamily="34" charset="0"/>
              </a:rPr>
              <a:t>printf</a:t>
            </a:r>
            <a:r>
              <a:rPr lang="en-US" altLang="zh-CN" b="1" i="0" u="none" strike="noStrike" dirty="0">
                <a:solidFill>
                  <a:srgbClr val="333333"/>
                </a:solidFill>
                <a:effectLst/>
                <a:latin typeface="arial" panose="020B0604020202020204" pitchFamily="34" charset="0"/>
              </a:rPr>
              <a:t>("%d\n",</a:t>
            </a:r>
            <a:r>
              <a:rPr lang="en-US" altLang="zh-CN" b="1" i="0" u="none" strike="noStrike" dirty="0" err="1">
                <a:solidFill>
                  <a:srgbClr val="333333"/>
                </a:solidFill>
                <a:effectLst/>
                <a:latin typeface="arial" panose="020B0604020202020204" pitchFamily="34" charset="0"/>
              </a:rPr>
              <a:t>i</a:t>
            </a:r>
            <a:r>
              <a:rPr lang="en-US" altLang="zh-CN" b="1" i="0" u="none" strike="noStrike" dirty="0">
                <a:solidFill>
                  <a:srgbClr val="333333"/>
                </a:solidFill>
                <a:effectLst/>
                <a:latin typeface="arial" panose="020B0604020202020204" pitchFamily="34" charset="0"/>
              </a:rPr>
              <a:t>);</a:t>
            </a:r>
          </a:p>
          <a:p>
            <a:pPr algn="l"/>
            <a:r>
              <a:rPr lang="en-US" altLang="zh-CN" b="1" i="0" u="none" strike="noStrike" dirty="0">
                <a:solidFill>
                  <a:srgbClr val="333333"/>
                </a:solidFill>
                <a:effectLst/>
                <a:latin typeface="arial" panose="020B0604020202020204" pitchFamily="34" charset="0"/>
              </a:rPr>
              <a:t>}</a:t>
            </a:r>
          </a:p>
        </p:txBody>
      </p:sp>
      <p:sp>
        <p:nvSpPr>
          <p:cNvPr id="9" name="文本框 8">
            <a:extLst>
              <a:ext uri="{FF2B5EF4-FFF2-40B4-BE49-F238E27FC236}">
                <a16:creationId xmlns:a16="http://schemas.microsoft.com/office/drawing/2014/main" id="{50073685-EA88-419A-9F56-A51CB8CF4B1E}"/>
              </a:ext>
            </a:extLst>
          </p:cNvPr>
          <p:cNvSpPr txBox="1"/>
          <p:nvPr/>
        </p:nvSpPr>
        <p:spPr>
          <a:xfrm>
            <a:off x="845332" y="3751459"/>
            <a:ext cx="4680520" cy="2246769"/>
          </a:xfrm>
          <a:prstGeom prst="rect">
            <a:avLst/>
          </a:prstGeom>
          <a:noFill/>
        </p:spPr>
        <p:txBody>
          <a:bodyPr wrap="square">
            <a:spAutoFit/>
          </a:bodyPr>
          <a:lstStyle/>
          <a:p>
            <a:pPr algn="l"/>
            <a:r>
              <a:rPr lang="en-US" altLang="zh-CN" sz="2000" b="1" i="0" u="none" strike="noStrike" dirty="0">
                <a:solidFill>
                  <a:srgbClr val="333333"/>
                </a:solidFill>
                <a:effectLst/>
                <a:latin typeface="arial" panose="020B0604020202020204" pitchFamily="34" charset="0"/>
              </a:rPr>
              <a:t>void test( )</a:t>
            </a:r>
          </a:p>
          <a:p>
            <a:pPr algn="l"/>
            <a:r>
              <a:rPr lang="en-US" altLang="zh-CN" sz="2000" b="1" i="0" u="none" strike="noStrike" dirty="0">
                <a:solidFill>
                  <a:srgbClr val="333333"/>
                </a:solidFill>
                <a:effectLst/>
                <a:latin typeface="arial" panose="020B0604020202020204" pitchFamily="34" charset="0"/>
              </a:rPr>
              <a:t>{</a:t>
            </a:r>
          </a:p>
          <a:p>
            <a:pPr algn="l"/>
            <a:r>
              <a:rPr lang="en-US" altLang="zh-CN" sz="2000" b="1" i="0" u="none" strike="noStrike" dirty="0">
                <a:solidFill>
                  <a:srgbClr val="333333"/>
                </a:solidFill>
                <a:effectLst/>
                <a:latin typeface="arial" panose="020B0604020202020204" pitchFamily="34" charset="0"/>
              </a:rPr>
              <a:t>      static int </a:t>
            </a:r>
            <a:r>
              <a:rPr lang="en-US" altLang="zh-CN" sz="2000" b="1" i="0" u="none" strike="noStrike" dirty="0" err="1">
                <a:solidFill>
                  <a:srgbClr val="333333"/>
                </a:solidFill>
                <a:effectLst/>
                <a:latin typeface="arial" panose="020B0604020202020204" pitchFamily="34" charset="0"/>
              </a:rPr>
              <a:t>i</a:t>
            </a:r>
            <a:r>
              <a:rPr lang="en-US" altLang="zh-CN" sz="2000" b="1" i="0" u="none" strike="noStrike" dirty="0">
                <a:solidFill>
                  <a:srgbClr val="333333"/>
                </a:solidFill>
                <a:effectLst/>
                <a:latin typeface="arial" panose="020B0604020202020204" pitchFamily="34" charset="0"/>
              </a:rPr>
              <a:t>=2;</a:t>
            </a:r>
          </a:p>
          <a:p>
            <a:pPr algn="l"/>
            <a:r>
              <a:rPr lang="en-US" altLang="zh-CN" sz="2000" b="1" i="0" u="none" strike="noStrike" dirty="0">
                <a:solidFill>
                  <a:srgbClr val="333333"/>
                </a:solidFill>
                <a:effectLst/>
                <a:latin typeface="arial" panose="020B0604020202020204" pitchFamily="34" charset="0"/>
              </a:rPr>
              <a:t>      </a:t>
            </a:r>
            <a:r>
              <a:rPr lang="en-US" altLang="zh-CN" sz="2000" b="1" i="0" u="none" strike="noStrike" dirty="0" err="1">
                <a:solidFill>
                  <a:srgbClr val="333333"/>
                </a:solidFill>
                <a:effectLst/>
                <a:latin typeface="arial" panose="020B0604020202020204" pitchFamily="34" charset="0"/>
              </a:rPr>
              <a:t>printf</a:t>
            </a:r>
            <a:r>
              <a:rPr lang="en-US" altLang="zh-CN" sz="2000" b="1" i="0" u="none" strike="noStrike" dirty="0">
                <a:solidFill>
                  <a:srgbClr val="333333"/>
                </a:solidFill>
                <a:effectLst/>
                <a:latin typeface="arial" panose="020B0604020202020204" pitchFamily="34" charset="0"/>
              </a:rPr>
              <a:t>("%d\n",</a:t>
            </a:r>
            <a:r>
              <a:rPr lang="en-US" altLang="zh-CN" sz="2000" b="1" i="0" u="none" strike="noStrike" dirty="0" err="1">
                <a:solidFill>
                  <a:srgbClr val="333333"/>
                </a:solidFill>
                <a:effectLst/>
                <a:latin typeface="arial" panose="020B0604020202020204" pitchFamily="34" charset="0"/>
              </a:rPr>
              <a:t>i</a:t>
            </a:r>
            <a:r>
              <a:rPr lang="en-US" altLang="zh-CN" sz="2000" b="1" i="0" u="none" strike="noStrike" dirty="0">
                <a:solidFill>
                  <a:srgbClr val="333333"/>
                </a:solidFill>
                <a:effectLst/>
                <a:latin typeface="arial" panose="020B0604020202020204" pitchFamily="34" charset="0"/>
              </a:rPr>
              <a:t> );</a:t>
            </a:r>
          </a:p>
          <a:p>
            <a:pPr algn="l"/>
            <a:r>
              <a:rPr lang="en-US" altLang="zh-CN" sz="2000" b="1" i="0" u="none" strike="noStrike" dirty="0">
                <a:solidFill>
                  <a:srgbClr val="333333"/>
                </a:solidFill>
                <a:effectLst/>
                <a:latin typeface="arial" panose="020B0604020202020204" pitchFamily="34" charset="0"/>
              </a:rPr>
              <a:t>      </a:t>
            </a:r>
            <a:r>
              <a:rPr lang="en-US" altLang="zh-CN" sz="2000" b="1" i="0" u="none" strike="noStrike" dirty="0" err="1">
                <a:solidFill>
                  <a:srgbClr val="333333"/>
                </a:solidFill>
                <a:effectLst/>
                <a:latin typeface="arial" panose="020B0604020202020204" pitchFamily="34" charset="0"/>
              </a:rPr>
              <a:t>i</a:t>
            </a:r>
            <a:r>
              <a:rPr lang="en-US" altLang="zh-CN" sz="2000" b="1" i="0" u="none" strike="noStrike" dirty="0">
                <a:solidFill>
                  <a:srgbClr val="333333"/>
                </a:solidFill>
                <a:effectLst/>
                <a:latin typeface="arial" panose="020B0604020202020204" pitchFamily="34" charset="0"/>
              </a:rPr>
              <a:t>++;</a:t>
            </a:r>
          </a:p>
          <a:p>
            <a:pPr algn="l"/>
            <a:r>
              <a:rPr lang="en-US" altLang="zh-CN" sz="2000" b="1" i="0" u="none" strike="noStrike" dirty="0">
                <a:solidFill>
                  <a:srgbClr val="333333"/>
                </a:solidFill>
                <a:effectLst/>
                <a:latin typeface="arial" panose="020B0604020202020204" pitchFamily="34" charset="0"/>
              </a:rPr>
              <a:t>      </a:t>
            </a:r>
            <a:r>
              <a:rPr lang="en-US" altLang="zh-CN" sz="2000" b="1" i="0" u="none" strike="noStrike" dirty="0" err="1">
                <a:solidFill>
                  <a:srgbClr val="333333"/>
                </a:solidFill>
                <a:effectLst/>
                <a:latin typeface="arial" panose="020B0604020202020204" pitchFamily="34" charset="0"/>
              </a:rPr>
              <a:t>prinft</a:t>
            </a:r>
            <a:r>
              <a:rPr lang="en-US" altLang="zh-CN" sz="2000" b="1" i="0" u="none" strike="noStrike" dirty="0">
                <a:solidFill>
                  <a:srgbClr val="333333"/>
                </a:solidFill>
                <a:effectLst/>
                <a:latin typeface="arial" panose="020B0604020202020204" pitchFamily="34" charset="0"/>
              </a:rPr>
              <a:t>("%d\n",</a:t>
            </a:r>
            <a:r>
              <a:rPr lang="en-US" altLang="zh-CN" sz="2000" b="1" i="0" u="none" strike="noStrike" dirty="0" err="1">
                <a:solidFill>
                  <a:srgbClr val="333333"/>
                </a:solidFill>
                <a:effectLst/>
                <a:latin typeface="arial" panose="020B0604020202020204" pitchFamily="34" charset="0"/>
              </a:rPr>
              <a:t>i</a:t>
            </a:r>
            <a:r>
              <a:rPr lang="en-US" altLang="zh-CN" sz="2000" b="1" i="0" u="none" strike="noStrike" dirty="0">
                <a:solidFill>
                  <a:srgbClr val="333333"/>
                </a:solidFill>
                <a:effectLst/>
                <a:latin typeface="arial" panose="020B0604020202020204" pitchFamily="34" charset="0"/>
              </a:rPr>
              <a:t>);</a:t>
            </a:r>
          </a:p>
          <a:p>
            <a:pPr algn="l"/>
            <a:r>
              <a:rPr lang="en-US" altLang="zh-CN" sz="2000" b="1" i="0" u="none" strike="noStrike" dirty="0">
                <a:solidFill>
                  <a:srgbClr val="333333"/>
                </a:solidFill>
                <a:effectLst/>
                <a:latin typeface="arial" panose="020B0604020202020204" pitchFamily="34" charset="0"/>
              </a:rPr>
              <a:t>}</a:t>
            </a:r>
          </a:p>
        </p:txBody>
      </p:sp>
      <p:sp>
        <p:nvSpPr>
          <p:cNvPr id="11" name="文本框 10">
            <a:extLst>
              <a:ext uri="{FF2B5EF4-FFF2-40B4-BE49-F238E27FC236}">
                <a16:creationId xmlns:a16="http://schemas.microsoft.com/office/drawing/2014/main" id="{D529C3A8-DAD1-4A5A-8DDA-808ED1A33DF3}"/>
              </a:ext>
            </a:extLst>
          </p:cNvPr>
          <p:cNvSpPr txBox="1"/>
          <p:nvPr/>
        </p:nvSpPr>
        <p:spPr>
          <a:xfrm>
            <a:off x="4156719" y="1200088"/>
            <a:ext cx="4572000" cy="1289777"/>
          </a:xfrm>
          <a:prstGeom prst="rect">
            <a:avLst/>
          </a:prstGeom>
          <a:noFill/>
        </p:spPr>
        <p:txBody>
          <a:bodyPr wrap="square">
            <a:spAutoFit/>
          </a:bodyPr>
          <a:lstStyle/>
          <a:p>
            <a:pPr algn="l">
              <a:lnSpc>
                <a:spcPct val="150000"/>
              </a:lnSpc>
            </a:pPr>
            <a:r>
              <a:rPr lang="zh-CN" altLang="en-US" b="1" i="0" u="none" strike="noStrike" dirty="0">
                <a:solidFill>
                  <a:srgbClr val="333333"/>
                </a:solidFill>
                <a:effectLst/>
                <a:latin typeface="华文中宋" panose="02010600040101010101" pitchFamily="2" charset="-122"/>
                <a:ea typeface="华文中宋" panose="02010600040101010101" pitchFamily="2" charset="-122"/>
              </a:rPr>
              <a:t>无论谁调用它结果都一样</a:t>
            </a:r>
          </a:p>
          <a:p>
            <a:pPr algn="l">
              <a:lnSpc>
                <a:spcPct val="150000"/>
              </a:lnSpc>
            </a:pPr>
            <a:r>
              <a:rPr lang="en-US" altLang="zh-CN" b="1" i="0" u="none" strike="noStrike" dirty="0">
                <a:solidFill>
                  <a:srgbClr val="333333"/>
                </a:solidFill>
                <a:effectLst/>
                <a:latin typeface="华文中宋" panose="02010600040101010101" pitchFamily="2" charset="-122"/>
                <a:ea typeface="华文中宋" panose="02010600040101010101" pitchFamily="2" charset="-122"/>
              </a:rPr>
              <a:t>    2</a:t>
            </a:r>
          </a:p>
          <a:p>
            <a:pPr algn="l">
              <a:lnSpc>
                <a:spcPct val="150000"/>
              </a:lnSpc>
            </a:pPr>
            <a:r>
              <a:rPr lang="en-US" altLang="zh-CN" b="1" i="0" u="none" strike="noStrike" dirty="0">
                <a:solidFill>
                  <a:srgbClr val="333333"/>
                </a:solidFill>
                <a:effectLst/>
                <a:latin typeface="华文中宋" panose="02010600040101010101" pitchFamily="2" charset="-122"/>
                <a:ea typeface="华文中宋" panose="02010600040101010101" pitchFamily="2" charset="-122"/>
              </a:rPr>
              <a:t>    3</a:t>
            </a:r>
          </a:p>
        </p:txBody>
      </p:sp>
      <p:sp>
        <p:nvSpPr>
          <p:cNvPr id="13" name="文本框 12">
            <a:extLst>
              <a:ext uri="{FF2B5EF4-FFF2-40B4-BE49-F238E27FC236}">
                <a16:creationId xmlns:a16="http://schemas.microsoft.com/office/drawing/2014/main" id="{DD356D40-DF9B-43CD-896B-D2A78FFC9DC7}"/>
              </a:ext>
            </a:extLst>
          </p:cNvPr>
          <p:cNvSpPr txBox="1"/>
          <p:nvPr/>
        </p:nvSpPr>
        <p:spPr>
          <a:xfrm>
            <a:off x="4067944" y="3721100"/>
            <a:ext cx="4572000" cy="2951770"/>
          </a:xfrm>
          <a:prstGeom prst="rect">
            <a:avLst/>
          </a:prstGeom>
          <a:noFill/>
        </p:spPr>
        <p:txBody>
          <a:bodyPr wrap="square">
            <a:spAutoFit/>
          </a:bodyPr>
          <a:lstStyle/>
          <a:p>
            <a:pPr algn="l">
              <a:lnSpc>
                <a:spcPct val="150000"/>
              </a:lnSpc>
            </a:pPr>
            <a:r>
              <a:rPr lang="zh-CN" altLang="en-US" b="1" i="0" u="none" strike="noStrike" dirty="0">
                <a:solidFill>
                  <a:schemeClr val="bg2">
                    <a:lumMod val="10000"/>
                  </a:schemeClr>
                </a:solidFill>
                <a:effectLst/>
                <a:latin typeface="华文中宋" panose="02010600040101010101" pitchFamily="2" charset="-122"/>
                <a:ea typeface="华文中宋" panose="02010600040101010101" pitchFamily="2" charset="-122"/>
              </a:rPr>
              <a:t>对不同的调用结果不一样</a:t>
            </a:r>
            <a:endPar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endParaRPr>
          </a:p>
          <a:p>
            <a:pPr algn="l">
              <a:lnSpc>
                <a:spcPct val="150000"/>
              </a:lnSpc>
            </a:pPr>
            <a:r>
              <a:rPr lang="zh-CN" altLang="en-US" b="1" i="0" u="none" strike="noStrike" dirty="0">
                <a:solidFill>
                  <a:schemeClr val="bg2">
                    <a:lumMod val="10000"/>
                  </a:schemeClr>
                </a:solidFill>
                <a:effectLst/>
                <a:latin typeface="华文中宋" panose="02010600040101010101" pitchFamily="2" charset="-122"/>
                <a:ea typeface="华文中宋" panose="02010600040101010101" pitchFamily="2" charset="-122"/>
              </a:rPr>
              <a:t>第一次</a:t>
            </a: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a:t>
            </a:r>
          </a:p>
          <a:p>
            <a:pPr algn="l">
              <a:lnSpc>
                <a:spcPct val="150000"/>
              </a:lnSpc>
            </a:pP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    2</a:t>
            </a:r>
          </a:p>
          <a:p>
            <a:pPr algn="l">
              <a:lnSpc>
                <a:spcPct val="150000"/>
              </a:lnSpc>
            </a:pP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    3</a:t>
            </a:r>
          </a:p>
          <a:p>
            <a:pPr algn="l">
              <a:lnSpc>
                <a:spcPct val="150000"/>
              </a:lnSpc>
            </a:pPr>
            <a:r>
              <a:rPr lang="zh-CN" altLang="en-US" b="1" i="0" u="none" strike="noStrike" dirty="0">
                <a:solidFill>
                  <a:schemeClr val="bg2">
                    <a:lumMod val="10000"/>
                  </a:schemeClr>
                </a:solidFill>
                <a:effectLst/>
                <a:latin typeface="华文中宋" panose="02010600040101010101" pitchFamily="2" charset="-122"/>
                <a:ea typeface="华文中宋" panose="02010600040101010101" pitchFamily="2" charset="-122"/>
              </a:rPr>
              <a:t>第二次</a:t>
            </a:r>
          </a:p>
          <a:p>
            <a:pPr algn="l">
              <a:lnSpc>
                <a:spcPct val="150000"/>
              </a:lnSpc>
            </a:pP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    3</a:t>
            </a:r>
          </a:p>
          <a:p>
            <a:pPr algn="l">
              <a:lnSpc>
                <a:spcPct val="150000"/>
              </a:lnSpc>
            </a:pPr>
            <a:r>
              <a:rPr lang="en-US" altLang="zh-CN" b="1" i="0" u="none" strike="noStrike" dirty="0">
                <a:solidFill>
                  <a:schemeClr val="bg2">
                    <a:lumMod val="10000"/>
                  </a:schemeClr>
                </a:solidFill>
                <a:effectLst/>
                <a:latin typeface="华文中宋" panose="02010600040101010101" pitchFamily="2" charset="-122"/>
                <a:ea typeface="华文中宋" panose="02010600040101010101" pitchFamily="2" charset="-122"/>
              </a:rPr>
              <a:t>    4</a:t>
            </a:r>
          </a:p>
        </p:txBody>
      </p:sp>
      <p:sp>
        <p:nvSpPr>
          <p:cNvPr id="2" name="灯片编号占位符 1">
            <a:extLst>
              <a:ext uri="{FF2B5EF4-FFF2-40B4-BE49-F238E27FC236}">
                <a16:creationId xmlns:a16="http://schemas.microsoft.com/office/drawing/2014/main" id="{BD00AFE7-F940-4C2D-BAB0-0B10F3B8B63F}"/>
              </a:ext>
            </a:extLst>
          </p:cNvPr>
          <p:cNvSpPr>
            <a:spLocks noGrp="1"/>
          </p:cNvSpPr>
          <p:nvPr>
            <p:ph type="sldNum" sz="quarter" idx="12"/>
          </p:nvPr>
        </p:nvSpPr>
        <p:spPr/>
        <p:txBody>
          <a:bodyPr/>
          <a:lstStyle/>
          <a:p>
            <a:fld id="{B10D5614-B734-4280-8F57-1D4947433C97}" type="slidenum">
              <a:rPr lang="en-US" smtClean="0"/>
              <a:t>211</a:t>
            </a:fld>
            <a:endParaRPr lang="en-US" dirty="0"/>
          </a:p>
        </p:txBody>
      </p:sp>
    </p:spTree>
    <p:extLst>
      <p:ext uri="{BB962C8B-B14F-4D97-AF65-F5344CB8AC3E}">
        <p14:creationId xmlns:p14="http://schemas.microsoft.com/office/powerpoint/2010/main" val="56469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Flowchart: Off-page Connector 9"/>
          <p:cNvSpPr/>
          <p:nvPr/>
        </p:nvSpPr>
        <p:spPr>
          <a:xfrm>
            <a:off x="8541418" y="214696"/>
            <a:ext cx="423072"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154</a:t>
            </a:r>
            <a:endParaRPr lang="en-US" sz="1100" b="1" dirty="0">
              <a:solidFill>
                <a:prstClr val="white"/>
              </a:solidFill>
            </a:endParaRPr>
          </a:p>
        </p:txBody>
      </p:sp>
      <p:sp>
        <p:nvSpPr>
          <p:cNvPr id="3" name="Title 13">
            <a:extLst>
              <a:ext uri="{FF2B5EF4-FFF2-40B4-BE49-F238E27FC236}">
                <a16:creationId xmlns:a16="http://schemas.microsoft.com/office/drawing/2014/main" id="{78C84866-0A32-4E1F-B86F-B2E7DB904A7A}"/>
              </a:ext>
            </a:extLst>
          </p:cNvPr>
          <p:cNvSpPr txBox="1">
            <a:spLocks/>
          </p:cNvSpPr>
          <p:nvPr/>
        </p:nvSpPr>
        <p:spPr>
          <a:xfrm>
            <a:off x="610194" y="153012"/>
            <a:ext cx="79312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补充内容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6" name="Rectangle 3">
            <a:extLst>
              <a:ext uri="{FF2B5EF4-FFF2-40B4-BE49-F238E27FC236}">
                <a16:creationId xmlns:a16="http://schemas.microsoft.com/office/drawing/2014/main" id="{84E39CAA-9F58-4F59-A507-6A02A84D69F9}"/>
              </a:ext>
            </a:extLst>
          </p:cNvPr>
          <p:cNvSpPr txBox="1">
            <a:spLocks noChangeArrowheads="1"/>
          </p:cNvSpPr>
          <p:nvPr/>
        </p:nvSpPr>
        <p:spPr>
          <a:xfrm>
            <a:off x="2339752" y="3861048"/>
            <a:ext cx="4121646" cy="25272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lIns="82550" tIns="41275" rIns="82550" bIns="41275"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zh-CN" altLang="en-US" sz="1800" b="1" dirty="0">
                <a:solidFill>
                  <a:schemeClr val="tx2"/>
                </a:solidFill>
                <a:latin typeface="华文中宋" panose="02010600040101010101" pitchFamily="2" charset="-122"/>
                <a:ea typeface="华文中宋" panose="02010600040101010101" pitchFamily="2" charset="-122"/>
              </a:rPr>
              <a:t>程序</a:t>
            </a:r>
            <a:r>
              <a:rPr lang="en-US" altLang="zh-CN" sz="1800" b="1" dirty="0">
                <a:solidFill>
                  <a:schemeClr val="tx2"/>
                </a:solidFill>
                <a:latin typeface="华文中宋" panose="02010600040101010101" pitchFamily="2" charset="-122"/>
                <a:ea typeface="华文中宋" panose="02010600040101010101" pitchFamily="2" charset="-122"/>
              </a:rPr>
              <a:t>2</a:t>
            </a:r>
            <a:r>
              <a:rPr lang="zh-CN" altLang="en-US" sz="1800" b="1" dirty="0">
                <a:solidFill>
                  <a:schemeClr val="tx2"/>
                </a:solidFill>
                <a:latin typeface="华文中宋" panose="02010600040101010101" pitchFamily="2" charset="-122"/>
                <a:ea typeface="华文中宋" panose="02010600040101010101" pitchFamily="2" charset="-122"/>
              </a:rPr>
              <a:t>：非可重入型函数</a:t>
            </a:r>
          </a:p>
          <a:p>
            <a:pPr>
              <a:lnSpc>
                <a:spcPct val="90000"/>
              </a:lnSpc>
              <a:buFontTx/>
              <a:buNone/>
            </a:pPr>
            <a:r>
              <a:rPr lang="zh-CN" altLang="en-US" sz="1800" b="1" dirty="0">
                <a:solidFill>
                  <a:schemeClr val="tx2"/>
                </a:solidFill>
                <a:latin typeface="华文中宋" panose="02010600040101010101" pitchFamily="2" charset="-122"/>
                <a:ea typeface="华文中宋" panose="02010600040101010101" pitchFamily="2" charset="-122"/>
              </a:rPr>
              <a:t>		</a:t>
            </a:r>
            <a:r>
              <a:rPr lang="en-US" altLang="zh-CN" sz="1800" b="1" dirty="0">
                <a:solidFill>
                  <a:schemeClr val="tx2"/>
                </a:solidFill>
                <a:latin typeface="华文中宋" panose="02010600040101010101" pitchFamily="2" charset="-122"/>
                <a:ea typeface="华文中宋" panose="02010600040101010101" pitchFamily="2" charset="-122"/>
              </a:rPr>
              <a:t>int temp;</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void swap(int *x, int *y)</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temp=*x;</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*x=*y;</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*y=temp;</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a:t>
            </a:r>
          </a:p>
        </p:txBody>
      </p:sp>
      <p:sp>
        <p:nvSpPr>
          <p:cNvPr id="2" name="Rectangle 3">
            <a:extLst>
              <a:ext uri="{FF2B5EF4-FFF2-40B4-BE49-F238E27FC236}">
                <a16:creationId xmlns:a16="http://schemas.microsoft.com/office/drawing/2014/main" id="{4B5253C8-1715-4E9B-BDF0-8CBB73C2E407}"/>
              </a:ext>
            </a:extLst>
          </p:cNvPr>
          <p:cNvSpPr txBox="1">
            <a:spLocks noChangeArrowheads="1"/>
          </p:cNvSpPr>
          <p:nvPr/>
        </p:nvSpPr>
        <p:spPr>
          <a:xfrm>
            <a:off x="2051720" y="1124744"/>
            <a:ext cx="4539406" cy="2573709"/>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a:t>
            </a:r>
            <a:r>
              <a:rPr lang="zh-CN" altLang="en-US" sz="1800" b="1" dirty="0">
                <a:solidFill>
                  <a:schemeClr val="tx2"/>
                </a:solidFill>
                <a:latin typeface="华文中宋" panose="02010600040101010101" pitchFamily="2" charset="-122"/>
                <a:ea typeface="华文中宋" panose="02010600040101010101" pitchFamily="2" charset="-122"/>
              </a:rPr>
              <a:t>程序</a:t>
            </a:r>
            <a:r>
              <a:rPr lang="en-US" altLang="zh-CN" sz="1800" b="1" dirty="0">
                <a:solidFill>
                  <a:schemeClr val="tx2"/>
                </a:solidFill>
                <a:latin typeface="华文中宋" panose="02010600040101010101" pitchFamily="2" charset="-122"/>
                <a:ea typeface="华文中宋" panose="02010600040101010101" pitchFamily="2" charset="-122"/>
              </a:rPr>
              <a:t>1</a:t>
            </a:r>
            <a:r>
              <a:rPr lang="zh-CN" altLang="en-US" sz="1800" b="1" dirty="0">
                <a:solidFill>
                  <a:schemeClr val="tx2"/>
                </a:solidFill>
                <a:latin typeface="华文中宋" panose="02010600040101010101" pitchFamily="2" charset="-122"/>
                <a:ea typeface="华文中宋" panose="02010600040101010101" pitchFamily="2" charset="-122"/>
              </a:rPr>
              <a:t>：可重入型函数</a:t>
            </a:r>
          </a:p>
          <a:p>
            <a:pPr>
              <a:lnSpc>
                <a:spcPct val="90000"/>
              </a:lnSpc>
              <a:buFontTx/>
              <a:buNone/>
            </a:pPr>
            <a:r>
              <a:rPr lang="zh-CN" altLang="en-US" sz="1800" b="1" dirty="0">
                <a:solidFill>
                  <a:schemeClr val="tx2"/>
                </a:solidFill>
                <a:latin typeface="华文中宋" panose="02010600040101010101" pitchFamily="2" charset="-122"/>
                <a:ea typeface="华文中宋" panose="02010600040101010101" pitchFamily="2" charset="-122"/>
              </a:rPr>
              <a:t>		</a:t>
            </a:r>
            <a:r>
              <a:rPr lang="en-US" altLang="zh-CN" sz="1800" b="1" dirty="0">
                <a:solidFill>
                  <a:schemeClr val="tx2"/>
                </a:solidFill>
                <a:latin typeface="华文中宋" panose="02010600040101010101" pitchFamily="2" charset="-122"/>
                <a:ea typeface="华文中宋" panose="02010600040101010101" pitchFamily="2" charset="-122"/>
              </a:rPr>
              <a:t>void swap(int *x, int *y)</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int temp;</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temp=*x;</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*x=*y;</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*y=temp;</a:t>
            </a:r>
          </a:p>
          <a:p>
            <a:pPr>
              <a:lnSpc>
                <a:spcPct val="90000"/>
              </a:lnSpc>
              <a:buFontTx/>
              <a:buNone/>
            </a:pPr>
            <a:r>
              <a:rPr lang="en-US" altLang="zh-CN" sz="1800" b="1" dirty="0">
                <a:solidFill>
                  <a:schemeClr val="tx2"/>
                </a:solidFill>
                <a:latin typeface="华文中宋" panose="02010600040101010101" pitchFamily="2" charset="-122"/>
                <a:ea typeface="华文中宋" panose="02010600040101010101" pitchFamily="2" charset="-122"/>
              </a:rPr>
              <a:t>		}</a:t>
            </a:r>
          </a:p>
        </p:txBody>
      </p:sp>
      <p:sp>
        <p:nvSpPr>
          <p:cNvPr id="4" name="灯片编号占位符 3">
            <a:extLst>
              <a:ext uri="{FF2B5EF4-FFF2-40B4-BE49-F238E27FC236}">
                <a16:creationId xmlns:a16="http://schemas.microsoft.com/office/drawing/2014/main" id="{AC44A22B-6F94-4AF4-B297-C8F76181C4E9}"/>
              </a:ext>
            </a:extLst>
          </p:cNvPr>
          <p:cNvSpPr>
            <a:spLocks noGrp="1"/>
          </p:cNvSpPr>
          <p:nvPr>
            <p:ph type="sldNum" sz="quarter" idx="12"/>
          </p:nvPr>
        </p:nvSpPr>
        <p:spPr/>
        <p:txBody>
          <a:bodyPr/>
          <a:lstStyle/>
          <a:p>
            <a:fld id="{B10D5614-B734-4280-8F57-1D4947433C97}" type="slidenum">
              <a:rPr lang="en-US" smtClean="0"/>
              <a:t>212</a:t>
            </a:fld>
            <a:endParaRPr lang="en-US" dirty="0"/>
          </a:p>
        </p:txBody>
      </p:sp>
    </p:spTree>
    <p:extLst>
      <p:ext uri="{BB962C8B-B14F-4D97-AF65-F5344CB8AC3E}">
        <p14:creationId xmlns:p14="http://schemas.microsoft.com/office/powerpoint/2010/main" val="181739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14" name="Title 13">
            <a:extLst>
              <a:ext uri="{FF2B5EF4-FFF2-40B4-BE49-F238E27FC236}">
                <a16:creationId xmlns:a16="http://schemas.microsoft.com/office/drawing/2014/main" id="{5CA73D2B-2F19-4836-8D8B-E297FBBB6EBE}"/>
              </a:ext>
            </a:extLst>
          </p:cNvPr>
          <p:cNvSpPr txBox="1">
            <a:spLocks/>
          </p:cNvSpPr>
          <p:nvPr/>
        </p:nvSpPr>
        <p:spPr>
          <a:xfrm>
            <a:off x="314239" y="68689"/>
            <a:ext cx="2168303"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b="1" dirty="0">
                <a:solidFill>
                  <a:srgbClr val="1B6AA3">
                    <a:lumMod val="60000"/>
                    <a:lumOff val="40000"/>
                  </a:srgbClr>
                </a:solidFill>
                <a:latin typeface="华文中宋" panose="02010600040101010101" pitchFamily="2" charset="-122"/>
                <a:ea typeface="华文中宋" panose="02010600040101010101" pitchFamily="2" charset="-122"/>
              </a:rPr>
              <a:t>进程管理</a:t>
            </a:r>
            <a:endParaRPr lang="en-US" sz="2000"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15" name="文本框 114">
            <a:extLst>
              <a:ext uri="{FF2B5EF4-FFF2-40B4-BE49-F238E27FC236}">
                <a16:creationId xmlns:a16="http://schemas.microsoft.com/office/drawing/2014/main" id="{1C6C238A-FD88-4CF4-B917-45344C93CADB}"/>
              </a:ext>
            </a:extLst>
          </p:cNvPr>
          <p:cNvSpPr txBox="1"/>
          <p:nvPr/>
        </p:nvSpPr>
        <p:spPr>
          <a:xfrm>
            <a:off x="207664" y="3682829"/>
            <a:ext cx="100811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进程管理</a:t>
            </a:r>
          </a:p>
        </p:txBody>
      </p:sp>
      <p:sp>
        <p:nvSpPr>
          <p:cNvPr id="116" name="文本框 115">
            <a:extLst>
              <a:ext uri="{FF2B5EF4-FFF2-40B4-BE49-F238E27FC236}">
                <a16:creationId xmlns:a16="http://schemas.microsoft.com/office/drawing/2014/main" id="{B5314797-6643-4014-8729-372BABED23E9}"/>
              </a:ext>
            </a:extLst>
          </p:cNvPr>
          <p:cNvSpPr txBox="1"/>
          <p:nvPr/>
        </p:nvSpPr>
        <p:spPr>
          <a:xfrm>
            <a:off x="1373957" y="1005980"/>
            <a:ext cx="100811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进程</a:t>
            </a:r>
          </a:p>
        </p:txBody>
      </p:sp>
      <p:sp>
        <p:nvSpPr>
          <p:cNvPr id="117" name="左大括号 116">
            <a:extLst>
              <a:ext uri="{FF2B5EF4-FFF2-40B4-BE49-F238E27FC236}">
                <a16:creationId xmlns:a16="http://schemas.microsoft.com/office/drawing/2014/main" id="{6E4BA1F4-6CE3-4455-9D79-01C72C5F5B78}"/>
              </a:ext>
            </a:extLst>
          </p:cNvPr>
          <p:cNvSpPr/>
          <p:nvPr/>
        </p:nvSpPr>
        <p:spPr>
          <a:xfrm>
            <a:off x="998894" y="1117384"/>
            <a:ext cx="202283" cy="5097146"/>
          </a:xfrm>
          <a:prstGeom prst="leftBrace">
            <a:avLst>
              <a:gd name="adj1" fmla="val 31710"/>
              <a:gd name="adj2" fmla="val 528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B89E2AB4-B978-4BF8-8EBF-D1C86A6D1E2E}"/>
              </a:ext>
            </a:extLst>
          </p:cNvPr>
          <p:cNvSpPr txBox="1"/>
          <p:nvPr/>
        </p:nvSpPr>
        <p:spPr>
          <a:xfrm>
            <a:off x="1422518" y="2158187"/>
            <a:ext cx="1008112"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线程</a:t>
            </a:r>
          </a:p>
        </p:txBody>
      </p:sp>
      <p:sp>
        <p:nvSpPr>
          <p:cNvPr id="119" name="文本框 118">
            <a:extLst>
              <a:ext uri="{FF2B5EF4-FFF2-40B4-BE49-F238E27FC236}">
                <a16:creationId xmlns:a16="http://schemas.microsoft.com/office/drawing/2014/main" id="{817D0B16-20EB-4111-BA8A-25B376281C65}"/>
              </a:ext>
            </a:extLst>
          </p:cNvPr>
          <p:cNvSpPr txBox="1"/>
          <p:nvPr/>
        </p:nvSpPr>
        <p:spPr>
          <a:xfrm>
            <a:off x="1306167" y="3107498"/>
            <a:ext cx="1008112" cy="461665"/>
          </a:xfrm>
          <a:prstGeom prst="rect">
            <a:avLst/>
          </a:prstGeom>
          <a:noFill/>
        </p:spPr>
        <p:txBody>
          <a:bodyPr wrap="square" rtlCol="0">
            <a:spAutoFit/>
          </a:bodyPr>
          <a:lstStyle/>
          <a:p>
            <a:r>
              <a:rPr lang="en-US" altLang="zh-CN" sz="1200" b="1" dirty="0">
                <a:solidFill>
                  <a:schemeClr val="bg2">
                    <a:lumMod val="10000"/>
                  </a:schemeClr>
                </a:solidFill>
                <a:latin typeface="华文中宋" panose="02010600040101010101" pitchFamily="2" charset="-122"/>
                <a:ea typeface="华文中宋" panose="02010600040101010101" pitchFamily="2" charset="-122"/>
              </a:rPr>
              <a:t>CPU</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调度与上下文切换</a:t>
            </a:r>
          </a:p>
        </p:txBody>
      </p:sp>
      <p:sp>
        <p:nvSpPr>
          <p:cNvPr id="120" name="文本框 119">
            <a:extLst>
              <a:ext uri="{FF2B5EF4-FFF2-40B4-BE49-F238E27FC236}">
                <a16:creationId xmlns:a16="http://schemas.microsoft.com/office/drawing/2014/main" id="{AECA43F4-29E8-4137-AE51-4067D378EA99}"/>
              </a:ext>
            </a:extLst>
          </p:cNvPr>
          <p:cNvSpPr txBox="1"/>
          <p:nvPr/>
        </p:nvSpPr>
        <p:spPr>
          <a:xfrm>
            <a:off x="1385199" y="4501291"/>
            <a:ext cx="1008112" cy="461665"/>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进程同步</a:t>
            </a:r>
            <a:endParaRPr lang="en-US" altLang="zh-CN" sz="1200" b="1" dirty="0">
              <a:solidFill>
                <a:srgbClr val="000000"/>
              </a:solidFill>
              <a:latin typeface="华文中宋" panose="02010600040101010101" pitchFamily="2" charset="-122"/>
              <a:ea typeface="华文中宋" panose="02010600040101010101" pitchFamily="2" charset="-122"/>
            </a:endParaRPr>
          </a:p>
          <a:p>
            <a:r>
              <a:rPr lang="zh-CN" altLang="en-US" sz="1200" b="1" dirty="0">
                <a:solidFill>
                  <a:srgbClr val="000000"/>
                </a:solidFill>
                <a:latin typeface="华文中宋" panose="02010600040101010101" pitchFamily="2" charset="-122"/>
                <a:ea typeface="华文中宋" panose="02010600040101010101" pitchFamily="2" charset="-122"/>
              </a:rPr>
              <a:t>与互斥</a:t>
            </a:r>
          </a:p>
        </p:txBody>
      </p:sp>
      <p:sp>
        <p:nvSpPr>
          <p:cNvPr id="121" name="文本框 120">
            <a:extLst>
              <a:ext uri="{FF2B5EF4-FFF2-40B4-BE49-F238E27FC236}">
                <a16:creationId xmlns:a16="http://schemas.microsoft.com/office/drawing/2014/main" id="{FA8803D9-AB51-4E6A-97BA-D9A0F6CDFE32}"/>
              </a:ext>
            </a:extLst>
          </p:cNvPr>
          <p:cNvSpPr txBox="1"/>
          <p:nvPr/>
        </p:nvSpPr>
        <p:spPr>
          <a:xfrm>
            <a:off x="1511729" y="6049833"/>
            <a:ext cx="1008112"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死锁</a:t>
            </a:r>
          </a:p>
        </p:txBody>
      </p:sp>
      <p:sp>
        <p:nvSpPr>
          <p:cNvPr id="122" name="左大括号 121">
            <a:extLst>
              <a:ext uri="{FF2B5EF4-FFF2-40B4-BE49-F238E27FC236}">
                <a16:creationId xmlns:a16="http://schemas.microsoft.com/office/drawing/2014/main" id="{3138FB0B-CF9B-4190-9825-EA406C228F1E}"/>
              </a:ext>
            </a:extLst>
          </p:cNvPr>
          <p:cNvSpPr/>
          <p:nvPr/>
        </p:nvSpPr>
        <p:spPr>
          <a:xfrm>
            <a:off x="1931393" y="503484"/>
            <a:ext cx="197645" cy="1227801"/>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439A8CD2-AC90-4B92-963F-65D2B9E4AD1C}"/>
              </a:ext>
            </a:extLst>
          </p:cNvPr>
          <p:cNvSpPr txBox="1"/>
          <p:nvPr/>
        </p:nvSpPr>
        <p:spPr>
          <a:xfrm>
            <a:off x="2210234" y="372034"/>
            <a:ext cx="3140402"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概念：与程序的区别</a:t>
            </a:r>
          </a:p>
        </p:txBody>
      </p:sp>
      <p:sp>
        <p:nvSpPr>
          <p:cNvPr id="124" name="文本框 123">
            <a:extLst>
              <a:ext uri="{FF2B5EF4-FFF2-40B4-BE49-F238E27FC236}">
                <a16:creationId xmlns:a16="http://schemas.microsoft.com/office/drawing/2014/main" id="{87A46B72-8A54-4FB5-8B44-3ED204870331}"/>
              </a:ext>
            </a:extLst>
          </p:cNvPr>
          <p:cNvSpPr txBox="1"/>
          <p:nvPr/>
        </p:nvSpPr>
        <p:spPr>
          <a:xfrm>
            <a:off x="2209830" y="609264"/>
            <a:ext cx="537305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特征：动态性、并发性、独立性、异步性、结构性</a:t>
            </a:r>
          </a:p>
        </p:txBody>
      </p:sp>
      <p:sp>
        <p:nvSpPr>
          <p:cNvPr id="125" name="左大括号 124">
            <a:extLst>
              <a:ext uri="{FF2B5EF4-FFF2-40B4-BE49-F238E27FC236}">
                <a16:creationId xmlns:a16="http://schemas.microsoft.com/office/drawing/2014/main" id="{5D6095F4-067B-47E9-958E-FF6195B045F3}"/>
              </a:ext>
            </a:extLst>
          </p:cNvPr>
          <p:cNvSpPr/>
          <p:nvPr/>
        </p:nvSpPr>
        <p:spPr>
          <a:xfrm>
            <a:off x="2316862" y="2920575"/>
            <a:ext cx="202979" cy="819399"/>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文本框 125">
            <a:extLst>
              <a:ext uri="{FF2B5EF4-FFF2-40B4-BE49-F238E27FC236}">
                <a16:creationId xmlns:a16="http://schemas.microsoft.com/office/drawing/2014/main" id="{17253CE8-DE29-47D0-BA61-CFE580C35C5A}"/>
              </a:ext>
            </a:extLst>
          </p:cNvPr>
          <p:cNvSpPr txBox="1"/>
          <p:nvPr/>
        </p:nvSpPr>
        <p:spPr>
          <a:xfrm>
            <a:off x="2525008" y="2781692"/>
            <a:ext cx="439111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概念、三级调度：作业、中级、进程</a:t>
            </a:r>
          </a:p>
        </p:txBody>
      </p:sp>
      <p:sp>
        <p:nvSpPr>
          <p:cNvPr id="127" name="文本框 126">
            <a:extLst>
              <a:ext uri="{FF2B5EF4-FFF2-40B4-BE49-F238E27FC236}">
                <a16:creationId xmlns:a16="http://schemas.microsoft.com/office/drawing/2014/main" id="{2231F3B1-D02B-46B7-BA17-17D86CBEF033}"/>
              </a:ext>
            </a:extLst>
          </p:cNvPr>
          <p:cNvSpPr txBox="1"/>
          <p:nvPr/>
        </p:nvSpPr>
        <p:spPr>
          <a:xfrm>
            <a:off x="2209830" y="847265"/>
            <a:ext cx="537305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状态：创建、就绪、运行、阻塞、结束、挂起</a:t>
            </a:r>
          </a:p>
        </p:txBody>
      </p:sp>
      <p:sp>
        <p:nvSpPr>
          <p:cNvPr id="128" name="文本框 127">
            <a:extLst>
              <a:ext uri="{FF2B5EF4-FFF2-40B4-BE49-F238E27FC236}">
                <a16:creationId xmlns:a16="http://schemas.microsoft.com/office/drawing/2014/main" id="{4AFDFB91-942F-4AFA-AF0C-3E2A743046C8}"/>
              </a:ext>
            </a:extLst>
          </p:cNvPr>
          <p:cNvSpPr txBox="1"/>
          <p:nvPr/>
        </p:nvSpPr>
        <p:spPr>
          <a:xfrm>
            <a:off x="2209829" y="1074900"/>
            <a:ext cx="537305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控制：创建、阻塞、唤醒、切换</a:t>
            </a:r>
          </a:p>
        </p:txBody>
      </p:sp>
      <p:sp>
        <p:nvSpPr>
          <p:cNvPr id="129" name="文本框 128">
            <a:extLst>
              <a:ext uri="{FF2B5EF4-FFF2-40B4-BE49-F238E27FC236}">
                <a16:creationId xmlns:a16="http://schemas.microsoft.com/office/drawing/2014/main" id="{1B0AF9FB-B3C8-4EC5-86E4-2DFA3F62F104}"/>
              </a:ext>
            </a:extLst>
          </p:cNvPr>
          <p:cNvSpPr txBox="1"/>
          <p:nvPr/>
        </p:nvSpPr>
        <p:spPr>
          <a:xfrm>
            <a:off x="2209828" y="1300666"/>
            <a:ext cx="537305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组织：</a:t>
            </a:r>
            <a:r>
              <a:rPr lang="en-US" altLang="zh-CN" sz="1200" b="1" dirty="0">
                <a:solidFill>
                  <a:schemeClr val="tx2"/>
                </a:solidFill>
                <a:latin typeface="华文中宋" panose="02010600040101010101" pitchFamily="2" charset="-122"/>
                <a:ea typeface="华文中宋" panose="02010600040101010101" pitchFamily="2" charset="-122"/>
              </a:rPr>
              <a:t>PCB</a:t>
            </a:r>
            <a:r>
              <a:rPr lang="zh-CN" altLang="en-US" sz="1200" b="1" dirty="0">
                <a:solidFill>
                  <a:schemeClr val="tx2"/>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程序段、数据段</a:t>
            </a:r>
          </a:p>
        </p:txBody>
      </p:sp>
      <p:sp>
        <p:nvSpPr>
          <p:cNvPr id="130" name="文本框 129">
            <a:extLst>
              <a:ext uri="{FF2B5EF4-FFF2-40B4-BE49-F238E27FC236}">
                <a16:creationId xmlns:a16="http://schemas.microsoft.com/office/drawing/2014/main" id="{E65A7D13-CB70-46E5-8CA9-617622070207}"/>
              </a:ext>
            </a:extLst>
          </p:cNvPr>
          <p:cNvSpPr txBox="1"/>
          <p:nvPr/>
        </p:nvSpPr>
        <p:spPr>
          <a:xfrm>
            <a:off x="2208874" y="1509317"/>
            <a:ext cx="5373053"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通信：共享存储、消息传递、管道通信</a:t>
            </a:r>
          </a:p>
        </p:txBody>
      </p:sp>
      <p:sp>
        <p:nvSpPr>
          <p:cNvPr id="131" name="左大括号 130">
            <a:extLst>
              <a:ext uri="{FF2B5EF4-FFF2-40B4-BE49-F238E27FC236}">
                <a16:creationId xmlns:a16="http://schemas.microsoft.com/office/drawing/2014/main" id="{F67F3DD8-AA37-4D84-9EB0-EF2F8DF7BB33}"/>
              </a:ext>
            </a:extLst>
          </p:cNvPr>
          <p:cNvSpPr/>
          <p:nvPr/>
        </p:nvSpPr>
        <p:spPr>
          <a:xfrm>
            <a:off x="1952296" y="1986880"/>
            <a:ext cx="199407" cy="611715"/>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AD4E8B28-C33F-4197-902B-941030584255}"/>
              </a:ext>
            </a:extLst>
          </p:cNvPr>
          <p:cNvSpPr txBox="1"/>
          <p:nvPr/>
        </p:nvSpPr>
        <p:spPr>
          <a:xfrm>
            <a:off x="2208754" y="1844056"/>
            <a:ext cx="3140402"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概念、与进程的比较、属性</a:t>
            </a:r>
          </a:p>
        </p:txBody>
      </p:sp>
      <p:sp>
        <p:nvSpPr>
          <p:cNvPr id="133" name="文本框 132">
            <a:extLst>
              <a:ext uri="{FF2B5EF4-FFF2-40B4-BE49-F238E27FC236}">
                <a16:creationId xmlns:a16="http://schemas.microsoft.com/office/drawing/2014/main" id="{51933029-9734-4EFF-BD9C-2B320CF11262}"/>
              </a:ext>
            </a:extLst>
          </p:cNvPr>
          <p:cNvSpPr txBox="1"/>
          <p:nvPr/>
        </p:nvSpPr>
        <p:spPr>
          <a:xfrm>
            <a:off x="2183976" y="2448601"/>
            <a:ext cx="4967255"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线程的实现方式：用户级线程</a:t>
            </a:r>
            <a:r>
              <a:rPr lang="en-US" altLang="zh-CN" sz="1200" b="1" dirty="0">
                <a:solidFill>
                  <a:srgbClr val="000000"/>
                </a:solidFill>
                <a:latin typeface="华文中宋" panose="02010600040101010101" pitchFamily="2" charset="-122"/>
                <a:ea typeface="华文中宋" panose="02010600040101010101" pitchFamily="2" charset="-122"/>
              </a:rPr>
              <a:t>ULT</a:t>
            </a:r>
            <a:r>
              <a:rPr lang="zh-CN" altLang="en-US" sz="1200" b="1" dirty="0">
                <a:solidFill>
                  <a:srgbClr val="000000"/>
                </a:solidFill>
                <a:latin typeface="华文中宋" panose="02010600040101010101" pitchFamily="2" charset="-122"/>
                <a:ea typeface="华文中宋" panose="02010600040101010101" pitchFamily="2" charset="-122"/>
              </a:rPr>
              <a:t>、内核级线程</a:t>
            </a:r>
            <a:r>
              <a:rPr lang="en-US" altLang="zh-CN" sz="1200" b="1" dirty="0">
                <a:solidFill>
                  <a:srgbClr val="000000"/>
                </a:solidFill>
                <a:latin typeface="华文中宋" panose="02010600040101010101" pitchFamily="2" charset="-122"/>
                <a:ea typeface="华文中宋" panose="02010600040101010101" pitchFamily="2" charset="-122"/>
              </a:rPr>
              <a:t>KLT</a:t>
            </a:r>
            <a:r>
              <a:rPr lang="zh-CN" altLang="en-US" sz="1200" b="1" dirty="0">
                <a:solidFill>
                  <a:srgbClr val="000000"/>
                </a:solidFill>
                <a:latin typeface="华文中宋" panose="02010600040101010101" pitchFamily="2" charset="-122"/>
                <a:ea typeface="华文中宋" panose="02010600040101010101" pitchFamily="2" charset="-122"/>
              </a:rPr>
              <a:t>、多线程模型</a:t>
            </a:r>
          </a:p>
        </p:txBody>
      </p:sp>
      <p:sp>
        <p:nvSpPr>
          <p:cNvPr id="134" name="标注: 线形 133">
            <a:extLst>
              <a:ext uri="{FF2B5EF4-FFF2-40B4-BE49-F238E27FC236}">
                <a16:creationId xmlns:a16="http://schemas.microsoft.com/office/drawing/2014/main" id="{0B486BFE-ACDF-49A1-89BC-4C00B6241A2F}"/>
              </a:ext>
            </a:extLst>
          </p:cNvPr>
          <p:cNvSpPr/>
          <p:nvPr/>
        </p:nvSpPr>
        <p:spPr>
          <a:xfrm>
            <a:off x="4470036" y="2149877"/>
            <a:ext cx="3741281" cy="332270"/>
          </a:xfrm>
          <a:prstGeom prst="borderCallout1">
            <a:avLst>
              <a:gd name="adj1" fmla="val 49958"/>
              <a:gd name="adj2" fmla="val 399"/>
              <a:gd name="adj3" fmla="val -9495"/>
              <a:gd name="adj4" fmla="val -27825"/>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同一进程中，线程的切换不会引起进程切换；不同进程的线程切换会引起进程切换</a:t>
            </a:r>
          </a:p>
        </p:txBody>
      </p:sp>
      <p:sp>
        <p:nvSpPr>
          <p:cNvPr id="135" name="标注: 线形 134">
            <a:extLst>
              <a:ext uri="{FF2B5EF4-FFF2-40B4-BE49-F238E27FC236}">
                <a16:creationId xmlns:a16="http://schemas.microsoft.com/office/drawing/2014/main" id="{CD92525B-3081-4B5F-A987-42D15DE6D010}"/>
              </a:ext>
            </a:extLst>
          </p:cNvPr>
          <p:cNvSpPr/>
          <p:nvPr/>
        </p:nvSpPr>
        <p:spPr>
          <a:xfrm>
            <a:off x="4470036" y="1765337"/>
            <a:ext cx="3741281" cy="332270"/>
          </a:xfrm>
          <a:prstGeom prst="borderCallout1">
            <a:avLst>
              <a:gd name="adj1" fmla="val 49958"/>
              <a:gd name="adj2" fmla="val 399"/>
              <a:gd name="adj3" fmla="val 69943"/>
              <a:gd name="adj4" fmla="val -784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chemeClr val="bg2">
                    <a:lumMod val="10000"/>
                  </a:schemeClr>
                </a:solidFill>
              </a:rPr>
              <a:t>TCB</a:t>
            </a:r>
            <a:r>
              <a:rPr lang="zh-CN" altLang="en-US" sz="1000" dirty="0">
                <a:solidFill>
                  <a:schemeClr val="bg2">
                    <a:lumMod val="10000"/>
                  </a:schemeClr>
                </a:solidFill>
              </a:rPr>
              <a:t>（</a:t>
            </a:r>
            <a:r>
              <a:rPr lang="zh-CN" altLang="en-US" sz="1000" dirty="0">
                <a:solidFill>
                  <a:srgbClr val="FF0000"/>
                </a:solidFill>
              </a:rPr>
              <a:t>寄存器、堆栈</a:t>
            </a:r>
            <a:r>
              <a:rPr lang="zh-CN" altLang="en-US" sz="1000" dirty="0">
                <a:solidFill>
                  <a:schemeClr val="bg2">
                    <a:lumMod val="10000"/>
                  </a:schemeClr>
                </a:solidFill>
              </a:rPr>
              <a:t>）；不同线程可以执行相同的程序；共享进程资源；多处理器；进程处于运行</a:t>
            </a:r>
            <a:r>
              <a:rPr lang="en-US" altLang="zh-CN" sz="1000" dirty="0">
                <a:solidFill>
                  <a:schemeClr val="bg2">
                    <a:lumMod val="10000"/>
                  </a:schemeClr>
                </a:solidFill>
              </a:rPr>
              <a:t>——</a:t>
            </a:r>
            <a:r>
              <a:rPr lang="zh-CN" altLang="en-US" sz="1000" dirty="0">
                <a:solidFill>
                  <a:schemeClr val="bg2">
                    <a:lumMod val="10000"/>
                  </a:schemeClr>
                </a:solidFill>
              </a:rPr>
              <a:t>进程中某个线程正在执行</a:t>
            </a:r>
          </a:p>
        </p:txBody>
      </p:sp>
      <p:sp>
        <p:nvSpPr>
          <p:cNvPr id="136" name="文本框 135">
            <a:extLst>
              <a:ext uri="{FF2B5EF4-FFF2-40B4-BE49-F238E27FC236}">
                <a16:creationId xmlns:a16="http://schemas.microsoft.com/office/drawing/2014/main" id="{E92FB845-BDB5-4938-B020-3AA576DC9A11}"/>
              </a:ext>
            </a:extLst>
          </p:cNvPr>
          <p:cNvSpPr txBox="1"/>
          <p:nvPr/>
        </p:nvSpPr>
        <p:spPr>
          <a:xfrm>
            <a:off x="2525007" y="3333584"/>
            <a:ext cx="657158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调度方式：调度器</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调度程序、调度时机、调度方式</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剥夺</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非剥夺</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rgbClr val="FF0000"/>
                </a:solidFill>
                <a:latin typeface="华文中宋" panose="02010600040101010101" pitchFamily="2" charset="-122"/>
                <a:ea typeface="华文中宋" panose="02010600040101010101" pitchFamily="2" charset="-122"/>
              </a:rPr>
              <a:t>闲逛进程</a:t>
            </a:r>
            <a:r>
              <a:rPr lang="en-US" altLang="zh-CN" sz="1200" b="1" baseline="-25000" dirty="0">
                <a:solidFill>
                  <a:srgbClr val="FF0000"/>
                </a:solidFill>
                <a:latin typeface="华文中宋" panose="02010600040101010101" pitchFamily="2" charset="-122"/>
                <a:ea typeface="华文中宋" panose="02010600040101010101" pitchFamily="2" charset="-122"/>
              </a:rPr>
              <a:t>4-78</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ULT/KLT</a:t>
            </a:r>
            <a:endParaRPr lang="zh-CN" altLang="en-US" sz="1200" b="1" dirty="0">
              <a:solidFill>
                <a:schemeClr val="bg2">
                  <a:lumMod val="10000"/>
                </a:schemeClr>
              </a:solidFill>
              <a:latin typeface="华文中宋" panose="02010600040101010101" pitchFamily="2" charset="-122"/>
              <a:ea typeface="华文中宋" panose="02010600040101010101" pitchFamily="2" charset="-122"/>
            </a:endParaRPr>
          </a:p>
        </p:txBody>
      </p:sp>
      <p:sp>
        <p:nvSpPr>
          <p:cNvPr id="137" name="文本框 136">
            <a:extLst>
              <a:ext uri="{FF2B5EF4-FFF2-40B4-BE49-F238E27FC236}">
                <a16:creationId xmlns:a16="http://schemas.microsoft.com/office/drawing/2014/main" id="{61D07AAB-A6A7-435C-9E6D-3CDC34803F78}"/>
              </a:ext>
            </a:extLst>
          </p:cNvPr>
          <p:cNvSpPr txBox="1"/>
          <p:nvPr/>
        </p:nvSpPr>
        <p:spPr>
          <a:xfrm>
            <a:off x="2540483" y="3061332"/>
            <a:ext cx="5509760"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调度目标：共同目标、批处理系统目标、分时系统目标、实时系统目标</a:t>
            </a:r>
          </a:p>
        </p:txBody>
      </p:sp>
      <p:sp>
        <p:nvSpPr>
          <p:cNvPr id="138" name="文本框 137">
            <a:extLst>
              <a:ext uri="{FF2B5EF4-FFF2-40B4-BE49-F238E27FC236}">
                <a16:creationId xmlns:a16="http://schemas.microsoft.com/office/drawing/2014/main" id="{909255D4-0426-4577-9A3D-D91B7B83566B}"/>
              </a:ext>
            </a:extLst>
          </p:cNvPr>
          <p:cNvSpPr txBox="1"/>
          <p:nvPr/>
        </p:nvSpPr>
        <p:spPr>
          <a:xfrm>
            <a:off x="2540483" y="3584174"/>
            <a:ext cx="567083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典型算法：</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FCFS</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SPN</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、时间片、优先级、高响应比优先、多级反馈队列</a:t>
            </a:r>
          </a:p>
        </p:txBody>
      </p:sp>
      <p:sp>
        <p:nvSpPr>
          <p:cNvPr id="139" name="左大括号 138">
            <a:extLst>
              <a:ext uri="{FF2B5EF4-FFF2-40B4-BE49-F238E27FC236}">
                <a16:creationId xmlns:a16="http://schemas.microsoft.com/office/drawing/2014/main" id="{721A158B-36AE-4E29-9400-3AE262831C81}"/>
              </a:ext>
            </a:extLst>
          </p:cNvPr>
          <p:cNvSpPr/>
          <p:nvPr/>
        </p:nvSpPr>
        <p:spPr>
          <a:xfrm>
            <a:off x="2316862" y="3964093"/>
            <a:ext cx="202979" cy="1362501"/>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685BA730-35CE-47D8-8F30-A439D3419411}"/>
              </a:ext>
            </a:extLst>
          </p:cNvPr>
          <p:cNvSpPr txBox="1"/>
          <p:nvPr/>
        </p:nvSpPr>
        <p:spPr>
          <a:xfrm>
            <a:off x="2525008" y="3825211"/>
            <a:ext cx="439111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概念（间接制约、直接制约）、临界资源、同步、互斥</a:t>
            </a:r>
          </a:p>
        </p:txBody>
      </p:sp>
      <p:sp>
        <p:nvSpPr>
          <p:cNvPr id="141" name="文本框 140">
            <a:extLst>
              <a:ext uri="{FF2B5EF4-FFF2-40B4-BE49-F238E27FC236}">
                <a16:creationId xmlns:a16="http://schemas.microsoft.com/office/drawing/2014/main" id="{439E05DD-986B-46AC-9BAB-FA5A820675FA}"/>
              </a:ext>
            </a:extLst>
          </p:cNvPr>
          <p:cNvSpPr txBox="1"/>
          <p:nvPr/>
        </p:nvSpPr>
        <p:spPr>
          <a:xfrm>
            <a:off x="2496370" y="4316189"/>
            <a:ext cx="439111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基本实现方法：软件实现、</a:t>
            </a:r>
            <a:r>
              <a:rPr lang="zh-CN" altLang="en-US" sz="1200" b="1" dirty="0">
                <a:solidFill>
                  <a:srgbClr val="000000"/>
                </a:solidFill>
                <a:latin typeface="华文中宋" panose="02010600040101010101" pitchFamily="2" charset="-122"/>
                <a:ea typeface="华文中宋" panose="02010600040101010101" pitchFamily="2" charset="-122"/>
              </a:rPr>
              <a:t>硬件实现</a:t>
            </a:r>
            <a:r>
              <a:rPr lang="en-US" altLang="zh-CN" sz="1200" b="1" baseline="30000" dirty="0">
                <a:solidFill>
                  <a:srgbClr val="000000"/>
                </a:solidFill>
                <a:latin typeface="华文中宋" panose="02010600040101010101" pitchFamily="2" charset="-122"/>
                <a:ea typeface="华文中宋" panose="02010600040101010101" pitchFamily="2" charset="-122"/>
              </a:rPr>
              <a:t>3-75</a:t>
            </a:r>
            <a:endParaRPr lang="zh-CN" altLang="en-US" sz="1200" b="1" baseline="30000" dirty="0">
              <a:solidFill>
                <a:srgbClr val="000000"/>
              </a:solidFill>
              <a:latin typeface="华文中宋" panose="02010600040101010101" pitchFamily="2" charset="-122"/>
              <a:ea typeface="华文中宋" panose="02010600040101010101" pitchFamily="2" charset="-122"/>
            </a:endParaRPr>
          </a:p>
        </p:txBody>
      </p:sp>
      <p:sp>
        <p:nvSpPr>
          <p:cNvPr id="142" name="文本框 141">
            <a:extLst>
              <a:ext uri="{FF2B5EF4-FFF2-40B4-BE49-F238E27FC236}">
                <a16:creationId xmlns:a16="http://schemas.microsoft.com/office/drawing/2014/main" id="{6D16720E-6A5C-499E-B787-4C2C97D046B9}"/>
              </a:ext>
            </a:extLst>
          </p:cNvPr>
          <p:cNvSpPr txBox="1"/>
          <p:nvPr/>
        </p:nvSpPr>
        <p:spPr>
          <a:xfrm>
            <a:off x="2496370" y="4839585"/>
            <a:ext cx="492185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信号量：整型、记录型、</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AND</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型</a:t>
            </a:r>
            <a:r>
              <a:rPr lang="en-US" altLang="zh-CN" sz="1200" b="1" baseline="-25000" dirty="0">
                <a:solidFill>
                  <a:srgbClr val="FF0000"/>
                </a:solidFill>
                <a:latin typeface="华文中宋" panose="02010600040101010101" pitchFamily="2" charset="-122"/>
                <a:ea typeface="华文中宋" panose="02010600040101010101" pitchFamily="2" charset="-122"/>
              </a:rPr>
              <a:t>3-99</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43" name="文本框 142">
            <a:extLst>
              <a:ext uri="{FF2B5EF4-FFF2-40B4-BE49-F238E27FC236}">
                <a16:creationId xmlns:a16="http://schemas.microsoft.com/office/drawing/2014/main" id="{145785A7-70B3-4715-A170-8724BABB6D7B}"/>
              </a:ext>
            </a:extLst>
          </p:cNvPr>
          <p:cNvSpPr txBox="1"/>
          <p:nvPr/>
        </p:nvSpPr>
        <p:spPr>
          <a:xfrm>
            <a:off x="2519841" y="5386222"/>
            <a:ext cx="567083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经典同步问题：生产者</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消费者、哲学家就餐</a:t>
            </a:r>
          </a:p>
        </p:txBody>
      </p:sp>
      <p:sp>
        <p:nvSpPr>
          <p:cNvPr id="144" name="左大括号 143">
            <a:extLst>
              <a:ext uri="{FF2B5EF4-FFF2-40B4-BE49-F238E27FC236}">
                <a16:creationId xmlns:a16="http://schemas.microsoft.com/office/drawing/2014/main" id="{32F660E9-0BF9-46D2-A908-82517A5C575B}"/>
              </a:ext>
            </a:extLst>
          </p:cNvPr>
          <p:cNvSpPr/>
          <p:nvPr/>
        </p:nvSpPr>
        <p:spPr>
          <a:xfrm>
            <a:off x="2087147" y="5786727"/>
            <a:ext cx="202979" cy="819399"/>
          </a:xfrm>
          <a:prstGeom prst="leftBrace">
            <a:avLst>
              <a:gd name="adj1" fmla="val 31710"/>
              <a:gd name="adj2" fmla="val 52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3F20CC75-362D-4669-8702-DFB75C546F9D}"/>
              </a:ext>
            </a:extLst>
          </p:cNvPr>
          <p:cNvSpPr txBox="1"/>
          <p:nvPr/>
        </p:nvSpPr>
        <p:spPr>
          <a:xfrm>
            <a:off x="2325187" y="5674978"/>
            <a:ext cx="677140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死锁的基本概念：定义、原因（资源竞争、进程推进顺序非法）、死锁</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4</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个的必要条件</a:t>
            </a:r>
          </a:p>
        </p:txBody>
      </p:sp>
      <p:sp>
        <p:nvSpPr>
          <p:cNvPr id="146" name="标注: 线形 145">
            <a:extLst>
              <a:ext uri="{FF2B5EF4-FFF2-40B4-BE49-F238E27FC236}">
                <a16:creationId xmlns:a16="http://schemas.microsoft.com/office/drawing/2014/main" id="{DCCBC22E-6A8C-4B65-9649-EF7E4ACCF8E5}"/>
              </a:ext>
            </a:extLst>
          </p:cNvPr>
          <p:cNvSpPr/>
          <p:nvPr/>
        </p:nvSpPr>
        <p:spPr>
          <a:xfrm>
            <a:off x="4233386" y="242794"/>
            <a:ext cx="2411020" cy="332270"/>
          </a:xfrm>
          <a:prstGeom prst="borderCallout1">
            <a:avLst>
              <a:gd name="adj1" fmla="val 49958"/>
              <a:gd name="adj2" fmla="val 399"/>
              <a:gd name="adj3" fmla="val 343912"/>
              <a:gd name="adj4" fmla="val -50966"/>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chemeClr val="bg2">
                    <a:lumMod val="10000"/>
                  </a:schemeClr>
                </a:solidFill>
              </a:rPr>
              <a:t>PCB</a:t>
            </a:r>
            <a:r>
              <a:rPr lang="zh-CN" altLang="en-US" sz="1000" dirty="0">
                <a:solidFill>
                  <a:schemeClr val="bg2">
                    <a:lumMod val="10000"/>
                  </a:schemeClr>
                </a:solidFill>
              </a:rPr>
              <a:t>的组织方式：线性、链接、索引</a:t>
            </a:r>
            <a:r>
              <a:rPr lang="en-US" altLang="zh-CN" sz="1000" baseline="-25000" dirty="0">
                <a:solidFill>
                  <a:srgbClr val="FF0000"/>
                </a:solidFill>
              </a:rPr>
              <a:t>3-52</a:t>
            </a:r>
            <a:endParaRPr lang="zh-CN" altLang="en-US" sz="1000" baseline="-25000" dirty="0">
              <a:solidFill>
                <a:srgbClr val="FF0000"/>
              </a:solidFill>
            </a:endParaRPr>
          </a:p>
        </p:txBody>
      </p:sp>
      <p:sp>
        <p:nvSpPr>
          <p:cNvPr id="147" name="标注: 线形 146">
            <a:extLst>
              <a:ext uri="{FF2B5EF4-FFF2-40B4-BE49-F238E27FC236}">
                <a16:creationId xmlns:a16="http://schemas.microsoft.com/office/drawing/2014/main" id="{3351CCEF-89D4-4406-B1D5-B9019302BC96}"/>
              </a:ext>
            </a:extLst>
          </p:cNvPr>
          <p:cNvSpPr/>
          <p:nvPr/>
        </p:nvSpPr>
        <p:spPr>
          <a:xfrm>
            <a:off x="1161040" y="2744212"/>
            <a:ext cx="1277031" cy="332270"/>
          </a:xfrm>
          <a:prstGeom prst="borderCallout1">
            <a:avLst>
              <a:gd name="adj1" fmla="val 52825"/>
              <a:gd name="adj2" fmla="val 101365"/>
              <a:gd name="adj3" fmla="val 124409"/>
              <a:gd name="adj4" fmla="val 177600"/>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chemeClr val="bg2">
                    <a:lumMod val="10000"/>
                  </a:schemeClr>
                </a:solidFill>
              </a:rPr>
              <a:t>CPU</a:t>
            </a:r>
            <a:r>
              <a:rPr lang="zh-CN" altLang="en-US" sz="1000" dirty="0">
                <a:solidFill>
                  <a:schemeClr val="bg2">
                    <a:lumMod val="10000"/>
                  </a:schemeClr>
                </a:solidFill>
              </a:rPr>
              <a:t>利用率、公平性、策略强制执行</a:t>
            </a:r>
          </a:p>
        </p:txBody>
      </p:sp>
      <p:sp>
        <p:nvSpPr>
          <p:cNvPr id="148" name="标注: 线形 147">
            <a:extLst>
              <a:ext uri="{FF2B5EF4-FFF2-40B4-BE49-F238E27FC236}">
                <a16:creationId xmlns:a16="http://schemas.microsoft.com/office/drawing/2014/main" id="{150FEAEE-D2DB-4D63-9F04-10B6297EBC6B}"/>
              </a:ext>
            </a:extLst>
          </p:cNvPr>
          <p:cNvSpPr/>
          <p:nvPr/>
        </p:nvSpPr>
        <p:spPr>
          <a:xfrm>
            <a:off x="6391734" y="3978269"/>
            <a:ext cx="1397463" cy="332270"/>
          </a:xfrm>
          <a:prstGeom prst="borderCallout1">
            <a:avLst>
              <a:gd name="adj1" fmla="val -2789"/>
              <a:gd name="adj2" fmla="val 50007"/>
              <a:gd name="adj3" fmla="val -50867"/>
              <a:gd name="adj4" fmla="val 11232"/>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响应比</a:t>
            </a:r>
            <a:r>
              <a:rPr lang="en-US" altLang="zh-CN" sz="1000" dirty="0">
                <a:solidFill>
                  <a:schemeClr val="bg2">
                    <a:lumMod val="10000"/>
                  </a:schemeClr>
                </a:solidFill>
              </a:rPr>
              <a:t>=</a:t>
            </a:r>
            <a:r>
              <a:rPr lang="zh-CN" altLang="en-US" sz="1000" dirty="0">
                <a:solidFill>
                  <a:schemeClr val="bg2">
                    <a:lumMod val="10000"/>
                  </a:schemeClr>
                </a:solidFill>
              </a:rPr>
              <a:t>（等待时间</a:t>
            </a:r>
            <a:r>
              <a:rPr lang="en-US" altLang="zh-CN" sz="1000" dirty="0">
                <a:solidFill>
                  <a:schemeClr val="bg2">
                    <a:lumMod val="10000"/>
                  </a:schemeClr>
                </a:solidFill>
              </a:rPr>
              <a:t>+</a:t>
            </a:r>
            <a:r>
              <a:rPr lang="zh-CN" altLang="en-US" sz="1000" dirty="0">
                <a:solidFill>
                  <a:schemeClr val="bg2">
                    <a:lumMod val="10000"/>
                  </a:schemeClr>
                </a:solidFill>
              </a:rPr>
              <a:t>服务时间）</a:t>
            </a:r>
            <a:r>
              <a:rPr lang="en-US" altLang="zh-CN" sz="1000" dirty="0">
                <a:solidFill>
                  <a:schemeClr val="bg2">
                    <a:lumMod val="10000"/>
                  </a:schemeClr>
                </a:solidFill>
              </a:rPr>
              <a:t>/</a:t>
            </a:r>
            <a:r>
              <a:rPr lang="zh-CN" altLang="en-US" sz="1000" dirty="0">
                <a:solidFill>
                  <a:schemeClr val="bg2">
                    <a:lumMod val="10000"/>
                  </a:schemeClr>
                </a:solidFill>
              </a:rPr>
              <a:t>服务时间</a:t>
            </a:r>
          </a:p>
        </p:txBody>
      </p:sp>
      <p:sp>
        <p:nvSpPr>
          <p:cNvPr id="149" name="标注: 线形 148">
            <a:extLst>
              <a:ext uri="{FF2B5EF4-FFF2-40B4-BE49-F238E27FC236}">
                <a16:creationId xmlns:a16="http://schemas.microsoft.com/office/drawing/2014/main" id="{3FD53780-61B0-445D-AA0F-22A802BC8467}"/>
              </a:ext>
            </a:extLst>
          </p:cNvPr>
          <p:cNvSpPr/>
          <p:nvPr/>
        </p:nvSpPr>
        <p:spPr>
          <a:xfrm>
            <a:off x="7873288" y="3973136"/>
            <a:ext cx="993942" cy="332270"/>
          </a:xfrm>
          <a:prstGeom prst="borderCallout1">
            <a:avLst>
              <a:gd name="adj1" fmla="val 1225"/>
              <a:gd name="adj2" fmla="val 47046"/>
              <a:gd name="adj3" fmla="val -57420"/>
              <a:gd name="adj4" fmla="val -18814"/>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多个不同优先级就绪队列</a:t>
            </a:r>
          </a:p>
        </p:txBody>
      </p:sp>
      <p:sp>
        <p:nvSpPr>
          <p:cNvPr id="150" name="标注: 线形 149">
            <a:extLst>
              <a:ext uri="{FF2B5EF4-FFF2-40B4-BE49-F238E27FC236}">
                <a16:creationId xmlns:a16="http://schemas.microsoft.com/office/drawing/2014/main" id="{76377DB3-5A15-4CDB-BE05-B75459DEC699}"/>
              </a:ext>
            </a:extLst>
          </p:cNvPr>
          <p:cNvSpPr/>
          <p:nvPr/>
        </p:nvSpPr>
        <p:spPr>
          <a:xfrm>
            <a:off x="5057493" y="4497081"/>
            <a:ext cx="2359166" cy="332270"/>
          </a:xfrm>
          <a:prstGeom prst="borderCallout1">
            <a:avLst>
              <a:gd name="adj1" fmla="val 49958"/>
              <a:gd name="adj2" fmla="val 399"/>
              <a:gd name="adj3" fmla="val 9742"/>
              <a:gd name="adj4" fmla="val -13003"/>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关中断、</a:t>
            </a:r>
            <a:r>
              <a:rPr lang="en-US" altLang="zh-CN" sz="1000" dirty="0">
                <a:solidFill>
                  <a:schemeClr val="bg2">
                    <a:lumMod val="10000"/>
                  </a:schemeClr>
                </a:solidFill>
              </a:rPr>
              <a:t>Test-and-Test</a:t>
            </a:r>
            <a:r>
              <a:rPr lang="zh-CN" altLang="en-US" sz="1000" dirty="0">
                <a:solidFill>
                  <a:schemeClr val="bg2">
                    <a:lumMod val="10000"/>
                  </a:schemeClr>
                </a:solidFill>
              </a:rPr>
              <a:t>指令、</a:t>
            </a:r>
            <a:r>
              <a:rPr lang="en-US" altLang="zh-CN" sz="1000" dirty="0">
                <a:solidFill>
                  <a:schemeClr val="bg2">
                    <a:lumMod val="10000"/>
                  </a:schemeClr>
                </a:solidFill>
              </a:rPr>
              <a:t>Swap</a:t>
            </a:r>
            <a:r>
              <a:rPr lang="zh-CN" altLang="en-US" sz="1000" dirty="0">
                <a:solidFill>
                  <a:schemeClr val="bg2">
                    <a:lumMod val="10000"/>
                  </a:schemeClr>
                </a:solidFill>
              </a:rPr>
              <a:t>指令</a:t>
            </a:r>
          </a:p>
        </p:txBody>
      </p:sp>
      <p:sp>
        <p:nvSpPr>
          <p:cNvPr id="151" name="文本框 150">
            <a:extLst>
              <a:ext uri="{FF2B5EF4-FFF2-40B4-BE49-F238E27FC236}">
                <a16:creationId xmlns:a16="http://schemas.microsoft.com/office/drawing/2014/main" id="{BD1DC22C-7434-4CB8-A0B3-E002A9959368}"/>
              </a:ext>
            </a:extLst>
          </p:cNvPr>
          <p:cNvSpPr txBox="1"/>
          <p:nvPr/>
        </p:nvSpPr>
        <p:spPr>
          <a:xfrm>
            <a:off x="2508106" y="4075152"/>
            <a:ext cx="4391116" cy="276999"/>
          </a:xfrm>
          <a:prstGeom prst="rect">
            <a:avLst/>
          </a:prstGeom>
          <a:noFill/>
        </p:spPr>
        <p:txBody>
          <a:bodyPr wrap="square" rtlCol="0">
            <a:spAutoFit/>
          </a:bodyPr>
          <a:lstStyle/>
          <a:p>
            <a:r>
              <a:rPr lang="zh-CN" altLang="en-US" sz="1200" b="1" dirty="0">
                <a:solidFill>
                  <a:srgbClr val="000000"/>
                </a:solidFill>
                <a:latin typeface="华文中宋" panose="02010600040101010101" pitchFamily="2" charset="-122"/>
                <a:ea typeface="华文中宋" panose="02010600040101010101" pitchFamily="2" charset="-122"/>
              </a:rPr>
              <a:t>规则：</a:t>
            </a:r>
            <a:r>
              <a:rPr lang="en-US" altLang="zh-CN" sz="1200" b="1" dirty="0">
                <a:solidFill>
                  <a:srgbClr val="000000"/>
                </a:solidFill>
                <a:latin typeface="华文中宋" panose="02010600040101010101" pitchFamily="2" charset="-122"/>
                <a:ea typeface="华文中宋" panose="02010600040101010101" pitchFamily="2" charset="-122"/>
              </a:rPr>
              <a:t>1.</a:t>
            </a:r>
            <a:r>
              <a:rPr lang="zh-CN" altLang="en-US" sz="1200" b="1" dirty="0">
                <a:solidFill>
                  <a:srgbClr val="000000"/>
                </a:solidFill>
                <a:latin typeface="华文中宋" panose="02010600040101010101" pitchFamily="2" charset="-122"/>
                <a:ea typeface="华文中宋" panose="02010600040101010101" pitchFamily="2" charset="-122"/>
              </a:rPr>
              <a:t>空闲让进 </a:t>
            </a:r>
            <a:r>
              <a:rPr lang="en-US" altLang="zh-CN" sz="1200" b="1" dirty="0">
                <a:solidFill>
                  <a:srgbClr val="000000"/>
                </a:solidFill>
                <a:latin typeface="华文中宋" panose="02010600040101010101" pitchFamily="2" charset="-122"/>
                <a:ea typeface="华文中宋" panose="02010600040101010101" pitchFamily="2" charset="-122"/>
              </a:rPr>
              <a:t>2.</a:t>
            </a:r>
            <a:r>
              <a:rPr lang="zh-CN" altLang="en-US" sz="1200" b="1" dirty="0">
                <a:solidFill>
                  <a:srgbClr val="000000"/>
                </a:solidFill>
                <a:latin typeface="华文中宋" panose="02010600040101010101" pitchFamily="2" charset="-122"/>
                <a:ea typeface="华文中宋" panose="02010600040101010101" pitchFamily="2" charset="-122"/>
              </a:rPr>
              <a:t>忙则等待 </a:t>
            </a:r>
            <a:r>
              <a:rPr lang="en-US" altLang="zh-CN" sz="1200" b="1" dirty="0">
                <a:solidFill>
                  <a:srgbClr val="000000"/>
                </a:solidFill>
                <a:latin typeface="华文中宋" panose="02010600040101010101" pitchFamily="2" charset="-122"/>
                <a:ea typeface="华文中宋" panose="02010600040101010101" pitchFamily="2" charset="-122"/>
              </a:rPr>
              <a:t>3.</a:t>
            </a:r>
            <a:r>
              <a:rPr lang="zh-CN" altLang="en-US" sz="1200" b="1" dirty="0">
                <a:solidFill>
                  <a:srgbClr val="000000"/>
                </a:solidFill>
                <a:latin typeface="华文中宋" panose="02010600040101010101" pitchFamily="2" charset="-122"/>
                <a:ea typeface="华文中宋" panose="02010600040101010101" pitchFamily="2" charset="-122"/>
              </a:rPr>
              <a:t>有限等待 </a:t>
            </a:r>
            <a:r>
              <a:rPr lang="en-US" altLang="zh-CN" sz="1200" b="1" dirty="0">
                <a:solidFill>
                  <a:srgbClr val="000000"/>
                </a:solidFill>
                <a:latin typeface="华文中宋" panose="02010600040101010101" pitchFamily="2" charset="-122"/>
                <a:ea typeface="华文中宋" panose="02010600040101010101" pitchFamily="2" charset="-122"/>
              </a:rPr>
              <a:t>4.</a:t>
            </a:r>
            <a:r>
              <a:rPr lang="zh-CN" altLang="en-US" sz="1200" b="1" dirty="0">
                <a:solidFill>
                  <a:srgbClr val="000000"/>
                </a:solidFill>
                <a:latin typeface="华文中宋" panose="02010600040101010101" pitchFamily="2" charset="-122"/>
                <a:ea typeface="华文中宋" panose="02010600040101010101" pitchFamily="2" charset="-122"/>
              </a:rPr>
              <a:t>让权等待</a:t>
            </a:r>
          </a:p>
        </p:txBody>
      </p:sp>
      <p:sp>
        <p:nvSpPr>
          <p:cNvPr id="152" name="文本框 67">
            <a:extLst>
              <a:ext uri="{FF2B5EF4-FFF2-40B4-BE49-F238E27FC236}">
                <a16:creationId xmlns:a16="http://schemas.microsoft.com/office/drawing/2014/main" id="{C0A8B964-5A6A-4C05-86D2-0C3B20EE0980}"/>
              </a:ext>
            </a:extLst>
          </p:cNvPr>
          <p:cNvSpPr txBox="1"/>
          <p:nvPr/>
        </p:nvSpPr>
        <p:spPr>
          <a:xfrm>
            <a:off x="2504365" y="5117714"/>
            <a:ext cx="64505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rgbClr val="FF0000"/>
                </a:solidFill>
                <a:latin typeface="华文中宋" panose="02010600040101010101" pitchFamily="2" charset="-122"/>
                <a:ea typeface="华文中宋" panose="02010600040101010101" pitchFamily="2" charset="-122"/>
              </a:rPr>
              <a:t>条件变量</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：管程</a:t>
            </a:r>
            <a:r>
              <a:rPr lang="en-US" altLang="zh-CN" sz="1200" b="1" baseline="-25000" dirty="0">
                <a:solidFill>
                  <a:srgbClr val="FF0000"/>
                </a:solidFill>
                <a:latin typeface="华文中宋" panose="02010600040101010101" pitchFamily="2" charset="-122"/>
                <a:ea typeface="华文中宋" panose="02010600040101010101" pitchFamily="2" charset="-122"/>
              </a:rPr>
              <a:t>3-102</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、资源等待队列、用管程实现生成者</a:t>
            </a:r>
            <a:r>
              <a:rPr lang="en-US" altLang="zh-CN" sz="1200" b="1" dirty="0">
                <a:solidFill>
                  <a:schemeClr val="bg2">
                    <a:lumMod val="10000"/>
                  </a:schemeClr>
                </a:solidFill>
                <a:latin typeface="华文中宋" panose="02010600040101010101" pitchFamily="2" charset="-122"/>
                <a:ea typeface="华文中宋" panose="02010600040101010101" pitchFamily="2" charset="-122"/>
              </a:rPr>
              <a:t>-</a:t>
            </a:r>
            <a:r>
              <a:rPr lang="zh-CN" altLang="en-US" sz="1200" b="1" dirty="0">
                <a:solidFill>
                  <a:schemeClr val="bg2">
                    <a:lumMod val="10000"/>
                  </a:schemeClr>
                </a:solidFill>
                <a:latin typeface="华文中宋" panose="02010600040101010101" pitchFamily="2" charset="-122"/>
                <a:ea typeface="华文中宋" panose="02010600040101010101" pitchFamily="2" charset="-122"/>
              </a:rPr>
              <a:t>消费者问题</a:t>
            </a:r>
            <a:r>
              <a:rPr lang="en-US" altLang="zh-CN" sz="1200" b="1" baseline="-25000" dirty="0">
                <a:solidFill>
                  <a:srgbClr val="FF0000"/>
                </a:solidFill>
                <a:latin typeface="华文中宋" panose="02010600040101010101" pitchFamily="2" charset="-122"/>
                <a:ea typeface="华文中宋" panose="02010600040101010101" pitchFamily="2" charset="-122"/>
              </a:rPr>
              <a:t>3-125</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153" name="标注: 线形 152">
            <a:extLst>
              <a:ext uri="{FF2B5EF4-FFF2-40B4-BE49-F238E27FC236}">
                <a16:creationId xmlns:a16="http://schemas.microsoft.com/office/drawing/2014/main" id="{DB8BD2E9-DF9E-4D64-B603-D22F6984D3C3}"/>
              </a:ext>
            </a:extLst>
          </p:cNvPr>
          <p:cNvSpPr/>
          <p:nvPr/>
        </p:nvSpPr>
        <p:spPr>
          <a:xfrm>
            <a:off x="5176218" y="2764507"/>
            <a:ext cx="1149046" cy="332270"/>
          </a:xfrm>
          <a:prstGeom prst="borderCallout1">
            <a:avLst>
              <a:gd name="adj1" fmla="val 49958"/>
              <a:gd name="adj2" fmla="val 399"/>
              <a:gd name="adj3" fmla="val 110076"/>
              <a:gd name="adj4" fmla="val -28169"/>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latin typeface="华文中宋" panose="02010600040101010101" pitchFamily="2" charset="-122"/>
                <a:ea typeface="华文中宋" panose="02010600040101010101" pitchFamily="2" charset="-122"/>
              </a:rPr>
              <a:t>吞吐量、周转时间、</a:t>
            </a:r>
            <a:r>
              <a:rPr lang="en-US" altLang="zh-CN" sz="1000" dirty="0">
                <a:solidFill>
                  <a:schemeClr val="bg2">
                    <a:lumMod val="10000"/>
                  </a:schemeClr>
                </a:solidFill>
              </a:rPr>
              <a:t>CPU</a:t>
            </a:r>
            <a:r>
              <a:rPr lang="zh-CN" altLang="en-US" sz="1000" dirty="0">
                <a:solidFill>
                  <a:schemeClr val="bg2">
                    <a:lumMod val="10000"/>
                  </a:schemeClr>
                </a:solidFill>
              </a:rPr>
              <a:t>利用率</a:t>
            </a:r>
          </a:p>
        </p:txBody>
      </p:sp>
      <p:sp>
        <p:nvSpPr>
          <p:cNvPr id="154" name="标注: 线形 153">
            <a:extLst>
              <a:ext uri="{FF2B5EF4-FFF2-40B4-BE49-F238E27FC236}">
                <a16:creationId xmlns:a16="http://schemas.microsoft.com/office/drawing/2014/main" id="{4BDC9D00-032A-4E1C-8357-2EE8C6D59FCD}"/>
              </a:ext>
            </a:extLst>
          </p:cNvPr>
          <p:cNvSpPr/>
          <p:nvPr/>
        </p:nvSpPr>
        <p:spPr>
          <a:xfrm>
            <a:off x="6432881" y="2773775"/>
            <a:ext cx="1149046" cy="332270"/>
          </a:xfrm>
          <a:prstGeom prst="borderCallout1">
            <a:avLst>
              <a:gd name="adj1" fmla="val 49958"/>
              <a:gd name="adj2" fmla="val 399"/>
              <a:gd name="adj3" fmla="val 110076"/>
              <a:gd name="adj4" fmla="val -28169"/>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latin typeface="华文中宋" panose="02010600040101010101" pitchFamily="2" charset="-122"/>
                <a:ea typeface="华文中宋" panose="02010600040101010101" pitchFamily="2" charset="-122"/>
              </a:rPr>
              <a:t>响应时间、均衡性</a:t>
            </a:r>
            <a:endParaRPr lang="zh-CN" altLang="en-US" sz="1000" dirty="0">
              <a:solidFill>
                <a:schemeClr val="bg2">
                  <a:lumMod val="10000"/>
                </a:schemeClr>
              </a:solidFill>
            </a:endParaRPr>
          </a:p>
        </p:txBody>
      </p:sp>
      <p:sp>
        <p:nvSpPr>
          <p:cNvPr id="155" name="标注: 线形 154">
            <a:extLst>
              <a:ext uri="{FF2B5EF4-FFF2-40B4-BE49-F238E27FC236}">
                <a16:creationId xmlns:a16="http://schemas.microsoft.com/office/drawing/2014/main" id="{9099A327-A726-405A-8D0D-0CAAC5AA4253}"/>
              </a:ext>
            </a:extLst>
          </p:cNvPr>
          <p:cNvSpPr/>
          <p:nvPr/>
        </p:nvSpPr>
        <p:spPr>
          <a:xfrm>
            <a:off x="7689232" y="2764507"/>
            <a:ext cx="1149046" cy="332270"/>
          </a:xfrm>
          <a:prstGeom prst="borderCallout1">
            <a:avLst>
              <a:gd name="adj1" fmla="val 49958"/>
              <a:gd name="adj2" fmla="val 399"/>
              <a:gd name="adj3" fmla="val 112943"/>
              <a:gd name="adj4" fmla="val -28998"/>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latin typeface="华文中宋" panose="02010600040101010101" pitchFamily="2" charset="-122"/>
                <a:ea typeface="华文中宋" panose="02010600040101010101" pitchFamily="2" charset="-122"/>
              </a:rPr>
              <a:t>截止时间的保证、可预测性</a:t>
            </a:r>
            <a:endParaRPr lang="zh-CN" altLang="en-US" sz="1000" dirty="0">
              <a:solidFill>
                <a:schemeClr val="bg2">
                  <a:lumMod val="10000"/>
                </a:schemeClr>
              </a:solidFill>
            </a:endParaRPr>
          </a:p>
        </p:txBody>
      </p:sp>
      <p:sp>
        <p:nvSpPr>
          <p:cNvPr id="156" name="文本框 155">
            <a:extLst>
              <a:ext uri="{FF2B5EF4-FFF2-40B4-BE49-F238E27FC236}">
                <a16:creationId xmlns:a16="http://schemas.microsoft.com/office/drawing/2014/main" id="{16C8722D-D818-42D3-A315-2CEC2807BBA7}"/>
              </a:ext>
            </a:extLst>
          </p:cNvPr>
          <p:cNvSpPr txBox="1"/>
          <p:nvPr/>
        </p:nvSpPr>
        <p:spPr>
          <a:xfrm>
            <a:off x="2496370" y="4572770"/>
            <a:ext cx="4921856"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锁：忙等（没有遵循“让权等待”）</a:t>
            </a:r>
          </a:p>
        </p:txBody>
      </p:sp>
      <p:sp>
        <p:nvSpPr>
          <p:cNvPr id="157" name="标注: 线形 156">
            <a:extLst>
              <a:ext uri="{FF2B5EF4-FFF2-40B4-BE49-F238E27FC236}">
                <a16:creationId xmlns:a16="http://schemas.microsoft.com/office/drawing/2014/main" id="{97A1A8AD-D000-4519-9A7F-A6375B1ABA4F}"/>
              </a:ext>
            </a:extLst>
          </p:cNvPr>
          <p:cNvSpPr/>
          <p:nvPr/>
        </p:nvSpPr>
        <p:spPr>
          <a:xfrm>
            <a:off x="1178674" y="3934949"/>
            <a:ext cx="1179583" cy="541725"/>
          </a:xfrm>
          <a:prstGeom prst="borderCallout1">
            <a:avLst>
              <a:gd name="adj1" fmla="val 49958"/>
              <a:gd name="adj2" fmla="val 100528"/>
              <a:gd name="adj3" fmla="val 179942"/>
              <a:gd name="adj4" fmla="val 176756"/>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仅一个表示资源数目的整型量，类似于锁</a:t>
            </a:r>
          </a:p>
        </p:txBody>
      </p:sp>
      <p:sp>
        <p:nvSpPr>
          <p:cNvPr id="158" name="标注: 线形 157">
            <a:extLst>
              <a:ext uri="{FF2B5EF4-FFF2-40B4-BE49-F238E27FC236}">
                <a16:creationId xmlns:a16="http://schemas.microsoft.com/office/drawing/2014/main" id="{DB3592F3-DE9F-420F-9119-112ECF20D3C7}"/>
              </a:ext>
            </a:extLst>
          </p:cNvPr>
          <p:cNvSpPr/>
          <p:nvPr/>
        </p:nvSpPr>
        <p:spPr>
          <a:xfrm>
            <a:off x="1241167" y="4985147"/>
            <a:ext cx="1094128" cy="508517"/>
          </a:xfrm>
          <a:prstGeom prst="borderCallout1">
            <a:avLst>
              <a:gd name="adj1" fmla="val 49958"/>
              <a:gd name="adj2" fmla="val 98772"/>
              <a:gd name="adj3" fmla="val 15361"/>
              <a:gd name="adj4" fmla="val 222917"/>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除整型量，引入等待队列指针（让权等待）</a:t>
            </a:r>
          </a:p>
        </p:txBody>
      </p:sp>
      <p:sp>
        <p:nvSpPr>
          <p:cNvPr id="159" name="标注: 线形 158">
            <a:extLst>
              <a:ext uri="{FF2B5EF4-FFF2-40B4-BE49-F238E27FC236}">
                <a16:creationId xmlns:a16="http://schemas.microsoft.com/office/drawing/2014/main" id="{5AFB64E5-66EA-4268-B660-93985F24F0E5}"/>
              </a:ext>
            </a:extLst>
          </p:cNvPr>
          <p:cNvSpPr/>
          <p:nvPr/>
        </p:nvSpPr>
        <p:spPr>
          <a:xfrm>
            <a:off x="7580308" y="4414014"/>
            <a:ext cx="1257969" cy="508517"/>
          </a:xfrm>
          <a:prstGeom prst="borderCallout1">
            <a:avLst>
              <a:gd name="adj1" fmla="val 51831"/>
              <a:gd name="adj2" fmla="val 1270"/>
              <a:gd name="adj3" fmla="val 110889"/>
              <a:gd name="adj4" fmla="val -224731"/>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bg2">
                    <a:lumMod val="10000"/>
                  </a:schemeClr>
                </a:solidFill>
              </a:rPr>
              <a:t>同时要求多个资源视，一次分配所需要的全部资源</a:t>
            </a:r>
          </a:p>
        </p:txBody>
      </p:sp>
      <p:sp>
        <p:nvSpPr>
          <p:cNvPr id="160" name="标注: 线形 159">
            <a:extLst>
              <a:ext uri="{FF2B5EF4-FFF2-40B4-BE49-F238E27FC236}">
                <a16:creationId xmlns:a16="http://schemas.microsoft.com/office/drawing/2014/main" id="{B1F56B9A-361B-4176-BC8C-7E21A071FCEC}"/>
              </a:ext>
            </a:extLst>
          </p:cNvPr>
          <p:cNvSpPr/>
          <p:nvPr/>
        </p:nvSpPr>
        <p:spPr>
          <a:xfrm>
            <a:off x="7630532" y="5129430"/>
            <a:ext cx="1367412" cy="332270"/>
          </a:xfrm>
          <a:prstGeom prst="borderCallout1">
            <a:avLst>
              <a:gd name="adj1" fmla="val 98372"/>
              <a:gd name="adj2" fmla="val 46498"/>
              <a:gd name="adj3" fmla="val 174005"/>
              <a:gd name="adj4" fmla="val 30010"/>
            </a:avLst>
          </a:pr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bg2">
                    <a:lumMod val="10000"/>
                  </a:schemeClr>
                </a:solidFill>
                <a:latin typeface="华文中宋" panose="02010600040101010101" pitchFamily="2" charset="-122"/>
                <a:ea typeface="华文中宋" panose="02010600040101010101" pitchFamily="2" charset="-122"/>
              </a:rPr>
              <a:t>互斥、不剥夺、请求和保持、循环等待</a:t>
            </a:r>
            <a:endParaRPr lang="zh-CN" altLang="en-US" sz="1000" dirty="0">
              <a:solidFill>
                <a:schemeClr val="bg2">
                  <a:lumMod val="10000"/>
                </a:schemeClr>
              </a:solidFill>
            </a:endParaRPr>
          </a:p>
        </p:txBody>
      </p:sp>
      <p:sp>
        <p:nvSpPr>
          <p:cNvPr id="161" name="文本框 160">
            <a:extLst>
              <a:ext uri="{FF2B5EF4-FFF2-40B4-BE49-F238E27FC236}">
                <a16:creationId xmlns:a16="http://schemas.microsoft.com/office/drawing/2014/main" id="{D767D2C4-15AC-44D6-9AFF-5CADD3BDECD2}"/>
              </a:ext>
            </a:extLst>
          </p:cNvPr>
          <p:cNvSpPr txBox="1"/>
          <p:nvPr/>
        </p:nvSpPr>
        <p:spPr>
          <a:xfrm>
            <a:off x="2325187" y="5937531"/>
            <a:ext cx="677140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死锁的预防：静态，破坏四个必要条件中的一个或几个</a:t>
            </a:r>
          </a:p>
        </p:txBody>
      </p:sp>
      <p:sp>
        <p:nvSpPr>
          <p:cNvPr id="162" name="文本框 161">
            <a:extLst>
              <a:ext uri="{FF2B5EF4-FFF2-40B4-BE49-F238E27FC236}">
                <a16:creationId xmlns:a16="http://schemas.microsoft.com/office/drawing/2014/main" id="{D7F7A28C-CAB1-4C89-A49A-011AEE90A2B8}"/>
              </a:ext>
            </a:extLst>
          </p:cNvPr>
          <p:cNvSpPr txBox="1"/>
          <p:nvPr/>
        </p:nvSpPr>
        <p:spPr>
          <a:xfrm>
            <a:off x="2335295" y="6207021"/>
            <a:ext cx="6771404"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死锁的避免：银行家算法</a:t>
            </a:r>
          </a:p>
        </p:txBody>
      </p:sp>
      <p:sp>
        <p:nvSpPr>
          <p:cNvPr id="163" name="文本框 162">
            <a:extLst>
              <a:ext uri="{FF2B5EF4-FFF2-40B4-BE49-F238E27FC236}">
                <a16:creationId xmlns:a16="http://schemas.microsoft.com/office/drawing/2014/main" id="{5C6E0BB5-FC05-4D44-9C83-7A0B8D1B7BED}"/>
              </a:ext>
            </a:extLst>
          </p:cNvPr>
          <p:cNvSpPr txBox="1"/>
          <p:nvPr/>
        </p:nvSpPr>
        <p:spPr>
          <a:xfrm>
            <a:off x="2343912" y="6461577"/>
            <a:ext cx="5345319" cy="276999"/>
          </a:xfrm>
          <a:prstGeom prst="rect">
            <a:avLst/>
          </a:prstGeom>
          <a:noFill/>
        </p:spPr>
        <p:txBody>
          <a:bodyPr wrap="square" rtlCol="0">
            <a:spAutoFit/>
          </a:bodyPr>
          <a:lstStyle/>
          <a:p>
            <a:r>
              <a:rPr lang="zh-CN" altLang="en-US" sz="1200" b="1" dirty="0">
                <a:solidFill>
                  <a:schemeClr val="bg2">
                    <a:lumMod val="10000"/>
                  </a:schemeClr>
                </a:solidFill>
                <a:latin typeface="华文中宋" panose="02010600040101010101" pitchFamily="2" charset="-122"/>
                <a:ea typeface="华文中宋" panose="02010600040101010101" pitchFamily="2" charset="-122"/>
              </a:rPr>
              <a:t>死锁的检测与解除：资源分配图、死锁定理、抢占资源、终止进程</a:t>
            </a:r>
            <a:r>
              <a:rPr lang="en-US" altLang="zh-CN" sz="1200" b="1" baseline="-25000" dirty="0">
                <a:solidFill>
                  <a:srgbClr val="FF0000"/>
                </a:solidFill>
                <a:latin typeface="华文中宋" panose="02010600040101010101" pitchFamily="2" charset="-122"/>
                <a:ea typeface="华文中宋" panose="02010600040101010101" pitchFamily="2" charset="-122"/>
              </a:rPr>
              <a:t>3-175</a:t>
            </a:r>
            <a:endParaRPr lang="zh-CN" altLang="en-US" sz="1200" b="1" baseline="-25000" dirty="0">
              <a:solidFill>
                <a:srgbClr val="FF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2348F380-B072-4A08-9660-E8819E91D166}"/>
              </a:ext>
            </a:extLst>
          </p:cNvPr>
          <p:cNvSpPr>
            <a:spLocks noGrp="1"/>
          </p:cNvSpPr>
          <p:nvPr>
            <p:ph type="sldNum" sz="quarter" idx="12"/>
          </p:nvPr>
        </p:nvSpPr>
        <p:spPr/>
        <p:txBody>
          <a:bodyPr/>
          <a:lstStyle/>
          <a:p>
            <a:fld id="{B10D5614-B734-4280-8F57-1D4947433C97}" type="slidenum">
              <a:rPr lang="en-US" smtClean="0"/>
              <a:pPr/>
              <a:t>213</a:t>
            </a:fld>
            <a:endParaRPr lang="en-US"/>
          </a:p>
        </p:txBody>
      </p:sp>
    </p:spTree>
    <p:extLst>
      <p:ext uri="{BB962C8B-B14F-4D97-AF65-F5344CB8AC3E}">
        <p14:creationId xmlns:p14="http://schemas.microsoft.com/office/powerpoint/2010/main" val="245104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81053" y="4768459"/>
            <a:ext cx="8229600"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000" dirty="0">
                <a:solidFill>
                  <a:schemeClr val="bg1"/>
                </a:solidFill>
                <a:latin typeface="+mn-lt"/>
              </a:rPr>
              <a:t>Have a nice day!</a:t>
            </a:r>
          </a:p>
        </p:txBody>
      </p:sp>
      <p:sp>
        <p:nvSpPr>
          <p:cNvPr id="14" name="Title 13"/>
          <p:cNvSpPr>
            <a:spLocks noGrp="1"/>
          </p:cNvSpPr>
          <p:nvPr>
            <p:ph type="title"/>
          </p:nvPr>
        </p:nvSpPr>
        <p:spPr>
          <a:xfrm>
            <a:off x="457200" y="3717032"/>
            <a:ext cx="8229600" cy="1143000"/>
          </a:xfrm>
        </p:spPr>
        <p:txBody>
          <a:bodyPr>
            <a:noAutofit/>
          </a:bodyPr>
          <a:lstStyle/>
          <a:p>
            <a:pPr algn="ctr"/>
            <a:r>
              <a:rPr lang="en-US" sz="5400" dirty="0">
                <a:solidFill>
                  <a:schemeClr val="bg1"/>
                </a:solidFill>
              </a:rPr>
              <a:t>Thanks for coming</a:t>
            </a:r>
          </a:p>
        </p:txBody>
      </p:sp>
      <p:sp>
        <p:nvSpPr>
          <p:cNvPr id="2" name="灯片编号占位符 1">
            <a:extLst>
              <a:ext uri="{FF2B5EF4-FFF2-40B4-BE49-F238E27FC236}">
                <a16:creationId xmlns:a16="http://schemas.microsoft.com/office/drawing/2014/main" id="{110392CC-B75F-4824-8912-C3C0B0B4C556}"/>
              </a:ext>
            </a:extLst>
          </p:cNvPr>
          <p:cNvSpPr>
            <a:spLocks noGrp="1"/>
          </p:cNvSpPr>
          <p:nvPr>
            <p:ph type="sldNum" sz="quarter" idx="12"/>
          </p:nvPr>
        </p:nvSpPr>
        <p:spPr/>
        <p:txBody>
          <a:bodyPr/>
          <a:lstStyle/>
          <a:p>
            <a:fld id="{B10D5614-B734-4280-8F57-1D4947433C97}" type="slidenum">
              <a:rPr lang="en-US" smtClean="0"/>
              <a:t>214</a:t>
            </a:fld>
            <a:endParaRPr lang="en-US" dirty="0"/>
          </a:p>
        </p:txBody>
      </p:sp>
    </p:spTree>
    <p:extLst>
      <p:ext uri="{BB962C8B-B14F-4D97-AF65-F5344CB8AC3E}">
        <p14:creationId xmlns:p14="http://schemas.microsoft.com/office/powerpoint/2010/main" val="36004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16</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进程的特征</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a:xfrm>
            <a:off x="457200" y="1844825"/>
            <a:ext cx="8229600" cy="47525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动态性</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是进程最基本的特性。进程由创建而产生，由调度而执行，因得不到资源而暂停执行，以及因撤消而消亡</a:t>
            </a:r>
          </a:p>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并发性</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这是指多个进程实体，同存于内存中，能在一段时间段内同时执行。并发性是进程的重要特征，同时也是操作系统的重要特征。提高并发性，可以提高系统的效率</a:t>
            </a:r>
          </a:p>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独立性</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进程是一个能独立运行的基本单位，同时也是系统中独立获得资源和独立调度的基本单位</a:t>
            </a:r>
          </a:p>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异步性</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指进程以不可预知的速度向前推进。即每个进程何时执行、何时暂停、以怎样的速度向前推进、每道程序总共需要多少时间才能完成等等都是不可预知的</a:t>
            </a:r>
          </a:p>
          <a:p>
            <a:pPr marL="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结构特征</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从结构上看，进程实体是由程序段、数据段及</a:t>
            </a:r>
            <a:r>
              <a:rPr lang="zh-CN" altLang="en-US" sz="1800" b="1" dirty="0">
                <a:solidFill>
                  <a:srgbClr val="FF0000"/>
                </a:solidFill>
                <a:latin typeface="华文中宋" panose="02010600040101010101" pitchFamily="2" charset="-122"/>
                <a:ea typeface="华文中宋" panose="02010600040101010101" pitchFamily="2" charset="-122"/>
              </a:rPr>
              <a:t>进程控制块</a:t>
            </a:r>
            <a:r>
              <a:rPr lang="zh-CN" altLang="en-US" sz="1800" b="1" dirty="0">
                <a:solidFill>
                  <a:srgbClr val="000000"/>
                </a:solidFill>
                <a:latin typeface="华文中宋" panose="02010600040101010101" pitchFamily="2" charset="-122"/>
                <a:ea typeface="华文中宋" panose="02010600040101010101" pitchFamily="2" charset="-122"/>
              </a:rPr>
              <a:t>三部分组成，也称这三部分为</a:t>
            </a:r>
            <a:r>
              <a:rPr lang="zh-CN" altLang="en-US" sz="1800" b="1" dirty="0">
                <a:solidFill>
                  <a:srgbClr val="FF0000"/>
                </a:solidFill>
                <a:latin typeface="华文中宋" panose="02010600040101010101" pitchFamily="2" charset="-122"/>
                <a:ea typeface="华文中宋" panose="02010600040101010101" pitchFamily="2" charset="-122"/>
              </a:rPr>
              <a:t>进程映像</a:t>
            </a:r>
            <a:endPar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endParaRPr>
          </a:p>
        </p:txBody>
      </p:sp>
      <p:sp>
        <p:nvSpPr>
          <p:cNvPr id="2" name="灯片编号占位符 1">
            <a:extLst>
              <a:ext uri="{FF2B5EF4-FFF2-40B4-BE49-F238E27FC236}">
                <a16:creationId xmlns:a16="http://schemas.microsoft.com/office/drawing/2014/main" id="{60AB2477-A634-4A3D-A906-F484F1794451}"/>
              </a:ext>
            </a:extLst>
          </p:cNvPr>
          <p:cNvSpPr>
            <a:spLocks noGrp="1"/>
          </p:cNvSpPr>
          <p:nvPr>
            <p:ph type="sldNum" sz="quarter" idx="12"/>
          </p:nvPr>
        </p:nvSpPr>
        <p:spPr/>
        <p:txBody>
          <a:bodyPr/>
          <a:lstStyle/>
          <a:p>
            <a:fld id="{B10D5614-B734-4280-8F57-1D4947433C97}" type="slidenum">
              <a:rPr lang="en-US" smtClean="0"/>
              <a:t>22</a:t>
            </a:fld>
            <a:endParaRPr lang="en-US" dirty="0"/>
          </a:p>
        </p:txBody>
      </p:sp>
    </p:spTree>
    <p:extLst>
      <p:ext uri="{BB962C8B-B14F-4D97-AF65-F5344CB8AC3E}">
        <p14:creationId xmlns:p14="http://schemas.microsoft.com/office/powerpoint/2010/main" val="16729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17</a:t>
            </a:r>
            <a:endParaRPr lang="en-US" sz="1100" b="1" dirty="0">
              <a:solidFill>
                <a:prstClr val="white"/>
              </a:solidFill>
            </a:endParaRPr>
          </a:p>
        </p:txBody>
      </p:sp>
      <p:sp>
        <p:nvSpPr>
          <p:cNvPr id="12"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进程实体（进程映象）</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752600"/>
            <a:ext cx="8343652"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程序段</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描述进程要完成的功能</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数据结构集</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程序执行时的工作区和操作对象</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进程控制块（</a:t>
            </a:r>
            <a:r>
              <a:rPr lang="en-US" altLang="zh-CN" sz="1800" b="1" dirty="0">
                <a:solidFill>
                  <a:srgbClr val="FF0000"/>
                </a:solidFill>
                <a:latin typeface="华文中宋" panose="02010600040101010101" pitchFamily="2" charset="-122"/>
                <a:ea typeface="华文中宋" panose="02010600040101010101" pitchFamily="2" charset="-122"/>
              </a:rPr>
              <a:t>PCB</a:t>
            </a:r>
            <a:r>
              <a:rPr lang="zh-CN" altLang="en-US" sz="1800" b="1" dirty="0">
                <a:solidFill>
                  <a:srgbClr val="FF0000"/>
                </a:solidFill>
                <a:latin typeface="华文中宋" panose="02010600040101010101" pitchFamily="2" charset="-122"/>
                <a:ea typeface="华文中宋" panose="02010600040101010101" pitchFamily="2" charset="-122"/>
              </a:rPr>
              <a:t>）</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包含进程的描述信息、控制信息、资源信息、</a:t>
            </a:r>
            <a:r>
              <a:rPr lang="en-US" altLang="zh-CN" sz="1800" b="1" dirty="0">
                <a:solidFill>
                  <a:srgbClr val="FF0000"/>
                </a:solidFill>
                <a:latin typeface="华文中宋" panose="02010600040101010101" pitchFamily="2" charset="-122"/>
                <a:ea typeface="华文中宋" panose="02010600040101010101" pitchFamily="2" charset="-122"/>
              </a:rPr>
              <a:t>CPU</a:t>
            </a:r>
            <a:r>
              <a:rPr lang="zh-CN" altLang="en-US" sz="1800" b="1" dirty="0">
                <a:solidFill>
                  <a:srgbClr val="FF0000"/>
                </a:solidFill>
                <a:latin typeface="华文中宋" panose="02010600040101010101" pitchFamily="2" charset="-122"/>
                <a:ea typeface="华文中宋" panose="02010600040101010101" pitchFamily="2" charset="-122"/>
              </a:rPr>
              <a:t>现场保护结构</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操作系统根据</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感知进程的存在</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通过</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中各项数据的变化，掌握进程所处的状态</a:t>
            </a:r>
          </a:p>
        </p:txBody>
      </p:sp>
      <p:sp>
        <p:nvSpPr>
          <p:cNvPr id="2" name="灯片编号占位符 1">
            <a:extLst>
              <a:ext uri="{FF2B5EF4-FFF2-40B4-BE49-F238E27FC236}">
                <a16:creationId xmlns:a16="http://schemas.microsoft.com/office/drawing/2014/main" id="{9E946A91-B64C-4D20-B4B5-B64EB608476E}"/>
              </a:ext>
            </a:extLst>
          </p:cNvPr>
          <p:cNvSpPr>
            <a:spLocks noGrp="1"/>
          </p:cNvSpPr>
          <p:nvPr>
            <p:ph type="sldNum" sz="quarter" idx="12"/>
          </p:nvPr>
        </p:nvSpPr>
        <p:spPr/>
        <p:txBody>
          <a:bodyPr/>
          <a:lstStyle/>
          <a:p>
            <a:fld id="{B10D5614-B734-4280-8F57-1D4947433C97}" type="slidenum">
              <a:rPr lang="en-US" smtClean="0"/>
              <a:t>23</a:t>
            </a:fld>
            <a:endParaRPr lang="en-US" dirty="0"/>
          </a:p>
        </p:txBody>
      </p:sp>
    </p:spTree>
    <p:extLst>
      <p:ext uri="{BB962C8B-B14F-4D97-AF65-F5344CB8AC3E}">
        <p14:creationId xmlns:p14="http://schemas.microsoft.com/office/powerpoint/2010/main" val="38440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18</a:t>
            </a:r>
            <a:endParaRPr lang="en-US" sz="1100" b="1" dirty="0">
              <a:solidFill>
                <a:prstClr val="white"/>
              </a:solidFill>
            </a:endParaRPr>
          </a:p>
        </p:txBody>
      </p:sp>
      <p:sp>
        <p:nvSpPr>
          <p:cNvPr id="12" name="Content Placeholder 2"/>
          <p:cNvSpPr txBox="1">
            <a:spLocks/>
          </p:cNvSpPr>
          <p:nvPr/>
        </p:nvSpPr>
        <p:spPr>
          <a:xfrm>
            <a:off x="459933"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进程控制块</a:t>
            </a:r>
            <a:r>
              <a:rPr lang="en-US" altLang="zh-CN" sz="2000" b="1" dirty="0">
                <a:solidFill>
                  <a:srgbClr val="FF0000"/>
                </a:solidFill>
                <a:latin typeface="华文中宋" panose="02010600040101010101" pitchFamily="2" charset="-122"/>
                <a:ea typeface="华文中宋" panose="02010600040101010101" pitchFamily="2" charset="-122"/>
              </a:rPr>
              <a:t>PCB</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72938" y="1952836"/>
            <a:ext cx="7992888" cy="3060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反映一个进程的动态特征</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创建一个进程时，首先创建其</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，然后根据</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的信息对进程进行管理和控制</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当一个进程执行完毕并被撤消时，系统释放</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，进程也随之消亡</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是进程存在的唯一标志</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不同的</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有不同的</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，最简单的</a:t>
            </a:r>
            <a:r>
              <a:rPr lang="en-US" altLang="zh-CN" sz="1800" b="1" dirty="0">
                <a:solidFill>
                  <a:srgbClr val="000000"/>
                </a:solidFill>
                <a:latin typeface="华文中宋" panose="02010600040101010101" pitchFamily="2" charset="-122"/>
                <a:ea typeface="华文中宋" panose="02010600040101010101" pitchFamily="2" charset="-122"/>
              </a:rPr>
              <a:t>PCB</a:t>
            </a:r>
            <a:r>
              <a:rPr lang="zh-CN" altLang="en-US" sz="1800" b="1" dirty="0">
                <a:solidFill>
                  <a:srgbClr val="000000"/>
                </a:solidFill>
                <a:latin typeface="华文中宋" panose="02010600040101010101" pitchFamily="2" charset="-122"/>
                <a:ea typeface="华文中宋" panose="02010600040101010101" pitchFamily="2" charset="-122"/>
              </a:rPr>
              <a:t>只有</a:t>
            </a:r>
            <a:r>
              <a:rPr lang="en-US" altLang="zh-CN" sz="1800" b="1" dirty="0">
                <a:solidFill>
                  <a:srgbClr val="000000"/>
                </a:solidFill>
                <a:latin typeface="华文中宋" panose="02010600040101010101" pitchFamily="2" charset="-122"/>
                <a:ea typeface="华文中宋" panose="02010600040101010101" pitchFamily="2" charset="-122"/>
              </a:rPr>
              <a:t>10</a:t>
            </a:r>
            <a:r>
              <a:rPr lang="zh-CN" altLang="en-US" sz="1800" b="1" dirty="0">
                <a:solidFill>
                  <a:srgbClr val="000000"/>
                </a:solidFill>
                <a:latin typeface="华文中宋" panose="02010600040101010101" pitchFamily="2" charset="-122"/>
                <a:ea typeface="华文中宋" panose="02010600040101010101" pitchFamily="2" charset="-122"/>
              </a:rPr>
              <a:t>几个字节，复杂的达到上百个字节</a:t>
            </a:r>
          </a:p>
          <a:p>
            <a:pPr marL="457200" lvl="1"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30D9A8FA-970F-4A3B-ADB7-1743A9ECA4F6}"/>
              </a:ext>
            </a:extLst>
          </p:cNvPr>
          <p:cNvSpPr>
            <a:spLocks noGrp="1"/>
          </p:cNvSpPr>
          <p:nvPr>
            <p:ph type="sldNum" sz="quarter" idx="12"/>
          </p:nvPr>
        </p:nvSpPr>
        <p:spPr/>
        <p:txBody>
          <a:bodyPr/>
          <a:lstStyle/>
          <a:p>
            <a:fld id="{B10D5614-B734-4280-8F57-1D4947433C97}" type="slidenum">
              <a:rPr lang="en-US" smtClean="0"/>
              <a:t>24</a:t>
            </a:fld>
            <a:endParaRPr lang="en-US" dirty="0"/>
          </a:p>
        </p:txBody>
      </p:sp>
    </p:spTree>
    <p:extLst>
      <p:ext uri="{BB962C8B-B14F-4D97-AF65-F5344CB8AC3E}">
        <p14:creationId xmlns:p14="http://schemas.microsoft.com/office/powerpoint/2010/main" val="33350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30970"/>
            <a:ext cx="237172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19</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进程控制块</a:t>
            </a:r>
            <a:r>
              <a:rPr lang="en-US" altLang="zh-CN" sz="2000" b="1" dirty="0">
                <a:solidFill>
                  <a:srgbClr val="FF0000"/>
                </a:solidFill>
                <a:latin typeface="华文中宋" panose="02010600040101010101" pitchFamily="2" charset="-122"/>
                <a:ea typeface="华文中宋" panose="02010600040101010101" pitchFamily="2" charset="-122"/>
              </a:rPr>
              <a:t>PCB</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2466876" y="1268760"/>
            <a:ext cx="6677124" cy="5382436"/>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描述信息</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进程名，或进程标识号</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用户名，或用户标识号 （表示进程隶属于哪一个用户）</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家族关系 （进程之间的家族关系）</a:t>
            </a:r>
          </a:p>
          <a:p>
            <a:pPr marL="285750" indent="-285750">
              <a:lnSpc>
                <a:spcPct val="12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控制信息</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进程当前状态</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进程优先级</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程序开始地址</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各种计时信息 （进程占有和利用资源的信息）</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通信信息 （与其他进程的通信情况）</a:t>
            </a:r>
          </a:p>
          <a:p>
            <a:pPr marL="285750" indent="-285750">
              <a:lnSpc>
                <a:spcPct val="12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资源管理信息</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占用内存大小及其管理用数据结构指针</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输入输出设备的设备号，数据传送相关的数据结构指针等</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指向文件系统的指针及有关标识等</a:t>
            </a:r>
          </a:p>
          <a:p>
            <a:pPr marL="285750" indent="-285750">
              <a:lnSpc>
                <a:spcPct val="120000"/>
              </a:lnSpc>
              <a:buFont typeface="Wingdings" panose="05000000000000000000" pitchFamily="2" charset="2"/>
              <a:buChar char="Ø"/>
            </a:pPr>
            <a:r>
              <a:rPr lang="en-US" altLang="zh-CN" b="1" dirty="0">
                <a:solidFill>
                  <a:srgbClr val="FF0000"/>
                </a:solidFill>
                <a:latin typeface="华文中宋" panose="02010600040101010101" pitchFamily="2" charset="-122"/>
                <a:ea typeface="华文中宋" panose="02010600040101010101" pitchFamily="2" charset="-122"/>
              </a:rPr>
              <a:t>CPU</a:t>
            </a:r>
            <a:r>
              <a:rPr lang="zh-CN" altLang="en-US" b="1" dirty="0">
                <a:solidFill>
                  <a:srgbClr val="FF0000"/>
                </a:solidFill>
                <a:latin typeface="华文中宋" panose="02010600040101010101" pitchFamily="2" charset="-122"/>
                <a:ea typeface="华文中宋" panose="02010600040101010101" pitchFamily="2" charset="-122"/>
              </a:rPr>
              <a:t>现场保护结构</a:t>
            </a:r>
          </a:p>
          <a:p>
            <a:pPr lvl="1">
              <a:lnSpc>
                <a:spcPct val="120000"/>
              </a:lnSpc>
            </a:pPr>
            <a:r>
              <a:rPr lang="zh-CN" altLang="en-US" b="1" dirty="0">
                <a:solidFill>
                  <a:srgbClr val="000000"/>
                </a:solidFill>
                <a:latin typeface="华文中宋" panose="02010600040101010101" pitchFamily="2" charset="-122"/>
                <a:ea typeface="华文中宋" panose="02010600040101010101" pitchFamily="2" charset="-122"/>
              </a:rPr>
              <a:t>进程进入等待状态时，存储</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现场数据</a:t>
            </a:r>
          </a:p>
        </p:txBody>
      </p:sp>
      <p:sp>
        <p:nvSpPr>
          <p:cNvPr id="3" name="灯片编号占位符 2">
            <a:extLst>
              <a:ext uri="{FF2B5EF4-FFF2-40B4-BE49-F238E27FC236}">
                <a16:creationId xmlns:a16="http://schemas.microsoft.com/office/drawing/2014/main" id="{87017ABC-D795-4C70-B71B-21BC52289E3E}"/>
              </a:ext>
            </a:extLst>
          </p:cNvPr>
          <p:cNvSpPr>
            <a:spLocks noGrp="1"/>
          </p:cNvSpPr>
          <p:nvPr>
            <p:ph type="sldNum" sz="quarter" idx="12"/>
          </p:nvPr>
        </p:nvSpPr>
        <p:spPr/>
        <p:txBody>
          <a:bodyPr/>
          <a:lstStyle/>
          <a:p>
            <a:fld id="{B10D5614-B734-4280-8F57-1D4947433C97}" type="slidenum">
              <a:rPr lang="en-US" smtClean="0"/>
              <a:t>25</a:t>
            </a:fld>
            <a:endParaRPr lang="en-US" dirty="0"/>
          </a:p>
        </p:txBody>
      </p:sp>
    </p:spTree>
    <p:extLst>
      <p:ext uri="{BB962C8B-B14F-4D97-AF65-F5344CB8AC3E}">
        <p14:creationId xmlns:p14="http://schemas.microsoft.com/office/powerpoint/2010/main" val="384182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prstClr val="white"/>
                </a:solidFill>
              </a:rPr>
              <a:t>20</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不同的</a:t>
            </a:r>
            <a:r>
              <a:rPr lang="en-US" altLang="zh-CN" sz="2000" b="1" dirty="0">
                <a:solidFill>
                  <a:srgbClr val="FF0000"/>
                </a:solidFill>
                <a:latin typeface="华文中宋" panose="02010600040101010101" pitchFamily="2" charset="-122"/>
                <a:ea typeface="华文中宋" panose="02010600040101010101" pitchFamily="2" charset="-122"/>
              </a:rPr>
              <a:t>PCB</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矩形 8"/>
          <p:cNvSpPr/>
          <p:nvPr/>
        </p:nvSpPr>
        <p:spPr>
          <a:xfrm>
            <a:off x="510113" y="1795933"/>
            <a:ext cx="3125783" cy="1338828"/>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Windows  P171</a:t>
            </a:r>
          </a:p>
          <a:p>
            <a:pPr marL="285750" lvl="1"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Linux  P140</a:t>
            </a:r>
          </a:p>
          <a:p>
            <a:pPr marL="285750" lvl="1"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FVMOS</a:t>
            </a:r>
          </a:p>
        </p:txBody>
      </p:sp>
      <p:graphicFrame>
        <p:nvGraphicFramePr>
          <p:cNvPr id="2" name="表格 1"/>
          <p:cNvGraphicFramePr>
            <a:graphicFrameLocks noGrp="1"/>
          </p:cNvGraphicFramePr>
          <p:nvPr>
            <p:extLst>
              <p:ext uri="{D42A27DB-BD31-4B8C-83A1-F6EECF244321}">
                <p14:modId xmlns:p14="http://schemas.microsoft.com/office/powerpoint/2010/main" val="746848394"/>
              </p:ext>
            </p:extLst>
          </p:nvPr>
        </p:nvGraphicFramePr>
        <p:xfrm>
          <a:off x="3707906" y="692702"/>
          <a:ext cx="5256583" cy="5814753"/>
        </p:xfrm>
        <a:graphic>
          <a:graphicData uri="http://schemas.openxmlformats.org/drawingml/2006/table">
            <a:tbl>
              <a:tblPr firstRow="1" firstCol="1" bandRow="1">
                <a:tableStyleId>{5C22544A-7EE6-4342-B048-85BDC9FD1C3A}</a:tableStyleId>
              </a:tblPr>
              <a:tblGrid>
                <a:gridCol w="612601">
                  <a:extLst>
                    <a:ext uri="{9D8B030D-6E8A-4147-A177-3AD203B41FA5}">
                      <a16:colId xmlns:a16="http://schemas.microsoft.com/office/drawing/2014/main" val="20000"/>
                    </a:ext>
                  </a:extLst>
                </a:gridCol>
                <a:gridCol w="611489">
                  <a:extLst>
                    <a:ext uri="{9D8B030D-6E8A-4147-A177-3AD203B41FA5}">
                      <a16:colId xmlns:a16="http://schemas.microsoft.com/office/drawing/2014/main" val="20001"/>
                    </a:ext>
                  </a:extLst>
                </a:gridCol>
                <a:gridCol w="903892">
                  <a:extLst>
                    <a:ext uri="{9D8B030D-6E8A-4147-A177-3AD203B41FA5}">
                      <a16:colId xmlns:a16="http://schemas.microsoft.com/office/drawing/2014/main" val="20002"/>
                    </a:ext>
                  </a:extLst>
                </a:gridCol>
                <a:gridCol w="1898952">
                  <a:extLst>
                    <a:ext uri="{9D8B030D-6E8A-4147-A177-3AD203B41FA5}">
                      <a16:colId xmlns:a16="http://schemas.microsoft.com/office/drawing/2014/main" val="20003"/>
                    </a:ext>
                  </a:extLst>
                </a:gridCol>
                <a:gridCol w="1229649">
                  <a:extLst>
                    <a:ext uri="{9D8B030D-6E8A-4147-A177-3AD203B41FA5}">
                      <a16:colId xmlns:a16="http://schemas.microsoft.com/office/drawing/2014/main" val="20004"/>
                    </a:ext>
                  </a:extLst>
                </a:gridCol>
              </a:tblGrid>
              <a:tr h="276893">
                <a:tc>
                  <a:txBody>
                    <a:bodyPr/>
                    <a:lstStyle/>
                    <a:p>
                      <a:pPr algn="ctr">
                        <a:spcAft>
                          <a:spcPts val="0"/>
                        </a:spcAft>
                      </a:pPr>
                      <a:r>
                        <a:rPr lang="zh-CN" sz="1200" kern="100" dirty="0">
                          <a:effectLst/>
                        </a:rPr>
                        <a:t>序号</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偏移</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名称</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描述</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类别</a:t>
                      </a:r>
                      <a:endParaRPr lang="zh-CN" sz="120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0"/>
                  </a:ext>
                </a:extLst>
              </a:tr>
              <a:tr h="276893">
                <a:tc>
                  <a:txBody>
                    <a:bodyPr/>
                    <a:lstStyle/>
                    <a:p>
                      <a:pPr algn="ctr">
                        <a:spcAft>
                          <a:spcPts val="0"/>
                        </a:spcAft>
                      </a:pPr>
                      <a:r>
                        <a:rPr lang="en-US" sz="1200" kern="100">
                          <a:effectLst/>
                        </a:rPr>
                        <a:t>1</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status</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任务状态的</a:t>
                      </a:r>
                      <a:r>
                        <a:rPr lang="en-US" sz="1200" kern="100">
                          <a:effectLst/>
                        </a:rPr>
                        <a:t>xt</a:t>
                      </a:r>
                      <a:r>
                        <a:rPr lang="zh-CN" sz="1200" kern="100">
                          <a:effectLst/>
                        </a:rPr>
                        <a:t>，</a:t>
                      </a:r>
                      <a:r>
                        <a:rPr lang="en-US" sz="1200" kern="100">
                          <a:effectLst/>
                        </a:rPr>
                        <a:t>UP</a:t>
                      </a:r>
                      <a:r>
                        <a:rPr lang="zh-CN" sz="1200" kern="100">
                          <a:effectLst/>
                        </a:rPr>
                        <a:t>指针</a:t>
                      </a:r>
                      <a:endParaRPr lang="zh-CN" sz="1200" kern="100">
                        <a:effectLst/>
                        <a:latin typeface="Calibri"/>
                        <a:ea typeface="宋体"/>
                        <a:cs typeface="Times New Roman"/>
                      </a:endParaRPr>
                    </a:p>
                  </a:txBody>
                  <a:tcPr marL="68580" marR="68580" marT="0" marB="0" anchor="ctr"/>
                </a:tc>
                <a:tc rowSpan="6">
                  <a:txBody>
                    <a:bodyPr/>
                    <a:lstStyle/>
                    <a:p>
                      <a:pPr algn="ctr">
                        <a:spcAft>
                          <a:spcPts val="0"/>
                        </a:spcAft>
                      </a:pPr>
                      <a:r>
                        <a:rPr lang="zh-CN" sz="1200" kern="100">
                          <a:effectLst/>
                        </a:rPr>
                        <a:t>基本表项</a:t>
                      </a:r>
                      <a:endParaRPr lang="zh-CN" sz="120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276893">
                <a:tc>
                  <a:txBody>
                    <a:bodyPr/>
                    <a:lstStyle/>
                    <a:p>
                      <a:pPr algn="ctr">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follower</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下一个任务的</a:t>
                      </a:r>
                      <a:r>
                        <a:rPr lang="en-US" sz="1200" kern="100">
                          <a:effectLst/>
                        </a:rPr>
                        <a:t>TCB</a:t>
                      </a:r>
                      <a:r>
                        <a:rPr lang="zh-CN" sz="1200" kern="100">
                          <a:effectLst/>
                        </a:rPr>
                        <a:t>首址</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2"/>
                  </a:ext>
                </a:extLst>
              </a:tr>
              <a:tr h="276893">
                <a:tc>
                  <a:txBody>
                    <a:bodyPr/>
                    <a:lstStyle/>
                    <a:p>
                      <a:pPr algn="ctr">
                        <a:spcAft>
                          <a:spcPts val="0"/>
                        </a:spcAft>
                      </a:pPr>
                      <a:r>
                        <a:rPr lang="en-US" sz="1200" kern="100">
                          <a:effectLst/>
                        </a:rPr>
                        <a:t>3</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rp0</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返回栈栈底指针</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3"/>
                  </a:ext>
                </a:extLst>
              </a:tr>
              <a:tr h="276893">
                <a:tc>
                  <a:txBody>
                    <a:bodyPr/>
                    <a:lstStyle/>
                    <a:p>
                      <a:pPr algn="ctr">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sp0</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数据栈栈底指针</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4"/>
                  </a:ext>
                </a:extLst>
              </a:tr>
              <a:tr h="276893">
                <a:tc>
                  <a:txBody>
                    <a:bodyPr/>
                    <a:lstStyle/>
                    <a:p>
                      <a:pPr algn="ctr">
                        <a:spcAft>
                          <a:spcPts val="0"/>
                        </a:spcAft>
                      </a:pPr>
                      <a:r>
                        <a:rPr lang="en-US" sz="1200" kern="100">
                          <a:effectLst/>
                        </a:rPr>
                        <a:t>5</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dirty="0" err="1">
                          <a:solidFill>
                            <a:srgbClr val="FF0000"/>
                          </a:solidFill>
                          <a:effectLst/>
                        </a:rPr>
                        <a:t>sp</a:t>
                      </a:r>
                      <a:endParaRPr lang="zh-CN" sz="1200" kern="100" dirty="0">
                        <a:solidFill>
                          <a:srgbClr val="FF0000"/>
                        </a:solidFill>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数据栈栈顶指针（</a:t>
                      </a:r>
                      <a:r>
                        <a:rPr lang="en-US" sz="1200" kern="100">
                          <a:effectLst/>
                        </a:rPr>
                        <a:t>TOS</a:t>
                      </a:r>
                      <a:r>
                        <a:rPr lang="zh-CN" sz="1200" kern="100">
                          <a:effectLst/>
                        </a:rPr>
                        <a:t>）</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5"/>
                  </a:ext>
                </a:extLst>
              </a:tr>
              <a:tr h="276893">
                <a:tc>
                  <a:txBody>
                    <a:bodyPr/>
                    <a:lstStyle/>
                    <a:p>
                      <a:pPr algn="ctr">
                        <a:spcAft>
                          <a:spcPts val="0"/>
                        </a:spcAft>
                      </a:pPr>
                      <a:r>
                        <a:rPr lang="en-US" sz="1200" kern="100">
                          <a:effectLst/>
                        </a:rPr>
                        <a:t>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CATCHER</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错误陷阱</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6"/>
                  </a:ext>
                </a:extLst>
              </a:tr>
              <a:tr h="276893">
                <a:tc>
                  <a:txBody>
                    <a:bodyPr/>
                    <a:lstStyle/>
                    <a:p>
                      <a:pPr algn="ctr">
                        <a:spcAft>
                          <a:spcPts val="0"/>
                        </a:spcAft>
                      </a:pPr>
                      <a:r>
                        <a:rPr lang="en-US" sz="1200" kern="100">
                          <a:effectLst/>
                        </a:rPr>
                        <a:t>7</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BASE</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数值转换</a:t>
                      </a:r>
                      <a:endParaRPr lang="zh-CN" sz="1200" kern="100">
                        <a:effectLst/>
                        <a:latin typeface="Calibri"/>
                        <a:ea typeface="宋体"/>
                        <a:cs typeface="Times New Roman"/>
                      </a:endParaRPr>
                    </a:p>
                  </a:txBody>
                  <a:tcPr marL="68580" marR="68580" marT="0" marB="0" anchor="ctr"/>
                </a:tc>
                <a:tc rowSpan="11">
                  <a:txBody>
                    <a:bodyPr/>
                    <a:lstStyle/>
                    <a:p>
                      <a:pPr algn="ctr">
                        <a:spcAft>
                          <a:spcPts val="0"/>
                        </a:spcAft>
                      </a:pPr>
                      <a:r>
                        <a:rPr lang="zh-CN" sz="1200" kern="100">
                          <a:effectLst/>
                        </a:rPr>
                        <a:t>附加表项（</a:t>
                      </a:r>
                      <a:r>
                        <a:rPr lang="en-US" sz="1200" kern="100">
                          <a:effectLst/>
                        </a:rPr>
                        <a:t>I/O</a:t>
                      </a:r>
                      <a:r>
                        <a:rPr lang="zh-CN" sz="1200" kern="100">
                          <a:effectLst/>
                        </a:rPr>
                        <a:t>驱动）</a:t>
                      </a:r>
                    </a:p>
                    <a:p>
                      <a:pPr algn="ctr">
                        <a:spcAft>
                          <a:spcPts val="0"/>
                        </a:spcAft>
                      </a:pPr>
                      <a:r>
                        <a:rPr lang="zh-CN" sz="1200" kern="100">
                          <a:effectLst/>
                        </a:rPr>
                        <a:t>向量定义</a:t>
                      </a:r>
                      <a:endParaRPr lang="zh-CN" sz="120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7"/>
                  </a:ext>
                </a:extLst>
              </a:tr>
              <a:tr h="276893">
                <a:tc>
                  <a:txBody>
                    <a:bodyPr/>
                    <a:lstStyle/>
                    <a:p>
                      <a:pPr algn="ctr">
                        <a:spcAft>
                          <a:spcPts val="0"/>
                        </a:spcAft>
                      </a:pPr>
                      <a:r>
                        <a:rPr lang="en-US" sz="1200" kern="100">
                          <a:effectLst/>
                        </a:rPr>
                        <a:t>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14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EMIT</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输出字符</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8"/>
                  </a:ext>
                </a:extLst>
              </a:tr>
              <a:tr h="276893">
                <a:tc>
                  <a:txBody>
                    <a:bodyPr/>
                    <a:lstStyle/>
                    <a:p>
                      <a:pPr algn="ctr">
                        <a:spcAft>
                          <a:spcPts val="0"/>
                        </a:spcAft>
                      </a:pPr>
                      <a:r>
                        <a:rPr lang="en-US" sz="1200" kern="100">
                          <a:effectLst/>
                        </a:rPr>
                        <a:t>9</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16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EMIT?</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输出设备就绪</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9"/>
                  </a:ext>
                </a:extLst>
              </a:tr>
              <a:tr h="276893">
                <a:tc>
                  <a:txBody>
                    <a:bodyPr/>
                    <a:lstStyle/>
                    <a:p>
                      <a:pPr algn="ctr">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18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TYPE</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输出字符串</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0"/>
                  </a:ext>
                </a:extLst>
              </a:tr>
              <a:tr h="276893">
                <a:tc>
                  <a:txBody>
                    <a:bodyPr/>
                    <a:lstStyle/>
                    <a:p>
                      <a:pPr algn="ctr">
                        <a:spcAft>
                          <a:spcPts val="0"/>
                        </a:spcAft>
                      </a:pPr>
                      <a:r>
                        <a:rPr lang="en-US" sz="1200" kern="100">
                          <a:effectLst/>
                        </a:rPr>
                        <a:t>11</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CR</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回车</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1"/>
                  </a:ext>
                </a:extLst>
              </a:tr>
              <a:tr h="276893">
                <a:tc>
                  <a:txBody>
                    <a:bodyPr/>
                    <a:lstStyle/>
                    <a:p>
                      <a:pPr algn="ctr">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PAGE</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换页</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2"/>
                  </a:ext>
                </a:extLst>
              </a:tr>
              <a:tr h="276893">
                <a:tc>
                  <a:txBody>
                    <a:bodyPr/>
                    <a:lstStyle/>
                    <a:p>
                      <a:pPr algn="ctr">
                        <a:spcAft>
                          <a:spcPts val="0"/>
                        </a:spcAft>
                      </a:pPr>
                      <a:r>
                        <a:rPr lang="en-US" sz="1200" kern="100">
                          <a:effectLst/>
                        </a:rPr>
                        <a:t>13</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AT-XY</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移动光标</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3"/>
                  </a:ext>
                </a:extLst>
              </a:tr>
              <a:tr h="276893">
                <a:tc>
                  <a:txBody>
                    <a:bodyPr/>
                    <a:lstStyle/>
                    <a:p>
                      <a:pPr algn="ctr">
                        <a:spcAft>
                          <a:spcPts val="0"/>
                        </a:spcAft>
                      </a:pPr>
                      <a:r>
                        <a:rPr lang="en-US" sz="1200" kern="100">
                          <a:effectLst/>
                        </a:rPr>
                        <a:t>14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KEY</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输入字符</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4"/>
                  </a:ext>
                </a:extLst>
              </a:tr>
              <a:tr h="276893">
                <a:tc>
                  <a:txBody>
                    <a:bodyPr/>
                    <a:lstStyle/>
                    <a:p>
                      <a:pPr algn="ctr">
                        <a:spcAft>
                          <a:spcPts val="0"/>
                        </a:spcAft>
                      </a:pPr>
                      <a:r>
                        <a:rPr lang="en-US" sz="1200" kern="100">
                          <a:effectLst/>
                        </a:rPr>
                        <a:t>15</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28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KEY?</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输入字符就绪</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5"/>
                  </a:ext>
                </a:extLst>
              </a:tr>
              <a:tr h="276893">
                <a:tc>
                  <a:txBody>
                    <a:bodyPr/>
                    <a:lstStyle/>
                    <a:p>
                      <a:pPr algn="ctr">
                        <a:spcAft>
                          <a:spcPts val="0"/>
                        </a:spcAft>
                      </a:pPr>
                      <a:r>
                        <a:rPr lang="en-US" sz="1200" kern="100">
                          <a:effectLst/>
                        </a:rPr>
                        <a:t>16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30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ACCEPT</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输入字符串</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6"/>
                  </a:ext>
                </a:extLst>
              </a:tr>
              <a:tr h="276893">
                <a:tc>
                  <a:txBody>
                    <a:bodyPr/>
                    <a:lstStyle/>
                    <a:p>
                      <a:pPr algn="ctr">
                        <a:spcAft>
                          <a:spcPts val="0"/>
                        </a:spcAft>
                      </a:pPr>
                      <a:r>
                        <a:rPr lang="en-US" sz="1200" kern="100">
                          <a:effectLst/>
                        </a:rPr>
                        <a:t>17</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32</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DEVICE</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设备地址或信息</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7"/>
                  </a:ext>
                </a:extLst>
              </a:tr>
              <a:tr h="276893">
                <a:tc>
                  <a:txBody>
                    <a:bodyPr/>
                    <a:lstStyle/>
                    <a:p>
                      <a:pPr algn="ctr">
                        <a:spcAft>
                          <a:spcPts val="0"/>
                        </a:spcAft>
                      </a:pPr>
                      <a:r>
                        <a:rPr lang="en-US" sz="1200" kern="100">
                          <a:effectLst/>
                        </a:rPr>
                        <a:t>18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34</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SOURCE</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定位输入缓冲区</a:t>
                      </a:r>
                      <a:endParaRPr lang="zh-CN" sz="1200" kern="100">
                        <a:effectLst/>
                        <a:latin typeface="Calibri"/>
                        <a:ea typeface="宋体"/>
                        <a:cs typeface="Times New Roman"/>
                      </a:endParaRPr>
                    </a:p>
                  </a:txBody>
                  <a:tcPr marL="68580" marR="68580" marT="0" marB="0" anchor="ctr"/>
                </a:tc>
                <a:tc rowSpan="3">
                  <a:txBody>
                    <a:bodyPr/>
                    <a:lstStyle/>
                    <a:p>
                      <a:pPr algn="ctr">
                        <a:spcAft>
                          <a:spcPts val="0"/>
                        </a:spcAft>
                      </a:pPr>
                      <a:r>
                        <a:rPr lang="zh-CN" sz="1200" kern="100">
                          <a:effectLst/>
                        </a:rPr>
                        <a:t>附加表项</a:t>
                      </a:r>
                    </a:p>
                    <a:p>
                      <a:pPr algn="ctr">
                        <a:spcAft>
                          <a:spcPts val="0"/>
                        </a:spcAft>
                      </a:pPr>
                      <a:r>
                        <a:rPr lang="zh-CN" sz="1200" kern="100">
                          <a:effectLst/>
                        </a:rPr>
                        <a:t>（解释器）</a:t>
                      </a:r>
                    </a:p>
                    <a:p>
                      <a:pPr algn="ctr">
                        <a:spcAft>
                          <a:spcPts val="0"/>
                        </a:spcAft>
                      </a:pPr>
                      <a:r>
                        <a:rPr lang="zh-CN" sz="1200" kern="100">
                          <a:effectLst/>
                        </a:rPr>
                        <a:t>向量定义</a:t>
                      </a:r>
                      <a:endParaRPr lang="zh-CN" sz="120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18"/>
                  </a:ext>
                </a:extLst>
              </a:tr>
              <a:tr h="276893">
                <a:tc>
                  <a:txBody>
                    <a:bodyPr/>
                    <a:lstStyle/>
                    <a:p>
                      <a:pPr algn="ctr">
                        <a:spcAft>
                          <a:spcPts val="0"/>
                        </a:spcAft>
                      </a:pPr>
                      <a:r>
                        <a:rPr lang="en-US" sz="1200" kern="100">
                          <a:effectLst/>
                        </a:rPr>
                        <a:t>19</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36</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a:t>
                      </a:r>
                      <a:r>
                        <a:rPr lang="en-US" sz="1200" kern="100">
                          <a:effectLst/>
                        </a:rPr>
                        <a:t>IN</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a:effectLst/>
                        </a:rPr>
                        <a:t>输入流中当前偏移量</a:t>
                      </a:r>
                      <a:endParaRPr lang="zh-CN" sz="1200" kern="10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19"/>
                  </a:ext>
                </a:extLst>
              </a:tr>
              <a:tr h="276893">
                <a:tc>
                  <a:txBody>
                    <a:bodyPr/>
                    <a:lstStyle/>
                    <a:p>
                      <a:pPr algn="ctr">
                        <a:spcAft>
                          <a:spcPts val="0"/>
                        </a:spcAft>
                      </a:pPr>
                      <a:r>
                        <a:rPr lang="en-US" sz="1200" kern="100">
                          <a:effectLst/>
                        </a:rPr>
                        <a:t>20</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38</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200" kern="100">
                          <a:effectLst/>
                        </a:rPr>
                        <a:t>REFILL</a:t>
                      </a:r>
                      <a:endParaRPr lang="zh-CN" sz="1200" kern="100">
                        <a:effectLst/>
                        <a:latin typeface="Calibri"/>
                        <a:ea typeface="宋体"/>
                        <a:cs typeface="Times New Roman"/>
                      </a:endParaRPr>
                    </a:p>
                  </a:txBody>
                  <a:tcPr marL="68580" marR="68580" marT="0" marB="0" anchor="ctr"/>
                </a:tc>
                <a:tc>
                  <a:txBody>
                    <a:bodyPr/>
                    <a:lstStyle/>
                    <a:p>
                      <a:pPr algn="just">
                        <a:spcAft>
                          <a:spcPts val="0"/>
                        </a:spcAft>
                      </a:pPr>
                      <a:r>
                        <a:rPr lang="zh-CN" sz="1200" kern="100" dirty="0">
                          <a:effectLst/>
                        </a:rPr>
                        <a:t>填充输入缓冲区</a:t>
                      </a:r>
                      <a:endParaRPr lang="zh-CN" sz="1200" kern="100" dirty="0">
                        <a:effectLst/>
                        <a:latin typeface="Calibri"/>
                        <a:ea typeface="宋体"/>
                        <a:cs typeface="Times New Roman"/>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20"/>
                  </a:ext>
                </a:extLst>
              </a:tr>
            </a:tbl>
          </a:graphicData>
        </a:graphic>
      </p:graphicFrame>
      <p:sp>
        <p:nvSpPr>
          <p:cNvPr id="3" name="灯片编号占位符 2">
            <a:extLst>
              <a:ext uri="{FF2B5EF4-FFF2-40B4-BE49-F238E27FC236}">
                <a16:creationId xmlns:a16="http://schemas.microsoft.com/office/drawing/2014/main" id="{E3B31D50-937C-4583-BBAC-22A4700437FA}"/>
              </a:ext>
            </a:extLst>
          </p:cNvPr>
          <p:cNvSpPr>
            <a:spLocks noGrp="1"/>
          </p:cNvSpPr>
          <p:nvPr>
            <p:ph type="sldNum" sz="quarter" idx="12"/>
          </p:nvPr>
        </p:nvSpPr>
        <p:spPr/>
        <p:txBody>
          <a:bodyPr/>
          <a:lstStyle/>
          <a:p>
            <a:fld id="{B10D5614-B734-4280-8F57-1D4947433C97}" type="slidenum">
              <a:rPr lang="en-US" smtClean="0"/>
              <a:t>26</a:t>
            </a:fld>
            <a:endParaRPr lang="en-US" dirty="0"/>
          </a:p>
        </p:txBody>
      </p:sp>
    </p:spTree>
    <p:extLst>
      <p:ext uri="{BB962C8B-B14F-4D97-AF65-F5344CB8AC3E}">
        <p14:creationId xmlns:p14="http://schemas.microsoft.com/office/powerpoint/2010/main" val="385649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prstClr val="white"/>
                </a:solidFill>
              </a:rPr>
              <a:t>21</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进程上下文</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10113" y="1795933"/>
            <a:ext cx="7935046" cy="2585323"/>
          </a:xfrm>
          <a:prstGeom prst="rect">
            <a:avLst/>
          </a:prstGeom>
        </p:spPr>
        <p:txBody>
          <a:bodyPr wrap="square">
            <a:spAutoFit/>
          </a:bodyPr>
          <a:lstStyle/>
          <a:p>
            <a:pPr marL="0"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进程上下文</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是一个与进程切换和处理机状态发生交换有关的概念，包含了每个进程执行过的、执行时的以及待执行的指令和数据，在指令寄存器、堆栈、状态字寄存器等中的内容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上文：</a:t>
            </a:r>
            <a:r>
              <a:rPr lang="zh-CN" altLang="en-US" b="1" dirty="0">
                <a:solidFill>
                  <a:srgbClr val="FF0000"/>
                </a:solidFill>
                <a:latin typeface="华文中宋" panose="02010600040101010101" pitchFamily="2" charset="-122"/>
                <a:ea typeface="华文中宋" panose="02010600040101010101" pitchFamily="2" charset="-122"/>
              </a:rPr>
              <a:t>已</a:t>
            </a:r>
            <a:r>
              <a:rPr lang="zh-CN" altLang="en-US" b="1" dirty="0">
                <a:solidFill>
                  <a:srgbClr val="000000"/>
                </a:solidFill>
                <a:latin typeface="华文中宋" panose="02010600040101010101" pitchFamily="2" charset="-122"/>
                <a:ea typeface="华文中宋" panose="02010600040101010101" pitchFamily="2" charset="-122"/>
              </a:rPr>
              <a:t>执行过的进程指令和数据在相关寄存器与堆栈中的内容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正文：</a:t>
            </a:r>
            <a:r>
              <a:rPr lang="zh-CN" altLang="en-US" b="1" dirty="0">
                <a:solidFill>
                  <a:srgbClr val="FF0000"/>
                </a:solidFill>
                <a:latin typeface="华文中宋" panose="02010600040101010101" pitchFamily="2" charset="-122"/>
                <a:ea typeface="华文中宋" panose="02010600040101010101" pitchFamily="2" charset="-122"/>
              </a:rPr>
              <a:t>正</a:t>
            </a:r>
            <a:r>
              <a:rPr lang="zh-CN" altLang="en-US" b="1" dirty="0">
                <a:solidFill>
                  <a:srgbClr val="000000"/>
                </a:solidFill>
                <a:latin typeface="华文中宋" panose="02010600040101010101" pitchFamily="2" charset="-122"/>
                <a:ea typeface="华文中宋" panose="02010600040101010101" pitchFamily="2" charset="-122"/>
              </a:rPr>
              <a:t>在执行的进程指令和数据在相关寄存器与堆栈中的内容</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下文：</a:t>
            </a:r>
            <a:r>
              <a:rPr lang="zh-CN" altLang="en-US" b="1" dirty="0">
                <a:solidFill>
                  <a:srgbClr val="FF0000"/>
                </a:solidFill>
                <a:latin typeface="华文中宋" panose="02010600040101010101" pitchFamily="2" charset="-122"/>
                <a:ea typeface="华文中宋" panose="02010600040101010101" pitchFamily="2" charset="-122"/>
              </a:rPr>
              <a:t>待</a:t>
            </a:r>
            <a:r>
              <a:rPr lang="zh-CN" altLang="en-US" b="1" dirty="0">
                <a:solidFill>
                  <a:srgbClr val="000000"/>
                </a:solidFill>
                <a:latin typeface="华文中宋" panose="02010600040101010101" pitchFamily="2" charset="-122"/>
                <a:ea typeface="华文中宋" panose="02010600040101010101" pitchFamily="2" charset="-122"/>
              </a:rPr>
              <a:t>执行的进程指令和数据在相关寄存器与堆栈中的内容</a:t>
            </a:r>
          </a:p>
        </p:txBody>
      </p:sp>
      <p:pic>
        <p:nvPicPr>
          <p:cNvPr id="8" name="Picture 5" descr="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351" y="4653135"/>
            <a:ext cx="5154728" cy="184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C3F1EF32-6975-4837-B033-1B00C6A992FA}"/>
              </a:ext>
            </a:extLst>
          </p:cNvPr>
          <p:cNvSpPr>
            <a:spLocks noGrp="1"/>
          </p:cNvSpPr>
          <p:nvPr>
            <p:ph type="sldNum" sz="quarter" idx="12"/>
          </p:nvPr>
        </p:nvSpPr>
        <p:spPr/>
        <p:txBody>
          <a:bodyPr/>
          <a:lstStyle/>
          <a:p>
            <a:fld id="{B10D5614-B734-4280-8F57-1D4947433C97}" type="slidenum">
              <a:rPr lang="en-US" smtClean="0"/>
              <a:t>27</a:t>
            </a:fld>
            <a:endParaRPr lang="en-US" dirty="0"/>
          </a:p>
        </p:txBody>
      </p:sp>
    </p:spTree>
    <p:extLst>
      <p:ext uri="{BB962C8B-B14F-4D97-AF65-F5344CB8AC3E}">
        <p14:creationId xmlns:p14="http://schemas.microsoft.com/office/powerpoint/2010/main" val="21566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22</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进程上下文切换</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矩形 10"/>
          <p:cNvSpPr/>
          <p:nvPr/>
        </p:nvSpPr>
        <p:spPr>
          <a:xfrm>
            <a:off x="510112" y="1795933"/>
            <a:ext cx="8127103" cy="92333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原因：各种原因引起的进程调度</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特点：上下文切换涉及两个不同的进程，调度切换本身也要耗费</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资源</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366465495"/>
              </p:ext>
            </p:extLst>
          </p:nvPr>
        </p:nvGraphicFramePr>
        <p:xfrm>
          <a:off x="1066214" y="2719262"/>
          <a:ext cx="7257155" cy="3950097"/>
        </p:xfrm>
        <a:graphic>
          <a:graphicData uri="http://schemas.openxmlformats.org/presentationml/2006/ole">
            <mc:AlternateContent xmlns:mc="http://schemas.openxmlformats.org/markup-compatibility/2006">
              <mc:Choice xmlns:v="urn:schemas-microsoft-com:vml" Requires="v">
                <p:oleObj spid="_x0000_s3101" name="Visio" r:id="rId3" imgW="6882412" imgH="3739120" progId="Visio.Drawing.11">
                  <p:embed/>
                </p:oleObj>
              </mc:Choice>
              <mc:Fallback>
                <p:oleObj name="Visio" r:id="rId3" imgW="6882412" imgH="37391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214" y="2719262"/>
                        <a:ext cx="7257155" cy="3950097"/>
                      </a:xfrm>
                      <a:prstGeom prst="rect">
                        <a:avLst/>
                      </a:prstGeom>
                      <a:noFill/>
                    </p:spPr>
                  </p:pic>
                </p:oleObj>
              </mc:Fallback>
            </mc:AlternateContent>
          </a:graphicData>
        </a:graphic>
      </p:graphicFrame>
      <p:sp>
        <p:nvSpPr>
          <p:cNvPr id="4" name="灯片编号占位符 3">
            <a:extLst>
              <a:ext uri="{FF2B5EF4-FFF2-40B4-BE49-F238E27FC236}">
                <a16:creationId xmlns:a16="http://schemas.microsoft.com/office/drawing/2014/main" id="{EC42B81D-F728-407C-8B3F-2BF36A164412}"/>
              </a:ext>
            </a:extLst>
          </p:cNvPr>
          <p:cNvSpPr>
            <a:spLocks noGrp="1"/>
          </p:cNvSpPr>
          <p:nvPr>
            <p:ph type="sldNum" sz="quarter" idx="12"/>
          </p:nvPr>
        </p:nvSpPr>
        <p:spPr/>
        <p:txBody>
          <a:bodyPr/>
          <a:lstStyle/>
          <a:p>
            <a:fld id="{B10D5614-B734-4280-8F57-1D4947433C97}" type="slidenum">
              <a:rPr lang="en-US" smtClean="0"/>
              <a:t>28</a:t>
            </a:fld>
            <a:endParaRPr lang="en-US" dirty="0"/>
          </a:p>
        </p:txBody>
      </p:sp>
    </p:spTree>
    <p:extLst>
      <p:ext uri="{BB962C8B-B14F-4D97-AF65-F5344CB8AC3E}">
        <p14:creationId xmlns:p14="http://schemas.microsoft.com/office/powerpoint/2010/main" val="11982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进程空间与大小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3"/>
          <p:cNvSpPr txBox="1">
            <a:spLocks noChangeArrowheads="1"/>
          </p:cNvSpPr>
          <p:nvPr/>
        </p:nvSpPr>
        <p:spPr>
          <a:xfrm>
            <a:off x="360239" y="1817687"/>
            <a:ext cx="8326561" cy="50403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任一进程，都有一个自己的地址空间，把该空间称为进程空间或虚空间。</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进程空间的大小只与处理机的位数有关。如一个</a:t>
            </a:r>
            <a:r>
              <a:rPr lang="en-US" altLang="zh-CN" sz="1800" b="1" dirty="0">
                <a:solidFill>
                  <a:srgbClr val="000000"/>
                </a:solidFill>
                <a:latin typeface="华文中宋" panose="02010600040101010101" pitchFamily="2" charset="-122"/>
                <a:ea typeface="华文中宋" panose="02010600040101010101" pitchFamily="2" charset="-122"/>
              </a:rPr>
              <a:t>16</a:t>
            </a:r>
            <a:r>
              <a:rPr lang="zh-CN" altLang="en-US" sz="1800" b="1" dirty="0">
                <a:solidFill>
                  <a:srgbClr val="000000"/>
                </a:solidFill>
                <a:latin typeface="华文中宋" panose="02010600040101010101" pitchFamily="2" charset="-122"/>
                <a:ea typeface="华文中宋" panose="02010600040101010101" pitchFamily="2" charset="-122"/>
              </a:rPr>
              <a:t>位长处理机的进程空间大小为</a:t>
            </a:r>
            <a:r>
              <a:rPr lang="en-US" altLang="zh-CN" sz="1800" b="1" dirty="0">
                <a:solidFill>
                  <a:srgbClr val="000000"/>
                </a:solidFill>
                <a:latin typeface="华文中宋" panose="02010600040101010101" pitchFamily="2" charset="-122"/>
                <a:ea typeface="华文中宋" panose="02010600040101010101" pitchFamily="2" charset="-122"/>
              </a:rPr>
              <a:t>2</a:t>
            </a:r>
            <a:r>
              <a:rPr lang="en-US" altLang="zh-CN" sz="1800" b="1" baseline="48000" dirty="0">
                <a:solidFill>
                  <a:srgbClr val="000000"/>
                </a:solidFill>
                <a:latin typeface="华文中宋" panose="02010600040101010101" pitchFamily="2" charset="-122"/>
                <a:ea typeface="华文中宋" panose="02010600040101010101" pitchFamily="2" charset="-122"/>
              </a:rPr>
              <a:t>16</a:t>
            </a:r>
            <a:r>
              <a:rPr lang="zh-CN" altLang="en-US" sz="1800" b="1" dirty="0">
                <a:solidFill>
                  <a:srgbClr val="000000"/>
                </a:solidFill>
                <a:latin typeface="华文中宋" panose="02010600040101010101" pitchFamily="2" charset="-122"/>
                <a:ea typeface="华文中宋" panose="02010600040101010101" pitchFamily="2" charset="-122"/>
              </a:rPr>
              <a:t>，一个</a:t>
            </a:r>
            <a:r>
              <a:rPr lang="en-US" altLang="zh-CN" sz="1800" b="1" dirty="0">
                <a:solidFill>
                  <a:srgbClr val="000000"/>
                </a:solidFill>
                <a:latin typeface="华文中宋" panose="02010600040101010101" pitchFamily="2" charset="-122"/>
                <a:ea typeface="华文中宋" panose="02010600040101010101" pitchFamily="2" charset="-122"/>
              </a:rPr>
              <a:t>32</a:t>
            </a:r>
            <a:r>
              <a:rPr lang="zh-CN" altLang="en-US" sz="1800" b="1" dirty="0">
                <a:solidFill>
                  <a:srgbClr val="000000"/>
                </a:solidFill>
                <a:latin typeface="华文中宋" panose="02010600040101010101" pitchFamily="2" charset="-122"/>
                <a:ea typeface="华文中宋" panose="02010600040101010101" pitchFamily="2" charset="-122"/>
              </a:rPr>
              <a:t>位长处理机的进程空间大小为</a:t>
            </a:r>
            <a:r>
              <a:rPr lang="en-US" altLang="zh-CN" sz="1800" b="1" dirty="0">
                <a:solidFill>
                  <a:srgbClr val="000000"/>
                </a:solidFill>
                <a:latin typeface="华文中宋" panose="02010600040101010101" pitchFamily="2" charset="-122"/>
                <a:ea typeface="华文中宋" panose="02010600040101010101" pitchFamily="2" charset="-122"/>
              </a:rPr>
              <a:t>2</a:t>
            </a:r>
            <a:r>
              <a:rPr lang="en-US" altLang="zh-CN" sz="1800" b="1" baseline="48000" dirty="0">
                <a:solidFill>
                  <a:srgbClr val="000000"/>
                </a:solidFill>
                <a:latin typeface="华文中宋" panose="02010600040101010101" pitchFamily="2" charset="-122"/>
                <a:ea typeface="华文中宋" panose="02010600040101010101" pitchFamily="2" charset="-122"/>
              </a:rPr>
              <a:t>32</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4GB</a:t>
            </a:r>
            <a:r>
              <a:rPr lang="zh-CN" altLang="en-US" sz="1800" b="1" dirty="0">
                <a:solidFill>
                  <a:srgbClr val="000000"/>
                </a:solidFill>
                <a:latin typeface="华文中宋" panose="02010600040101010101" pitchFamily="2" charset="-122"/>
                <a:ea typeface="华文中宋" panose="02010600040101010101" pitchFamily="2" charset="-122"/>
              </a:rPr>
              <a:t>）。</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在</a:t>
            </a:r>
            <a:r>
              <a:rPr lang="en-US" altLang="zh-CN" sz="1800" b="1" dirty="0">
                <a:solidFill>
                  <a:srgbClr val="000000"/>
                </a:solidFill>
                <a:latin typeface="华文中宋" panose="02010600040101010101" pitchFamily="2" charset="-122"/>
                <a:ea typeface="华文中宋" panose="02010600040101010101" pitchFamily="2" charset="-122"/>
              </a:rPr>
              <a:t>UNIX</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Linux</a:t>
            </a:r>
            <a:r>
              <a:rPr lang="zh-CN" altLang="en-US" sz="1800" b="1" dirty="0">
                <a:solidFill>
                  <a:srgbClr val="000000"/>
                </a:solidFill>
                <a:latin typeface="华文中宋" panose="02010600040101010101" pitchFamily="2" charset="-122"/>
                <a:ea typeface="华文中宋" panose="02010600040101010101" pitchFamily="2" charset="-122"/>
              </a:rPr>
              <a:t>系统中，</a:t>
            </a:r>
            <a:r>
              <a:rPr lang="en-US" altLang="zh-CN" sz="1800" b="1" dirty="0">
                <a:solidFill>
                  <a:srgbClr val="000000"/>
                </a:solidFill>
                <a:latin typeface="华文中宋" panose="02010600040101010101" pitchFamily="2" charset="-122"/>
                <a:ea typeface="华文中宋" panose="02010600040101010101" pitchFamily="2" charset="-122"/>
              </a:rPr>
              <a:t>4GB</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80x86</a:t>
            </a:r>
            <a:r>
              <a:rPr lang="zh-CN" altLang="en-US" sz="1800" b="1" dirty="0">
                <a:solidFill>
                  <a:srgbClr val="000000"/>
                </a:solidFill>
                <a:latin typeface="华文中宋" panose="02010600040101010101" pitchFamily="2" charset="-122"/>
                <a:ea typeface="华文中宋" panose="02010600040101010101" pitchFamily="2" charset="-122"/>
              </a:rPr>
              <a:t>）进程空间被划分为两大部分：</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系统空间</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执行操作系统内核（</a:t>
            </a:r>
            <a:r>
              <a:rPr lang="en-US" altLang="zh-CN" sz="1800" b="1" dirty="0">
                <a:solidFill>
                  <a:srgbClr val="000000"/>
                </a:solidFill>
                <a:latin typeface="华文中宋" panose="02010600040101010101" pitchFamily="2" charset="-122"/>
                <a:ea typeface="华文中宋" panose="02010600040101010101" pitchFamily="2" charset="-122"/>
              </a:rPr>
              <a:t>3~4G</a:t>
            </a:r>
            <a:r>
              <a:rPr lang="zh-CN" altLang="en-US" sz="1800" b="1" dirty="0">
                <a:solidFill>
                  <a:srgbClr val="000000"/>
                </a:solidFill>
                <a:latin typeface="华文中宋" panose="02010600040101010101" pitchFamily="2" charset="-122"/>
                <a:ea typeface="华文中宋" panose="02010600040101010101" pitchFamily="2" charset="-122"/>
              </a:rPr>
              <a:t>）</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用户空间</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执行用户程序（</a:t>
            </a:r>
            <a:r>
              <a:rPr lang="en-US" altLang="zh-CN" sz="1800" b="1" dirty="0">
                <a:solidFill>
                  <a:srgbClr val="000000"/>
                </a:solidFill>
                <a:latin typeface="华文中宋" panose="02010600040101010101" pitchFamily="2" charset="-122"/>
                <a:ea typeface="华文中宋" panose="02010600040101010101" pitchFamily="2" charset="-122"/>
              </a:rPr>
              <a:t>0~3G</a:t>
            </a:r>
            <a:r>
              <a:rPr lang="zh-CN" altLang="en-US" sz="1800" b="1" dirty="0">
                <a:solidFill>
                  <a:srgbClr val="000000"/>
                </a:solidFill>
                <a:latin typeface="华文中宋" panose="02010600040101010101" pitchFamily="2" charset="-122"/>
                <a:ea typeface="华文中宋" panose="02010600040101010101" pitchFamily="2" charset="-122"/>
              </a:rPr>
              <a:t>）</a:t>
            </a:r>
          </a:p>
          <a:p>
            <a:pPr marL="0" indent="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5" name="Picture 6" descr="200612131032009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4509120"/>
            <a:ext cx="2233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027CB2B9-30D5-40AB-BEDB-207BC484EFE8}"/>
              </a:ext>
            </a:extLst>
          </p:cNvPr>
          <p:cNvSpPr>
            <a:spLocks noGrp="1"/>
          </p:cNvSpPr>
          <p:nvPr>
            <p:ph type="sldNum" sz="quarter" idx="12"/>
          </p:nvPr>
        </p:nvSpPr>
        <p:spPr/>
        <p:txBody>
          <a:bodyPr/>
          <a:lstStyle/>
          <a:p>
            <a:fld id="{B10D5614-B734-4280-8F57-1D4947433C97}" type="slidenum">
              <a:rPr lang="en-US" smtClean="0"/>
              <a:t>29</a:t>
            </a:fld>
            <a:endParaRPr lang="en-US" dirty="0"/>
          </a:p>
        </p:txBody>
      </p:sp>
    </p:spTree>
    <p:extLst>
      <p:ext uri="{BB962C8B-B14F-4D97-AF65-F5344CB8AC3E}">
        <p14:creationId xmlns:p14="http://schemas.microsoft.com/office/powerpoint/2010/main" val="13190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本章教学内容</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02</a:t>
            </a:r>
            <a:endParaRPr lang="en-US" sz="1100" b="1" dirty="0">
              <a:solidFill>
                <a:prstClr val="white"/>
              </a:solidFill>
            </a:endParaRPr>
          </a:p>
        </p:txBody>
      </p:sp>
      <p:sp>
        <p:nvSpPr>
          <p:cNvPr id="8" name="Rectangle 3"/>
          <p:cNvSpPr txBox="1">
            <a:spLocks noChangeArrowheads="1"/>
          </p:cNvSpPr>
          <p:nvPr/>
        </p:nvSpPr>
        <p:spPr>
          <a:xfrm>
            <a:off x="664915" y="1312862"/>
            <a:ext cx="8135937" cy="55451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3.1 </a:t>
            </a:r>
            <a:r>
              <a:rPr lang="zh-CN" altLang="en-US" sz="1800" b="1" dirty="0">
                <a:solidFill>
                  <a:srgbClr val="000000"/>
                </a:solidFill>
                <a:latin typeface="华文中宋" panose="02010600040101010101" pitchFamily="2" charset="-122"/>
                <a:ea typeface="华文中宋" panose="02010600040101010101" pitchFamily="2" charset="-122"/>
              </a:rPr>
              <a:t>进程的概念</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3.2 </a:t>
            </a:r>
            <a:r>
              <a:rPr lang="zh-CN" altLang="en-US" sz="1800" b="1" dirty="0">
                <a:solidFill>
                  <a:srgbClr val="000000"/>
                </a:solidFill>
                <a:latin typeface="华文中宋" panose="02010600040101010101" pitchFamily="2" charset="-122"/>
                <a:ea typeface="华文中宋" panose="02010600040101010101" pitchFamily="2" charset="-122"/>
              </a:rPr>
              <a:t>进程的描述</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3.3 </a:t>
            </a:r>
            <a:r>
              <a:rPr lang="zh-CN" altLang="en-US" sz="1800" b="1" dirty="0">
                <a:solidFill>
                  <a:srgbClr val="000000"/>
                </a:solidFill>
                <a:latin typeface="华文中宋" panose="02010600040101010101" pitchFamily="2" charset="-122"/>
                <a:ea typeface="华文中宋" panose="02010600040101010101" pitchFamily="2" charset="-122"/>
              </a:rPr>
              <a:t>进程状态及其转换</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3.4 </a:t>
            </a:r>
            <a:r>
              <a:rPr lang="zh-CN" altLang="en-US" sz="1800" b="1" dirty="0">
                <a:solidFill>
                  <a:srgbClr val="000000"/>
                </a:solidFill>
                <a:latin typeface="华文中宋" panose="02010600040101010101" pitchFamily="2" charset="-122"/>
                <a:ea typeface="华文中宋" panose="02010600040101010101" pitchFamily="2" charset="-122"/>
              </a:rPr>
              <a:t>进程控制</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3.5 </a:t>
            </a:r>
            <a:r>
              <a:rPr lang="zh-CN" altLang="en-US" sz="1800" b="1" dirty="0">
                <a:solidFill>
                  <a:srgbClr val="000000"/>
                </a:solidFill>
                <a:latin typeface="华文中宋" panose="02010600040101010101" pitchFamily="2" charset="-122"/>
                <a:ea typeface="华文中宋" panose="02010600040101010101" pitchFamily="2" charset="-122"/>
              </a:rPr>
              <a:t>进程互斥</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3.6 </a:t>
            </a:r>
            <a:r>
              <a:rPr lang="zh-CN" altLang="en-US" sz="1800" b="1" dirty="0">
                <a:solidFill>
                  <a:srgbClr val="000000"/>
                </a:solidFill>
                <a:latin typeface="华文中宋" panose="02010600040101010101" pitchFamily="2" charset="-122"/>
                <a:ea typeface="华文中宋" panose="02010600040101010101" pitchFamily="2" charset="-122"/>
              </a:rPr>
              <a:t>进程同步</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3.7 </a:t>
            </a:r>
            <a:r>
              <a:rPr lang="zh-CN" altLang="en-US" sz="1800" b="1" dirty="0">
                <a:solidFill>
                  <a:srgbClr val="000000"/>
                </a:solidFill>
                <a:latin typeface="华文中宋" panose="02010600040101010101" pitchFamily="2" charset="-122"/>
                <a:ea typeface="华文中宋" panose="02010600040101010101" pitchFamily="2" charset="-122"/>
              </a:rPr>
              <a:t>进程通信</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3.8 </a:t>
            </a:r>
            <a:r>
              <a:rPr lang="zh-CN" altLang="en-US" sz="1800" b="1" dirty="0">
                <a:solidFill>
                  <a:srgbClr val="000000"/>
                </a:solidFill>
                <a:latin typeface="华文中宋" panose="02010600040101010101" pitchFamily="2" charset="-122"/>
                <a:ea typeface="华文中宋" panose="02010600040101010101" pitchFamily="2" charset="-122"/>
              </a:rPr>
              <a:t>死锁问题</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3.9 </a:t>
            </a:r>
            <a:r>
              <a:rPr lang="zh-CN" altLang="en-US" sz="1800" b="1" dirty="0">
                <a:solidFill>
                  <a:srgbClr val="000000"/>
                </a:solidFill>
                <a:latin typeface="华文中宋" panose="02010600040101010101" pitchFamily="2" charset="-122"/>
                <a:ea typeface="华文中宋" panose="02010600040101010101" pitchFamily="2" charset="-122"/>
              </a:rPr>
              <a:t>线程的概念</a:t>
            </a: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3.10 </a:t>
            </a:r>
            <a:r>
              <a:rPr lang="zh-CN" altLang="en-US" sz="1800" b="1" dirty="0">
                <a:solidFill>
                  <a:srgbClr val="000000"/>
                </a:solidFill>
                <a:latin typeface="华文中宋" panose="02010600040101010101" pitchFamily="2" charset="-122"/>
                <a:ea typeface="华文中宋" panose="02010600040101010101" pitchFamily="2" charset="-122"/>
              </a:rPr>
              <a:t>线程分类与执行</a:t>
            </a:r>
          </a:p>
        </p:txBody>
      </p:sp>
      <p:sp>
        <p:nvSpPr>
          <p:cNvPr id="2" name="灯片编号占位符 1">
            <a:extLst>
              <a:ext uri="{FF2B5EF4-FFF2-40B4-BE49-F238E27FC236}">
                <a16:creationId xmlns:a16="http://schemas.microsoft.com/office/drawing/2014/main" id="{BD5A0E6C-D235-489E-962B-6E68A829FAC3}"/>
              </a:ext>
            </a:extLst>
          </p:cNvPr>
          <p:cNvSpPr>
            <a:spLocks noGrp="1"/>
          </p:cNvSpPr>
          <p:nvPr>
            <p:ph type="sldNum" sz="quarter" idx="12"/>
          </p:nvPr>
        </p:nvSpPr>
        <p:spPr/>
        <p:txBody>
          <a:bodyPr/>
          <a:lstStyle/>
          <a:p>
            <a:fld id="{B10D5614-B734-4280-8F57-1D4947433C97}" type="slidenum">
              <a:rPr lang="en-US" smtClean="0"/>
              <a:t>3</a:t>
            </a:fld>
            <a:endParaRPr lang="en-US" dirty="0"/>
          </a:p>
        </p:txBody>
      </p:sp>
    </p:spTree>
    <p:extLst>
      <p:ext uri="{BB962C8B-B14F-4D97-AF65-F5344CB8AC3E}">
        <p14:creationId xmlns:p14="http://schemas.microsoft.com/office/powerpoint/2010/main" val="398889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A9391626-6FE0-48E0-8256-96214CF9A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 y="1124744"/>
            <a:ext cx="5224332" cy="5458606"/>
          </a:xfrm>
          <a:prstGeom prst="rect">
            <a:avLst/>
          </a:prstGeom>
        </p:spPr>
      </p:pic>
      <p:pic>
        <p:nvPicPr>
          <p:cNvPr id="5" name="图片 4">
            <a:extLst>
              <a:ext uri="{FF2B5EF4-FFF2-40B4-BE49-F238E27FC236}">
                <a16:creationId xmlns:a16="http://schemas.microsoft.com/office/drawing/2014/main" id="{B0FBE438-FAAB-4C53-A8AE-8C9F85E4E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629" y="1844824"/>
            <a:ext cx="3877779" cy="3527204"/>
          </a:xfrm>
          <a:prstGeom prst="rect">
            <a:avLst/>
          </a:prstGeom>
        </p:spPr>
      </p:pic>
      <p:sp>
        <p:nvSpPr>
          <p:cNvPr id="3" name="灯片编号占位符 2">
            <a:extLst>
              <a:ext uri="{FF2B5EF4-FFF2-40B4-BE49-F238E27FC236}">
                <a16:creationId xmlns:a16="http://schemas.microsoft.com/office/drawing/2014/main" id="{D3F187AC-DD1A-40F2-BEDD-74BC56248A95}"/>
              </a:ext>
            </a:extLst>
          </p:cNvPr>
          <p:cNvSpPr>
            <a:spLocks noGrp="1"/>
          </p:cNvSpPr>
          <p:nvPr>
            <p:ph type="sldNum" sz="quarter" idx="12"/>
          </p:nvPr>
        </p:nvSpPr>
        <p:spPr/>
        <p:txBody>
          <a:bodyPr/>
          <a:lstStyle/>
          <a:p>
            <a:fld id="{B10D5614-B734-4280-8F57-1D4947433C97}" type="slidenum">
              <a:rPr lang="en-US" smtClean="0"/>
              <a:t>30</a:t>
            </a:fld>
            <a:endParaRPr lang="en-US" dirty="0"/>
          </a:p>
        </p:txBody>
      </p:sp>
    </p:spTree>
    <p:extLst>
      <p:ext uri="{BB962C8B-B14F-4D97-AF65-F5344CB8AC3E}">
        <p14:creationId xmlns:p14="http://schemas.microsoft.com/office/powerpoint/2010/main" val="19789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FC23D291-E0E3-4943-A70A-3FDFEBAB7B9C}"/>
              </a:ext>
            </a:extLst>
          </p:cNvPr>
          <p:cNvSpPr txBox="1"/>
          <p:nvPr/>
        </p:nvSpPr>
        <p:spPr>
          <a:xfrm>
            <a:off x="632274" y="1844824"/>
            <a:ext cx="8044153" cy="4613764"/>
          </a:xfrm>
          <a:prstGeom prst="rect">
            <a:avLst/>
          </a:prstGeom>
          <a:noFill/>
        </p:spPr>
        <p:txBody>
          <a:bodyPr wrap="square">
            <a:spAutoFit/>
          </a:bodyPr>
          <a:lstStyle/>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1</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text</a:t>
            </a:r>
            <a:r>
              <a:rPr lang="zh-CN" altLang="en-US" b="1" i="0" dirty="0">
                <a:solidFill>
                  <a:srgbClr val="000000"/>
                </a:solidFill>
                <a:effectLst/>
                <a:latin typeface="华文中宋" panose="02010600040101010101" pitchFamily="2" charset="-122"/>
                <a:ea typeface="华文中宋" panose="02010600040101010101" pitchFamily="2" charset="-122"/>
              </a:rPr>
              <a:t>段</a:t>
            </a:r>
          </a:p>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    text</a:t>
            </a:r>
            <a:r>
              <a:rPr lang="zh-CN" altLang="en-US" b="1" i="0" dirty="0">
                <a:solidFill>
                  <a:srgbClr val="000000"/>
                </a:solidFill>
                <a:effectLst/>
                <a:latin typeface="华文中宋" panose="02010600040101010101" pitchFamily="2" charset="-122"/>
                <a:ea typeface="华文中宋" panose="02010600040101010101" pitchFamily="2" charset="-122"/>
              </a:rPr>
              <a:t>段就是代码段</a:t>
            </a:r>
            <a:r>
              <a:rPr lang="en-US" altLang="zh-CN" b="1" i="0" dirty="0">
                <a:solidFill>
                  <a:srgbClr val="000000"/>
                </a:solidFill>
                <a:effectLst/>
                <a:latin typeface="华文中宋" panose="02010600040101010101" pitchFamily="2" charset="-122"/>
                <a:ea typeface="华文中宋" panose="02010600040101010101" pitchFamily="2" charset="-122"/>
              </a:rPr>
              <a:t>code</a:t>
            </a:r>
            <a:r>
              <a:rPr lang="zh-CN" altLang="en-US" b="1" i="0" dirty="0">
                <a:solidFill>
                  <a:srgbClr val="000000"/>
                </a:solidFill>
                <a:effectLst/>
                <a:latin typeface="华文中宋" panose="02010600040101010101" pitchFamily="2" charset="-122"/>
                <a:ea typeface="华文中宋" panose="02010600040101010101" pitchFamily="2" charset="-122"/>
              </a:rPr>
              <a:t>，用来存放程序的代码（如函数）和部分整数常量。它与</a:t>
            </a:r>
            <a:r>
              <a:rPr lang="en-US" altLang="zh-CN" b="1" i="0" dirty="0" err="1">
                <a:solidFill>
                  <a:srgbClr val="000000"/>
                </a:solidFill>
                <a:effectLst/>
                <a:latin typeface="华文中宋" panose="02010600040101010101" pitchFamily="2" charset="-122"/>
                <a:ea typeface="华文中宋" panose="02010600040101010101" pitchFamily="2" charset="-122"/>
              </a:rPr>
              <a:t>rodata</a:t>
            </a:r>
            <a:r>
              <a:rPr lang="zh-CN" altLang="en-US" b="1" i="0" dirty="0">
                <a:solidFill>
                  <a:srgbClr val="000000"/>
                </a:solidFill>
                <a:effectLst/>
                <a:latin typeface="华文中宋" panose="02010600040101010101" pitchFamily="2" charset="-122"/>
                <a:ea typeface="华文中宋" panose="02010600040101010101" pitchFamily="2" charset="-122"/>
              </a:rPr>
              <a:t>段的主要不同是，</a:t>
            </a:r>
            <a:r>
              <a:rPr lang="en-US" altLang="zh-CN" b="1" i="0" dirty="0">
                <a:solidFill>
                  <a:srgbClr val="000000"/>
                </a:solidFill>
                <a:effectLst/>
                <a:latin typeface="华文中宋" panose="02010600040101010101" pitchFamily="2" charset="-122"/>
                <a:ea typeface="华文中宋" panose="02010600040101010101" pitchFamily="2" charset="-122"/>
              </a:rPr>
              <a:t>text</a:t>
            </a:r>
            <a:r>
              <a:rPr lang="zh-CN" altLang="en-US" b="1" i="0" dirty="0">
                <a:solidFill>
                  <a:srgbClr val="000000"/>
                </a:solidFill>
                <a:effectLst/>
                <a:latin typeface="华文中宋" panose="02010600040101010101" pitchFamily="2" charset="-122"/>
                <a:ea typeface="华文中宋" panose="02010600040101010101" pitchFamily="2" charset="-122"/>
              </a:rPr>
              <a:t>段是可以执行的，而且不被不同的进程共享。</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endParaRPr lang="zh-CN" altLang="en-US"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2</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err="1">
                <a:solidFill>
                  <a:srgbClr val="000000"/>
                </a:solidFill>
                <a:effectLst/>
                <a:latin typeface="华文中宋" panose="02010600040101010101" pitchFamily="2" charset="-122"/>
                <a:ea typeface="华文中宋" panose="02010600040101010101" pitchFamily="2" charset="-122"/>
              </a:rPr>
              <a:t>rodata</a:t>
            </a:r>
            <a:r>
              <a:rPr lang="zh-CN" altLang="en-US" b="1" i="0" dirty="0">
                <a:solidFill>
                  <a:srgbClr val="000000"/>
                </a:solidFill>
                <a:effectLst/>
                <a:latin typeface="华文中宋" panose="02010600040101010101" pitchFamily="2" charset="-122"/>
                <a:ea typeface="华文中宋" panose="02010600040101010101" pitchFamily="2" charset="-122"/>
              </a:rPr>
              <a:t>段</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r>
              <a:rPr lang="zh-CN" altLang="en-US" b="1" i="0" dirty="0">
                <a:solidFill>
                  <a:srgbClr val="000000"/>
                </a:solidFill>
                <a:effectLst/>
                <a:latin typeface="华文中宋" panose="02010600040101010101" pitchFamily="2" charset="-122"/>
                <a:ea typeface="华文中宋" panose="02010600040101010101" pitchFamily="2" charset="-122"/>
              </a:rPr>
              <a:t>    该段是常量数据段，用于存放常量数据，</a:t>
            </a:r>
            <a:r>
              <a:rPr lang="en-US" altLang="zh-CN" b="1" i="0" dirty="0" err="1">
                <a:solidFill>
                  <a:srgbClr val="000000"/>
                </a:solidFill>
                <a:effectLst/>
                <a:latin typeface="华文中宋" panose="02010600040101010101" pitchFamily="2" charset="-122"/>
                <a:ea typeface="华文中宋" panose="02010600040101010101" pitchFamily="2" charset="-122"/>
              </a:rPr>
              <a:t>ro</a:t>
            </a:r>
            <a:r>
              <a:rPr lang="zh-CN" altLang="en-US" b="1" i="0" dirty="0">
                <a:solidFill>
                  <a:srgbClr val="000000"/>
                </a:solidFill>
                <a:effectLst/>
                <a:latin typeface="华文中宋" panose="02010600040101010101" pitchFamily="2" charset="-122"/>
                <a:ea typeface="华文中宋" panose="02010600040101010101" pitchFamily="2" charset="-122"/>
              </a:rPr>
              <a:t>就是</a:t>
            </a:r>
            <a:r>
              <a:rPr lang="en-US" altLang="zh-CN" b="1" i="0" dirty="0">
                <a:solidFill>
                  <a:srgbClr val="000000"/>
                </a:solidFill>
                <a:effectLst/>
                <a:latin typeface="华文中宋" panose="02010600040101010101" pitchFamily="2" charset="-122"/>
                <a:ea typeface="华文中宋" panose="02010600040101010101" pitchFamily="2" charset="-122"/>
              </a:rPr>
              <a:t>Read Only</a:t>
            </a:r>
            <a:r>
              <a:rPr lang="zh-CN" altLang="en-US" b="1" i="0" dirty="0">
                <a:solidFill>
                  <a:srgbClr val="000000"/>
                </a:solidFill>
                <a:effectLst/>
                <a:latin typeface="华文中宋" panose="02010600040101010101" pitchFamily="2" charset="-122"/>
                <a:ea typeface="华文中宋" panose="02010600040101010101" pitchFamily="2" charset="-122"/>
              </a:rPr>
              <a:t>之意。但是注意并不是所有的常量都是放在常量数据段的，其特殊情况如下</a:t>
            </a:r>
            <a:r>
              <a:rPr lang="zh-CN" altLang="en-US"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b="1" i="0" dirty="0">
                <a:solidFill>
                  <a:srgbClr val="000000"/>
                </a:solidFill>
                <a:effectLst/>
                <a:latin typeface="华文中宋" panose="02010600040101010101" pitchFamily="2" charset="-122"/>
                <a:ea typeface="华文中宋" panose="02010600040101010101" pitchFamily="2" charset="-122"/>
              </a:rPr>
              <a:t>有些立即数与指令编译在一起直接放在代码段中。（</a:t>
            </a:r>
            <a:r>
              <a:rPr lang="en-US" altLang="zh-CN" b="1" i="0" dirty="0">
                <a:solidFill>
                  <a:srgbClr val="000000"/>
                </a:solidFill>
                <a:effectLst/>
                <a:latin typeface="华文中宋" panose="02010600040101010101" pitchFamily="2" charset="-122"/>
                <a:ea typeface="华文中宋" panose="02010600040101010101" pitchFamily="2" charset="-122"/>
              </a:rPr>
              <a:t>2</a:t>
            </a:r>
            <a:r>
              <a:rPr lang="zh-CN" altLang="en-US" b="1" i="0" dirty="0">
                <a:solidFill>
                  <a:srgbClr val="000000"/>
                </a:solidFill>
                <a:effectLst/>
                <a:latin typeface="华文中宋" panose="02010600040101010101" pitchFamily="2" charset="-122"/>
                <a:ea typeface="华文中宋" panose="02010600040101010101" pitchFamily="2" charset="-122"/>
              </a:rPr>
              <a:t>）对于字符串常量，编译器会去掉重复的常量，让程序的每个字符串常量只有一份。（</a:t>
            </a:r>
            <a:r>
              <a:rPr lang="en-US" altLang="zh-CN" b="1" i="0" dirty="0">
                <a:solidFill>
                  <a:srgbClr val="000000"/>
                </a:solidFill>
                <a:effectLst/>
                <a:latin typeface="华文中宋" panose="02010600040101010101" pitchFamily="2" charset="-122"/>
                <a:ea typeface="华文中宋" panose="02010600040101010101" pitchFamily="2" charset="-122"/>
              </a:rPr>
              <a:t>3</a:t>
            </a:r>
            <a:r>
              <a:rPr lang="zh-CN" altLang="en-US" b="1" i="0" dirty="0">
                <a:solidFill>
                  <a:srgbClr val="000000"/>
                </a:solidFill>
                <a:effectLst/>
                <a:latin typeface="华文中宋" panose="02010600040101010101" pitchFamily="2" charset="-122"/>
                <a:ea typeface="华文中宋" panose="02010600040101010101" pitchFamily="2" charset="-122"/>
              </a:rPr>
              <a:t>）有些系统中</a:t>
            </a:r>
            <a:r>
              <a:rPr lang="en-US" altLang="zh-CN" b="1" i="0" dirty="0" err="1">
                <a:solidFill>
                  <a:srgbClr val="000000"/>
                </a:solidFill>
                <a:effectLst/>
                <a:latin typeface="华文中宋" panose="02010600040101010101" pitchFamily="2" charset="-122"/>
                <a:ea typeface="华文中宋" panose="02010600040101010101" pitchFamily="2" charset="-122"/>
              </a:rPr>
              <a:t>rodata</a:t>
            </a:r>
            <a:r>
              <a:rPr lang="zh-CN" altLang="en-US" b="1" i="0" dirty="0">
                <a:solidFill>
                  <a:srgbClr val="000000"/>
                </a:solidFill>
                <a:effectLst/>
                <a:latin typeface="华文中宋" panose="02010600040101010101" pitchFamily="2" charset="-122"/>
                <a:ea typeface="华文中宋" panose="02010600040101010101" pitchFamily="2" charset="-122"/>
              </a:rPr>
              <a:t>段是多个进程共享的，目的是为了提高空间的利用率。</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endParaRPr lang="zh-CN" altLang="en-US" b="1" i="0" dirty="0">
              <a:solidFill>
                <a:srgbClr val="000000"/>
              </a:solidFill>
              <a:effectLst/>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CBF083EE-9E3E-45BA-90EB-9EE66E7BDDAA}"/>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3" name="灯片编号占位符 2">
            <a:extLst>
              <a:ext uri="{FF2B5EF4-FFF2-40B4-BE49-F238E27FC236}">
                <a16:creationId xmlns:a16="http://schemas.microsoft.com/office/drawing/2014/main" id="{37F393C4-7968-475F-B90B-06222992286A}"/>
              </a:ext>
            </a:extLst>
          </p:cNvPr>
          <p:cNvSpPr>
            <a:spLocks noGrp="1"/>
          </p:cNvSpPr>
          <p:nvPr>
            <p:ph type="sldNum" sz="quarter" idx="12"/>
          </p:nvPr>
        </p:nvSpPr>
        <p:spPr/>
        <p:txBody>
          <a:bodyPr/>
          <a:lstStyle/>
          <a:p>
            <a:fld id="{B10D5614-B734-4280-8F57-1D4947433C97}" type="slidenum">
              <a:rPr lang="en-US" smtClean="0"/>
              <a:t>31</a:t>
            </a:fld>
            <a:endParaRPr lang="en-US" dirty="0"/>
          </a:p>
        </p:txBody>
      </p:sp>
    </p:spTree>
    <p:extLst>
      <p:ext uri="{BB962C8B-B14F-4D97-AF65-F5344CB8AC3E}">
        <p14:creationId xmlns:p14="http://schemas.microsoft.com/office/powerpoint/2010/main" val="243557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FC23D291-E0E3-4943-A70A-3FDFEBAB7B9C}"/>
              </a:ext>
            </a:extLst>
          </p:cNvPr>
          <p:cNvSpPr txBox="1"/>
          <p:nvPr/>
        </p:nvSpPr>
        <p:spPr>
          <a:xfrm>
            <a:off x="646290" y="1662349"/>
            <a:ext cx="8044153" cy="4613764"/>
          </a:xfrm>
          <a:prstGeom prst="rect">
            <a:avLst/>
          </a:prstGeom>
          <a:noFill/>
        </p:spPr>
        <p:txBody>
          <a:bodyPr wrap="square">
            <a:spAutoFit/>
          </a:bodyPr>
          <a:lstStyle/>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3</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data</a:t>
            </a:r>
            <a:r>
              <a:rPr lang="zh-CN" altLang="en-US" b="1" i="0" dirty="0">
                <a:solidFill>
                  <a:srgbClr val="000000"/>
                </a:solidFill>
                <a:effectLst/>
                <a:latin typeface="华文中宋" panose="02010600040101010101" pitchFamily="2" charset="-122"/>
                <a:ea typeface="华文中宋" panose="02010600040101010101" pitchFamily="2" charset="-122"/>
              </a:rPr>
              <a:t>段</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r>
              <a:rPr lang="zh-CN" altLang="en-US" b="1" i="0" dirty="0">
                <a:solidFill>
                  <a:srgbClr val="000000"/>
                </a:solidFill>
                <a:effectLst/>
                <a:latin typeface="华文中宋" panose="02010600040101010101" pitchFamily="2" charset="-122"/>
                <a:ea typeface="华文中宋" panose="02010600040101010101" pitchFamily="2" charset="-122"/>
              </a:rPr>
              <a:t>    初始化过的全局变量数据段，该段用来保存初始化了的非</a:t>
            </a:r>
            <a:r>
              <a:rPr lang="en-US" altLang="zh-CN" b="1" i="0" dirty="0">
                <a:solidFill>
                  <a:srgbClr val="000000"/>
                </a:solidFill>
                <a:effectLst/>
                <a:latin typeface="华文中宋" panose="02010600040101010101" pitchFamily="2" charset="-122"/>
                <a:ea typeface="华文中宋" panose="02010600040101010101" pitchFamily="2" charset="-122"/>
              </a:rPr>
              <a:t>0</a:t>
            </a:r>
            <a:r>
              <a:rPr lang="zh-CN" altLang="en-US" b="1" i="0" dirty="0">
                <a:solidFill>
                  <a:srgbClr val="000000"/>
                </a:solidFill>
                <a:effectLst/>
                <a:latin typeface="华文中宋" panose="02010600040101010101" pitchFamily="2" charset="-122"/>
                <a:ea typeface="华文中宋" panose="02010600040101010101" pitchFamily="2" charset="-122"/>
              </a:rPr>
              <a:t>的全局变量，如果全局变量初始化为</a:t>
            </a:r>
            <a:r>
              <a:rPr lang="en-US" altLang="zh-CN" b="1" i="0" dirty="0">
                <a:solidFill>
                  <a:srgbClr val="000000"/>
                </a:solidFill>
                <a:effectLst/>
                <a:latin typeface="华文中宋" panose="02010600040101010101" pitchFamily="2" charset="-122"/>
                <a:ea typeface="华文中宋" panose="02010600040101010101" pitchFamily="2" charset="-122"/>
              </a:rPr>
              <a:t>0</a:t>
            </a:r>
            <a:r>
              <a:rPr lang="zh-CN" altLang="en-US" b="1" i="0" dirty="0">
                <a:solidFill>
                  <a:srgbClr val="000000"/>
                </a:solidFill>
                <a:effectLst/>
                <a:latin typeface="华文中宋" panose="02010600040101010101" pitchFamily="2" charset="-122"/>
                <a:ea typeface="华文中宋" panose="02010600040101010101" pitchFamily="2" charset="-122"/>
              </a:rPr>
              <a:t>，则编译有时会出于优化的考虑，将其放在</a:t>
            </a:r>
            <a:r>
              <a:rPr lang="en-US" altLang="zh-CN" b="1" i="0" dirty="0" err="1">
                <a:solidFill>
                  <a:srgbClr val="000000"/>
                </a:solidFill>
                <a:effectLst/>
                <a:latin typeface="华文中宋" panose="02010600040101010101" pitchFamily="2" charset="-122"/>
                <a:ea typeface="华文中宋" panose="02010600040101010101" pitchFamily="2" charset="-122"/>
              </a:rPr>
              <a:t>bss</a:t>
            </a:r>
            <a:r>
              <a:rPr lang="zh-CN" altLang="en-US" b="1" i="0" dirty="0">
                <a:solidFill>
                  <a:srgbClr val="000000"/>
                </a:solidFill>
                <a:effectLst/>
                <a:latin typeface="华文中宋" panose="02010600040101010101" pitchFamily="2" charset="-122"/>
                <a:ea typeface="华文中宋" panose="02010600040101010101" pitchFamily="2" charset="-122"/>
              </a:rPr>
              <a:t>段中。因为也是全局变量，所以在程序运行的整个生命周期内都存在于内存中。与</a:t>
            </a:r>
            <a:r>
              <a:rPr lang="en-US" altLang="zh-CN" b="1" i="0" dirty="0" err="1">
                <a:solidFill>
                  <a:srgbClr val="000000"/>
                </a:solidFill>
                <a:effectLst/>
                <a:latin typeface="华文中宋" panose="02010600040101010101" pitchFamily="2" charset="-122"/>
                <a:ea typeface="华文中宋" panose="02010600040101010101" pitchFamily="2" charset="-122"/>
              </a:rPr>
              <a:t>bss</a:t>
            </a:r>
            <a:r>
              <a:rPr lang="zh-CN" altLang="en-US" b="1" i="0" dirty="0">
                <a:solidFill>
                  <a:srgbClr val="000000"/>
                </a:solidFill>
                <a:effectLst/>
                <a:latin typeface="华文中宋" panose="02010600040101010101" pitchFamily="2" charset="-122"/>
                <a:ea typeface="华文中宋" panose="02010600040101010101" pitchFamily="2" charset="-122"/>
              </a:rPr>
              <a:t>段不同的是，</a:t>
            </a:r>
            <a:r>
              <a:rPr lang="en-US" altLang="zh-CN" b="1" i="0" dirty="0">
                <a:solidFill>
                  <a:srgbClr val="000000"/>
                </a:solidFill>
                <a:effectLst/>
                <a:latin typeface="华文中宋" panose="02010600040101010101" pitchFamily="2" charset="-122"/>
                <a:ea typeface="华文中宋" panose="02010600040101010101" pitchFamily="2" charset="-122"/>
              </a:rPr>
              <a:t>data</a:t>
            </a:r>
            <a:r>
              <a:rPr lang="zh-CN" altLang="en-US" b="1" i="0" dirty="0">
                <a:solidFill>
                  <a:srgbClr val="000000"/>
                </a:solidFill>
                <a:effectLst/>
                <a:latin typeface="华文中宋" panose="02010600040101010101" pitchFamily="2" charset="-122"/>
                <a:ea typeface="华文中宋" panose="02010600040101010101" pitchFamily="2" charset="-122"/>
              </a:rPr>
              <a:t>段中的变量既占程序运行时的内存空间，也占程序文件的储存空间。</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endParaRPr lang="zh-CN" altLang="en-US"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4</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err="1">
                <a:solidFill>
                  <a:srgbClr val="000000"/>
                </a:solidFill>
                <a:effectLst/>
                <a:latin typeface="华文中宋" panose="02010600040101010101" pitchFamily="2" charset="-122"/>
                <a:ea typeface="华文中宋" panose="02010600040101010101" pitchFamily="2" charset="-122"/>
              </a:rPr>
              <a:t>bss</a:t>
            </a:r>
            <a:r>
              <a:rPr lang="zh-CN" altLang="en-US" b="1" i="0" dirty="0">
                <a:solidFill>
                  <a:srgbClr val="000000"/>
                </a:solidFill>
                <a:effectLst/>
                <a:latin typeface="华文中宋" panose="02010600040101010101" pitchFamily="2" charset="-122"/>
                <a:ea typeface="华文中宋" panose="02010600040101010101" pitchFamily="2" charset="-122"/>
              </a:rPr>
              <a:t>段</a:t>
            </a:r>
          </a:p>
          <a:p>
            <a:pPr algn="l">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i="0" dirty="0">
                <a:solidFill>
                  <a:srgbClr val="000000"/>
                </a:solidFill>
                <a:effectLst/>
                <a:latin typeface="华文中宋" panose="02010600040101010101" pitchFamily="2" charset="-122"/>
                <a:ea typeface="华文中宋" panose="02010600040101010101" pitchFamily="2" charset="-122"/>
              </a:rPr>
              <a:t>用来存放没有被初始化或初始化为</a:t>
            </a:r>
            <a:r>
              <a:rPr lang="en-US" altLang="zh-CN" b="1" i="0" dirty="0">
                <a:solidFill>
                  <a:srgbClr val="000000"/>
                </a:solidFill>
                <a:effectLst/>
                <a:latin typeface="华文中宋" panose="02010600040101010101" pitchFamily="2" charset="-122"/>
                <a:ea typeface="华文中宋" panose="02010600040101010101" pitchFamily="2" charset="-122"/>
              </a:rPr>
              <a:t>0</a:t>
            </a:r>
            <a:r>
              <a:rPr lang="zh-CN" altLang="en-US" b="1" i="0" dirty="0">
                <a:solidFill>
                  <a:srgbClr val="000000"/>
                </a:solidFill>
                <a:effectLst/>
                <a:latin typeface="华文中宋" panose="02010600040101010101" pitchFamily="2" charset="-122"/>
                <a:ea typeface="华文中宋" panose="02010600040101010101" pitchFamily="2" charset="-122"/>
              </a:rPr>
              <a:t>的全局变量，因为是全局变量，所以在程序运行的整个生命周期内都存在于内存中。这个段中的变量只占用程序运行时的内存空间，而不占用程序文件的储存空间。</a:t>
            </a:r>
          </a:p>
        </p:txBody>
      </p:sp>
      <p:sp>
        <p:nvSpPr>
          <p:cNvPr id="11" name="文本框 10">
            <a:extLst>
              <a:ext uri="{FF2B5EF4-FFF2-40B4-BE49-F238E27FC236}">
                <a16:creationId xmlns:a16="http://schemas.microsoft.com/office/drawing/2014/main" id="{3663E7F2-A914-40A5-85CC-267B1B20A911}"/>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3" name="灯片编号占位符 2">
            <a:extLst>
              <a:ext uri="{FF2B5EF4-FFF2-40B4-BE49-F238E27FC236}">
                <a16:creationId xmlns:a16="http://schemas.microsoft.com/office/drawing/2014/main" id="{456E769A-2590-4FD2-A7AB-B0F97089EE1E}"/>
              </a:ext>
            </a:extLst>
          </p:cNvPr>
          <p:cNvSpPr>
            <a:spLocks noGrp="1"/>
          </p:cNvSpPr>
          <p:nvPr>
            <p:ph type="sldNum" sz="quarter" idx="12"/>
          </p:nvPr>
        </p:nvSpPr>
        <p:spPr/>
        <p:txBody>
          <a:bodyPr/>
          <a:lstStyle/>
          <a:p>
            <a:fld id="{B10D5614-B734-4280-8F57-1D4947433C97}" type="slidenum">
              <a:rPr lang="en-US" smtClean="0"/>
              <a:t>32</a:t>
            </a:fld>
            <a:endParaRPr lang="en-US" dirty="0"/>
          </a:p>
        </p:txBody>
      </p:sp>
    </p:spTree>
    <p:extLst>
      <p:ext uri="{BB962C8B-B14F-4D97-AF65-F5344CB8AC3E}">
        <p14:creationId xmlns:p14="http://schemas.microsoft.com/office/powerpoint/2010/main" val="154395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FC23D291-E0E3-4943-A70A-3FDFEBAB7B9C}"/>
              </a:ext>
            </a:extLst>
          </p:cNvPr>
          <p:cNvSpPr txBox="1"/>
          <p:nvPr/>
        </p:nvSpPr>
        <p:spPr>
          <a:xfrm>
            <a:off x="596942" y="1745366"/>
            <a:ext cx="8044153" cy="3367268"/>
          </a:xfrm>
          <a:prstGeom prst="rect">
            <a:avLst/>
          </a:prstGeom>
          <a:noFill/>
        </p:spPr>
        <p:txBody>
          <a:bodyPr wrap="square">
            <a:spAutoFit/>
          </a:bodyPr>
          <a:lstStyle/>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5</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rgbClr val="000000"/>
                </a:solidFill>
                <a:effectLst/>
                <a:latin typeface="华文中宋" panose="02010600040101010101" pitchFamily="2" charset="-122"/>
                <a:ea typeface="华文中宋" panose="02010600040101010101" pitchFamily="2" charset="-122"/>
              </a:rPr>
              <a:t>heap</a:t>
            </a:r>
            <a:r>
              <a:rPr lang="zh-CN" altLang="en-US" b="1" i="0" dirty="0">
                <a:solidFill>
                  <a:srgbClr val="000000"/>
                </a:solidFill>
                <a:effectLst/>
                <a:latin typeface="华文中宋" panose="02010600040101010101" pitchFamily="2" charset="-122"/>
                <a:ea typeface="华文中宋" panose="02010600040101010101" pitchFamily="2" charset="-122"/>
              </a:rPr>
              <a:t>段</a:t>
            </a:r>
          </a:p>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    heap</a:t>
            </a:r>
            <a:r>
              <a:rPr lang="zh-CN" altLang="en-US" b="1" i="0" dirty="0">
                <a:solidFill>
                  <a:srgbClr val="000000"/>
                </a:solidFill>
                <a:effectLst/>
                <a:latin typeface="华文中宋" panose="02010600040101010101" pitchFamily="2" charset="-122"/>
                <a:ea typeface="华文中宋" panose="02010600040101010101" pitchFamily="2" charset="-122"/>
              </a:rPr>
              <a:t>（堆）是最自由的一种内存，它完全由程序来负责内存的管理，包括什么时候申请，什么时候释放，而且对它的使用也没有什么大小的限制。在</a:t>
            </a:r>
            <a:r>
              <a:rPr lang="en-US" altLang="zh-CN" b="1" i="0" dirty="0">
                <a:solidFill>
                  <a:srgbClr val="000000"/>
                </a:solidFill>
                <a:effectLst/>
                <a:latin typeface="华文中宋" panose="02010600040101010101" pitchFamily="2" charset="-122"/>
                <a:ea typeface="华文中宋" panose="02010600040101010101" pitchFamily="2" charset="-122"/>
              </a:rPr>
              <a:t>C/C++</a:t>
            </a:r>
            <a:r>
              <a:rPr lang="zh-CN" altLang="en-US" b="1" i="0" dirty="0">
                <a:solidFill>
                  <a:srgbClr val="000000"/>
                </a:solidFill>
                <a:effectLst/>
                <a:latin typeface="华文中宋" panose="02010600040101010101" pitchFamily="2" charset="-122"/>
                <a:ea typeface="华文中宋" panose="02010600040101010101" pitchFamily="2" charset="-122"/>
              </a:rPr>
              <a:t>中，用</a:t>
            </a:r>
            <a:r>
              <a:rPr lang="en-US" altLang="zh-CN" b="1" i="0" dirty="0" err="1">
                <a:solidFill>
                  <a:srgbClr val="000000"/>
                </a:solidFill>
                <a:effectLst/>
                <a:latin typeface="华文中宋" panose="02010600040101010101" pitchFamily="2" charset="-122"/>
                <a:ea typeface="华文中宋" panose="02010600040101010101" pitchFamily="2" charset="-122"/>
              </a:rPr>
              <a:t>alloc</a:t>
            </a:r>
            <a:r>
              <a:rPr lang="zh-CN" altLang="en-US" b="1" i="0" dirty="0">
                <a:solidFill>
                  <a:srgbClr val="000000"/>
                </a:solidFill>
                <a:effectLst/>
                <a:latin typeface="华文中宋" panose="02010600040101010101" pitchFamily="2" charset="-122"/>
                <a:ea typeface="华文中宋" panose="02010600040101010101" pitchFamily="2" charset="-122"/>
              </a:rPr>
              <a:t>系统函数和</a:t>
            </a:r>
            <a:r>
              <a:rPr lang="en-US" altLang="zh-CN" b="1" i="0" dirty="0">
                <a:solidFill>
                  <a:srgbClr val="000000"/>
                </a:solidFill>
                <a:effectLst/>
                <a:latin typeface="华文中宋" panose="02010600040101010101" pitchFamily="2" charset="-122"/>
                <a:ea typeface="华文中宋" panose="02010600040101010101" pitchFamily="2" charset="-122"/>
              </a:rPr>
              <a:t>new</a:t>
            </a:r>
            <a:r>
              <a:rPr lang="zh-CN" altLang="en-US" b="1" i="0" dirty="0">
                <a:solidFill>
                  <a:srgbClr val="000000"/>
                </a:solidFill>
                <a:effectLst/>
                <a:latin typeface="华文中宋" panose="02010600040101010101" pitchFamily="2" charset="-122"/>
                <a:ea typeface="华文中宋" panose="02010600040101010101" pitchFamily="2" charset="-122"/>
              </a:rPr>
              <a:t>申请的内存都存在于</a:t>
            </a:r>
            <a:r>
              <a:rPr lang="en-US" altLang="zh-CN" b="1" i="0" dirty="0">
                <a:solidFill>
                  <a:srgbClr val="000000"/>
                </a:solidFill>
                <a:effectLst/>
                <a:latin typeface="华文中宋" panose="02010600040101010101" pitchFamily="2" charset="-122"/>
                <a:ea typeface="华文中宋" panose="02010600040101010101" pitchFamily="2" charset="-122"/>
              </a:rPr>
              <a:t>heap</a:t>
            </a:r>
            <a:r>
              <a:rPr lang="zh-CN" altLang="en-US" b="1" i="0" dirty="0">
                <a:solidFill>
                  <a:srgbClr val="000000"/>
                </a:solidFill>
                <a:effectLst/>
                <a:latin typeface="华文中宋" panose="02010600040101010101" pitchFamily="2" charset="-122"/>
                <a:ea typeface="华文中宋" panose="02010600040101010101" pitchFamily="2" charset="-122"/>
              </a:rPr>
              <a:t>段中。</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endParaRPr lang="en-US" altLang="zh-CN" b="1" i="0" dirty="0">
              <a:solidFill>
                <a:srgbClr val="000000"/>
              </a:solidFill>
              <a:effectLst/>
              <a:latin typeface="华文中宋" panose="02010600040101010101" pitchFamily="2" charset="-122"/>
              <a:ea typeface="华文中宋" panose="02010600040101010101" pitchFamily="2" charset="-122"/>
            </a:endParaRPr>
          </a:p>
          <a:p>
            <a:pPr algn="l">
              <a:lnSpc>
                <a:spcPct val="150000"/>
              </a:lnSpc>
            </a:pPr>
            <a:r>
              <a:rPr lang="en-US" altLang="zh-CN" b="1" i="0" dirty="0">
                <a:solidFill>
                  <a:srgbClr val="000000"/>
                </a:solidFill>
                <a:effectLst/>
                <a:latin typeface="华文中宋" panose="02010600040101010101" pitchFamily="2" charset="-122"/>
                <a:ea typeface="华文中宋" panose="02010600040101010101" pitchFamily="2" charset="-122"/>
              </a:rPr>
              <a:t>6</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stack</a:t>
            </a:r>
            <a:r>
              <a:rPr lang="zh-CN" altLang="en-US" b="1" dirty="0">
                <a:solidFill>
                  <a:srgbClr val="000000"/>
                </a:solidFill>
                <a:latin typeface="华文中宋" panose="02010600040101010101" pitchFamily="2" charset="-122"/>
                <a:ea typeface="华文中宋" panose="02010600040101010101" pitchFamily="2" charset="-122"/>
              </a:rPr>
              <a:t>段</a:t>
            </a:r>
          </a:p>
          <a:p>
            <a:pPr algn="l">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该段就是栈段，用来保存临时变量和函数参数。程序中的函数调用就是以栈的方式来实现的，通常栈是向下（即向低地址）增长的。</a:t>
            </a:r>
            <a:endParaRPr lang="zh-CN" altLang="en-US" b="1" i="0" dirty="0">
              <a:solidFill>
                <a:srgbClr val="000000"/>
              </a:solidFill>
              <a:effectLst/>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BEEAC128-DA59-419B-BAD9-3F278E962789}"/>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3" name="灯片编号占位符 2">
            <a:extLst>
              <a:ext uri="{FF2B5EF4-FFF2-40B4-BE49-F238E27FC236}">
                <a16:creationId xmlns:a16="http://schemas.microsoft.com/office/drawing/2014/main" id="{EACB929F-F883-4947-8B2D-249176B60A37}"/>
              </a:ext>
            </a:extLst>
          </p:cNvPr>
          <p:cNvSpPr>
            <a:spLocks noGrp="1"/>
          </p:cNvSpPr>
          <p:nvPr>
            <p:ph type="sldNum" sz="quarter" idx="12"/>
          </p:nvPr>
        </p:nvSpPr>
        <p:spPr/>
        <p:txBody>
          <a:bodyPr/>
          <a:lstStyle/>
          <a:p>
            <a:fld id="{B10D5614-B734-4280-8F57-1D4947433C97}" type="slidenum">
              <a:rPr lang="en-US" smtClean="0"/>
              <a:t>33</a:t>
            </a:fld>
            <a:endParaRPr lang="en-US" dirty="0"/>
          </a:p>
        </p:txBody>
      </p:sp>
    </p:spTree>
    <p:extLst>
      <p:ext uri="{BB962C8B-B14F-4D97-AF65-F5344CB8AC3E}">
        <p14:creationId xmlns:p14="http://schemas.microsoft.com/office/powerpoint/2010/main" val="239440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44518AB8-E357-4D7D-858E-D56BB5B525F3}"/>
              </a:ext>
            </a:extLst>
          </p:cNvPr>
          <p:cNvGraphicFramePr>
            <a:graphicFrameLocks noGrp="1"/>
          </p:cNvGraphicFramePr>
          <p:nvPr>
            <p:extLst>
              <p:ext uri="{D42A27DB-BD31-4B8C-83A1-F6EECF244321}">
                <p14:modId xmlns:p14="http://schemas.microsoft.com/office/powerpoint/2010/main" val="1019409298"/>
              </p:ext>
            </p:extLst>
          </p:nvPr>
        </p:nvGraphicFramePr>
        <p:xfrm>
          <a:off x="899592" y="2684010"/>
          <a:ext cx="7344816" cy="3312366"/>
        </p:xfrm>
        <a:graphic>
          <a:graphicData uri="http://schemas.openxmlformats.org/drawingml/2006/table">
            <a:tbl>
              <a:tblPr>
                <a:tableStyleId>{8A107856-5554-42FB-B03E-39F5DBC370BA}</a:tableStyleId>
              </a:tblPr>
              <a:tblGrid>
                <a:gridCol w="2448272">
                  <a:extLst>
                    <a:ext uri="{9D8B030D-6E8A-4147-A177-3AD203B41FA5}">
                      <a16:colId xmlns:a16="http://schemas.microsoft.com/office/drawing/2014/main" val="2843279484"/>
                    </a:ext>
                  </a:extLst>
                </a:gridCol>
                <a:gridCol w="2448272">
                  <a:extLst>
                    <a:ext uri="{9D8B030D-6E8A-4147-A177-3AD203B41FA5}">
                      <a16:colId xmlns:a16="http://schemas.microsoft.com/office/drawing/2014/main" val="1485103992"/>
                    </a:ext>
                  </a:extLst>
                </a:gridCol>
                <a:gridCol w="2448272">
                  <a:extLst>
                    <a:ext uri="{9D8B030D-6E8A-4147-A177-3AD203B41FA5}">
                      <a16:colId xmlns:a16="http://schemas.microsoft.com/office/drawing/2014/main" val="3156707485"/>
                    </a:ext>
                  </a:extLst>
                </a:gridCol>
              </a:tblGrid>
              <a:tr h="552061">
                <a:tc>
                  <a:txBody>
                    <a:bodyPr/>
                    <a:lstStyle/>
                    <a:p>
                      <a:pPr algn="ctr" latinLnBrk="0"/>
                      <a:r>
                        <a:rPr lang="zh-CN" altLang="en-US" b="1" dirty="0">
                          <a:solidFill>
                            <a:schemeClr val="tx2">
                              <a:lumMod val="50000"/>
                            </a:schemeClr>
                          </a:solidFill>
                          <a:effectLst/>
                        </a:rPr>
                        <a:t>内存程序映像</a:t>
                      </a:r>
                      <a:endParaRPr lang="zh-CN" alt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zh-CN" altLang="en-US" b="1" dirty="0">
                          <a:solidFill>
                            <a:schemeClr val="tx2">
                              <a:lumMod val="50000"/>
                            </a:schemeClr>
                          </a:solidFill>
                          <a:effectLst/>
                        </a:rPr>
                        <a:t>进程地址空间</a:t>
                      </a:r>
                      <a:endParaRPr lang="zh-CN" alt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zh-CN" altLang="en-US" b="1">
                          <a:solidFill>
                            <a:schemeClr val="tx2">
                              <a:lumMod val="50000"/>
                            </a:schemeClr>
                          </a:solidFill>
                          <a:effectLst/>
                        </a:rPr>
                        <a:t>可执行文件段</a:t>
                      </a:r>
                      <a:endParaRPr lang="zh-CN" alt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653710705"/>
                  </a:ext>
                </a:extLst>
              </a:tr>
              <a:tr h="552061">
                <a:tc>
                  <a:txBody>
                    <a:bodyPr/>
                    <a:lstStyle/>
                    <a:p>
                      <a:pPr algn="ctr" latinLnBrk="0"/>
                      <a:r>
                        <a:rPr lang="en-US" b="1">
                          <a:solidFill>
                            <a:schemeClr val="tx2">
                              <a:lumMod val="50000"/>
                            </a:schemeClr>
                          </a:solidFill>
                          <a:effectLst/>
                        </a:rPr>
                        <a:t> code(text)</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dirty="0">
                          <a:solidFill>
                            <a:schemeClr val="tx2">
                              <a:lumMod val="50000"/>
                            </a:schemeClr>
                          </a:solidFill>
                          <a:effectLst/>
                        </a:rPr>
                        <a:t>code(text)</a:t>
                      </a:r>
                      <a:endParaRPr 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a:solidFill>
                            <a:schemeClr val="tx2">
                              <a:lumMod val="50000"/>
                            </a:schemeClr>
                          </a:solidFill>
                          <a:effectLst/>
                        </a:rPr>
                        <a:t> code(text)</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381437692"/>
                  </a:ext>
                </a:extLst>
              </a:tr>
              <a:tr h="552061">
                <a:tc>
                  <a:txBody>
                    <a:bodyPr/>
                    <a:lstStyle/>
                    <a:p>
                      <a:pPr algn="ctr" latinLnBrk="0"/>
                      <a:r>
                        <a:rPr lang="en-US" b="1">
                          <a:solidFill>
                            <a:schemeClr val="tx2">
                              <a:lumMod val="50000"/>
                            </a:schemeClr>
                          </a:solidFill>
                          <a:effectLst/>
                        </a:rPr>
                        <a:t> data</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dirty="0">
                          <a:solidFill>
                            <a:schemeClr val="tx2">
                              <a:lumMod val="50000"/>
                            </a:schemeClr>
                          </a:solidFill>
                          <a:effectLst/>
                        </a:rPr>
                        <a:t> data</a:t>
                      </a:r>
                      <a:endParaRPr 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dirty="0">
                          <a:solidFill>
                            <a:schemeClr val="tx2">
                              <a:lumMod val="50000"/>
                            </a:schemeClr>
                          </a:solidFill>
                          <a:effectLst/>
                        </a:rPr>
                        <a:t>data</a:t>
                      </a:r>
                      <a:endParaRPr 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2768035928"/>
                  </a:ext>
                </a:extLst>
              </a:tr>
              <a:tr h="552061">
                <a:tc>
                  <a:txBody>
                    <a:bodyPr/>
                    <a:lstStyle/>
                    <a:p>
                      <a:pPr algn="ctr" latinLnBrk="0"/>
                      <a:r>
                        <a:rPr lang="en-US" b="1">
                          <a:solidFill>
                            <a:schemeClr val="tx2">
                              <a:lumMod val="50000"/>
                            </a:schemeClr>
                          </a:solidFill>
                          <a:effectLst/>
                        </a:rPr>
                        <a:t>bss  </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a:solidFill>
                            <a:schemeClr val="tx2">
                              <a:lumMod val="50000"/>
                            </a:schemeClr>
                          </a:solidFill>
                          <a:effectLst/>
                        </a:rPr>
                        <a:t> data</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dirty="0">
                          <a:solidFill>
                            <a:schemeClr val="tx2">
                              <a:lumMod val="50000"/>
                            </a:schemeClr>
                          </a:solidFill>
                          <a:effectLst/>
                        </a:rPr>
                        <a:t> </a:t>
                      </a:r>
                      <a:r>
                        <a:rPr lang="en-US" b="1" dirty="0" err="1">
                          <a:solidFill>
                            <a:schemeClr val="tx2">
                              <a:lumMod val="50000"/>
                            </a:schemeClr>
                          </a:solidFill>
                          <a:effectLst/>
                        </a:rPr>
                        <a:t>bss</a:t>
                      </a:r>
                      <a:endParaRPr lang="en-US"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1775282290"/>
                  </a:ext>
                </a:extLst>
              </a:tr>
              <a:tr h="552061">
                <a:tc>
                  <a:txBody>
                    <a:bodyPr/>
                    <a:lstStyle/>
                    <a:p>
                      <a:pPr algn="ctr" latinLnBrk="0"/>
                      <a:r>
                        <a:rPr lang="en-US" b="1">
                          <a:solidFill>
                            <a:schemeClr val="tx2">
                              <a:lumMod val="50000"/>
                            </a:schemeClr>
                          </a:solidFill>
                          <a:effectLst/>
                        </a:rPr>
                        <a:t> heap</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a:solidFill>
                            <a:schemeClr val="tx2">
                              <a:lumMod val="50000"/>
                            </a:schemeClr>
                          </a:solidFill>
                          <a:effectLst/>
                        </a:rPr>
                        <a:t>data</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altLang="zh-CN" b="1" dirty="0">
                          <a:solidFill>
                            <a:schemeClr val="tx2">
                              <a:lumMod val="50000"/>
                            </a:schemeClr>
                          </a:solidFill>
                          <a:effectLst/>
                        </a:rPr>
                        <a:t>-</a:t>
                      </a:r>
                      <a:endParaRPr lang="en-US" altLang="zh-CN"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1756866447"/>
                  </a:ext>
                </a:extLst>
              </a:tr>
              <a:tr h="552061">
                <a:tc>
                  <a:txBody>
                    <a:bodyPr/>
                    <a:lstStyle/>
                    <a:p>
                      <a:pPr algn="ctr" latinLnBrk="0"/>
                      <a:r>
                        <a:rPr lang="en-US" b="1">
                          <a:solidFill>
                            <a:schemeClr val="tx2">
                              <a:lumMod val="50000"/>
                            </a:schemeClr>
                          </a:solidFill>
                          <a:effectLst/>
                        </a:rPr>
                        <a:t>stack</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b="1">
                          <a:solidFill>
                            <a:schemeClr val="tx2">
                              <a:lumMod val="50000"/>
                            </a:schemeClr>
                          </a:solidFill>
                          <a:effectLst/>
                        </a:rPr>
                        <a:t>stack</a:t>
                      </a:r>
                      <a:endParaRPr lang="en-US" b="1">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tc>
                  <a:txBody>
                    <a:bodyPr/>
                    <a:lstStyle/>
                    <a:p>
                      <a:pPr algn="ctr" latinLnBrk="0"/>
                      <a:r>
                        <a:rPr lang="en-US" altLang="zh-CN" b="1" dirty="0">
                          <a:solidFill>
                            <a:schemeClr val="tx2">
                              <a:lumMod val="50000"/>
                            </a:schemeClr>
                          </a:solidFill>
                          <a:effectLst/>
                        </a:rPr>
                        <a:t>-</a:t>
                      </a:r>
                      <a:endParaRPr lang="en-US" altLang="zh-CN" b="1" dirty="0">
                        <a:solidFill>
                          <a:schemeClr val="tx2">
                            <a:lumMod val="50000"/>
                          </a:schemeClr>
                        </a:solidFill>
                        <a:effectLst/>
                        <a:latin typeface="华文中宋" panose="02010600040101010101" pitchFamily="2" charset="-122"/>
                        <a:ea typeface="华文中宋" panose="02010600040101010101" pitchFamily="2" charset="-122"/>
                      </a:endParaRPr>
                    </a:p>
                  </a:txBody>
                  <a:tcPr marL="0" marR="0" marT="0" marB="0" anchor="ctr"/>
                </a:tc>
                <a:extLst>
                  <a:ext uri="{0D108BD9-81ED-4DB2-BD59-A6C34878D82A}">
                    <a16:rowId xmlns:a16="http://schemas.microsoft.com/office/drawing/2014/main" val="514850691"/>
                  </a:ext>
                </a:extLst>
              </a:tr>
            </a:tbl>
          </a:graphicData>
        </a:graphic>
      </p:graphicFrame>
      <p:sp>
        <p:nvSpPr>
          <p:cNvPr id="6" name="Rectangle 1">
            <a:extLst>
              <a:ext uri="{FF2B5EF4-FFF2-40B4-BE49-F238E27FC236}">
                <a16:creationId xmlns:a16="http://schemas.microsoft.com/office/drawing/2014/main" id="{48FE929A-A604-48B8-98BC-6F21C9B7A0C7}"/>
              </a:ext>
            </a:extLst>
          </p:cNvPr>
          <p:cNvSpPr>
            <a:spLocks noChangeArrowheads="1"/>
          </p:cNvSpPr>
          <p:nvPr/>
        </p:nvSpPr>
        <p:spPr bwMode="auto">
          <a:xfrm>
            <a:off x="5940152" y="1192158"/>
            <a:ext cx="2400016" cy="128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solidFill>
                  <a:schemeClr val="tx2">
                    <a:lumMod val="50000"/>
                  </a:schemeClr>
                </a:solidFill>
                <a:effectLst/>
                <a:latin typeface="华文中宋" panose="02010600040101010101" pitchFamily="2" charset="-122"/>
                <a:ea typeface="华文中宋" panose="02010600040101010101" pitchFamily="2" charset="-122"/>
              </a:rPr>
              <a:t>磁盘: 可执行文件   </a:t>
            </a:r>
            <a:endParaRPr kumimoji="0" lang="en-US" altLang="zh-CN" b="1" i="0" u="none" strike="noStrike" cap="none" normalizeH="0" baseline="0" dirty="0">
              <a:ln>
                <a:noFill/>
              </a:ln>
              <a:solidFill>
                <a:schemeClr val="tx2">
                  <a:lumMod val="50000"/>
                </a:schemeClr>
              </a:solidFill>
              <a:effectLst/>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solidFill>
                  <a:schemeClr val="tx2">
                    <a:lumMod val="50000"/>
                  </a:schemeClr>
                </a:solidFill>
                <a:effectLst/>
                <a:latin typeface="华文中宋" panose="02010600040101010101" pitchFamily="2" charset="-122"/>
                <a:ea typeface="华文中宋" panose="02010600040101010101" pitchFamily="2" charset="-122"/>
              </a:rPr>
              <a:t>内存: 内存程序映像  </a:t>
            </a:r>
            <a:endParaRPr kumimoji="0" lang="en-US" altLang="zh-CN" b="1" i="0" u="none" strike="noStrike" cap="none" normalizeH="0" baseline="0" dirty="0">
              <a:ln>
                <a:noFill/>
              </a:ln>
              <a:solidFill>
                <a:schemeClr val="tx2">
                  <a:lumMod val="50000"/>
                </a:schemeClr>
              </a:solidFill>
              <a:effectLst/>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solidFill>
                  <a:schemeClr val="tx2">
                    <a:lumMod val="50000"/>
                  </a:schemeClr>
                </a:solidFill>
                <a:effectLst/>
                <a:latin typeface="华文中宋" panose="02010600040101010101" pitchFamily="2" charset="-122"/>
                <a:ea typeface="华文中宋" panose="02010600040101010101" pitchFamily="2" charset="-122"/>
              </a:rPr>
              <a:t>进程: 进程地址空间 </a:t>
            </a:r>
          </a:p>
        </p:txBody>
      </p:sp>
      <p:sp>
        <p:nvSpPr>
          <p:cNvPr id="11" name="文本框 10">
            <a:extLst>
              <a:ext uri="{FF2B5EF4-FFF2-40B4-BE49-F238E27FC236}">
                <a16:creationId xmlns:a16="http://schemas.microsoft.com/office/drawing/2014/main" id="{782D2353-278A-4B8A-8451-C71368600186}"/>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4" name="灯片编号占位符 3">
            <a:extLst>
              <a:ext uri="{FF2B5EF4-FFF2-40B4-BE49-F238E27FC236}">
                <a16:creationId xmlns:a16="http://schemas.microsoft.com/office/drawing/2014/main" id="{7CF5CD6C-DE8F-4DB3-865F-7F40795A4FBB}"/>
              </a:ext>
            </a:extLst>
          </p:cNvPr>
          <p:cNvSpPr>
            <a:spLocks noGrp="1"/>
          </p:cNvSpPr>
          <p:nvPr>
            <p:ph type="sldNum" sz="quarter" idx="12"/>
          </p:nvPr>
        </p:nvSpPr>
        <p:spPr/>
        <p:txBody>
          <a:bodyPr/>
          <a:lstStyle/>
          <a:p>
            <a:fld id="{B10D5614-B734-4280-8F57-1D4947433C97}" type="slidenum">
              <a:rPr lang="en-US" smtClean="0"/>
              <a:t>34</a:t>
            </a:fld>
            <a:endParaRPr lang="en-US" dirty="0"/>
          </a:p>
        </p:txBody>
      </p:sp>
    </p:spTree>
    <p:extLst>
      <p:ext uri="{BB962C8B-B14F-4D97-AF65-F5344CB8AC3E}">
        <p14:creationId xmlns:p14="http://schemas.microsoft.com/office/powerpoint/2010/main" val="296859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69F381E5-5734-4DA1-B765-67258BACBC5B}"/>
              </a:ext>
            </a:extLst>
          </p:cNvPr>
          <p:cNvSpPr txBox="1"/>
          <p:nvPr/>
        </p:nvSpPr>
        <p:spPr>
          <a:xfrm>
            <a:off x="457130" y="1844824"/>
            <a:ext cx="7963994" cy="2951770"/>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内存程序映像和进程地址空间之比较</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dirty="0">
                <a:solidFill>
                  <a:schemeClr val="tx2">
                    <a:lumMod val="50000"/>
                  </a:schemeClr>
                </a:solidFill>
                <a:latin typeface="华文中宋" panose="02010600040101010101" pitchFamily="2" charset="-122"/>
                <a:ea typeface="华文中宋" panose="02010600040101010101" pitchFamily="2" charset="-122"/>
              </a:rPr>
              <a:t>（</a:t>
            </a:r>
            <a:r>
              <a:rPr lang="en-US" altLang="zh-CN" b="1" dirty="0">
                <a:solidFill>
                  <a:schemeClr val="tx2">
                    <a:lumMod val="50000"/>
                  </a:schemeClr>
                </a:solidFill>
                <a:latin typeface="华文中宋" panose="02010600040101010101" pitchFamily="2" charset="-122"/>
                <a:ea typeface="华文中宋" panose="02010600040101010101" pitchFamily="2" charset="-122"/>
              </a:rPr>
              <a:t>1</a:t>
            </a:r>
            <a:r>
              <a:rPr lang="zh-CN" altLang="en-US" b="1" dirty="0">
                <a:solidFill>
                  <a:schemeClr val="tx2">
                    <a:lumMod val="50000"/>
                  </a:schemeClr>
                </a:solidFill>
                <a:latin typeface="华文中宋" panose="02010600040101010101" pitchFamily="2" charset="-122"/>
                <a:ea typeface="华文中宋" panose="02010600040101010101" pitchFamily="2" charset="-122"/>
              </a:rPr>
              <a:t>）</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它们的代码段和栈相互对应</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2</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）内存程序映像的</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data, </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heap</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对应到进程地址空间的</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data</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段，即</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data, </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heap</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会位于一个连续的地址空间中</a:t>
            </a:r>
            <a:r>
              <a:rPr lang="en-US" altLang="zh-CN" b="1" i="0" dirty="0">
                <a:solidFill>
                  <a:srgbClr val="000000"/>
                </a:solidFill>
                <a:effectLst/>
                <a:latin typeface="华文中宋" panose="02010600040101010101" pitchFamily="2" charset="-122"/>
                <a:ea typeface="华文中宋" panose="02010600040101010101" pitchFamily="2" charset="-122"/>
              </a:rPr>
              <a:t>text</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code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）和</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stack</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可能位于另外的地址空间。这就可以针对不同的段实现不同的内存管理策略：</a:t>
            </a:r>
            <a:r>
              <a:rPr lang="en-US" altLang="zh-CN" b="1" i="0" dirty="0">
                <a:solidFill>
                  <a:srgbClr val="000000"/>
                </a:solidFill>
                <a:effectLst/>
                <a:latin typeface="华文中宋" panose="02010600040101010101" pitchFamily="2" charset="-122"/>
                <a:ea typeface="华文中宋" panose="02010600040101010101" pitchFamily="2" charset="-122"/>
              </a:rPr>
              <a:t> text</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code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）段所在的地址空间可以是“只能被执行的”</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data, </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heap</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所在的地址空间是不可执行的</a:t>
            </a:r>
            <a:endParaRPr lang="en-US" altLang="zh-CN" b="1" i="0" dirty="0">
              <a:solidFill>
                <a:schemeClr val="tx2">
                  <a:lumMod val="50000"/>
                </a:schemeClr>
              </a:solidFill>
              <a:effectLst/>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69ECBE6A-77B4-4F34-A653-5B7183AFE748}"/>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3" name="灯片编号占位符 2">
            <a:extLst>
              <a:ext uri="{FF2B5EF4-FFF2-40B4-BE49-F238E27FC236}">
                <a16:creationId xmlns:a16="http://schemas.microsoft.com/office/drawing/2014/main" id="{A40942CC-297D-4798-8709-1EE8233CD765}"/>
              </a:ext>
            </a:extLst>
          </p:cNvPr>
          <p:cNvSpPr>
            <a:spLocks noGrp="1"/>
          </p:cNvSpPr>
          <p:nvPr>
            <p:ph type="sldNum" sz="quarter" idx="12"/>
          </p:nvPr>
        </p:nvSpPr>
        <p:spPr/>
        <p:txBody>
          <a:bodyPr/>
          <a:lstStyle/>
          <a:p>
            <a:fld id="{B10D5614-B734-4280-8F57-1D4947433C97}" type="slidenum">
              <a:rPr lang="en-US" smtClean="0"/>
              <a:t>35</a:t>
            </a:fld>
            <a:endParaRPr lang="en-US" dirty="0"/>
          </a:p>
        </p:txBody>
      </p:sp>
    </p:spTree>
    <p:extLst>
      <p:ext uri="{BB962C8B-B14F-4D97-AF65-F5344CB8AC3E}">
        <p14:creationId xmlns:p14="http://schemas.microsoft.com/office/powerpoint/2010/main" val="283958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3.2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进程的描述</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23</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69F381E5-5734-4DA1-B765-67258BACBC5B}"/>
              </a:ext>
            </a:extLst>
          </p:cNvPr>
          <p:cNvSpPr txBox="1"/>
          <p:nvPr/>
        </p:nvSpPr>
        <p:spPr>
          <a:xfrm>
            <a:off x="494837" y="1916832"/>
            <a:ext cx="7963994" cy="336726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内存程序映像和可执行文件段之比较</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1</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）前者位于内存中</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后者位于磁盘中</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2</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）内存程序映像中的</a:t>
            </a:r>
            <a:r>
              <a:rPr lang="en-US" altLang="zh-CN" b="1" i="0" dirty="0">
                <a:solidFill>
                  <a:srgbClr val="000000"/>
                </a:solidFill>
                <a:effectLst/>
                <a:latin typeface="华文中宋" panose="02010600040101010101" pitchFamily="2" charset="-122"/>
                <a:ea typeface="华文中宋" panose="02010600040101010101" pitchFamily="2" charset="-122"/>
              </a:rPr>
              <a:t>text</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code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 、</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data</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段分别对应于可执行文件段中的</a:t>
            </a:r>
            <a:r>
              <a:rPr lang="en-US" altLang="zh-CN" b="1" i="0" dirty="0">
                <a:solidFill>
                  <a:srgbClr val="000000"/>
                </a:solidFill>
                <a:effectLst/>
                <a:latin typeface="华文中宋" panose="02010600040101010101" pitchFamily="2" charset="-122"/>
                <a:ea typeface="华文中宋" panose="02010600040101010101" pitchFamily="2" charset="-122"/>
              </a:rPr>
              <a:t>text</a:t>
            </a:r>
            <a:r>
              <a:rPr lang="zh-CN" altLang="en-US" b="1" i="0" dirty="0">
                <a:solidFill>
                  <a:srgbClr val="000000"/>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code</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 、</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data</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段</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3</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stack</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在可执行文件段中是没有的</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因为只有程序被加载到内存中运行时才会被分配堆栈</a:t>
            </a:r>
            <a:br>
              <a:rPr lang="zh-CN" altLang="en-US" b="1" dirty="0">
                <a:solidFill>
                  <a:schemeClr val="tx2">
                    <a:lumMod val="50000"/>
                  </a:schemeClr>
                </a:solidFill>
                <a:latin typeface="华文中宋" panose="02010600040101010101" pitchFamily="2" charset="-122"/>
                <a:ea typeface="华文中宋" panose="02010600040101010101" pitchFamily="2" charset="-122"/>
              </a:rPr>
            </a:b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4</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）虽然可执行文件段中包含了</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en-US" altLang="zh-CN" b="1" i="0" dirty="0">
                <a:solidFill>
                  <a:schemeClr val="tx2">
                    <a:lumMod val="50000"/>
                  </a:schemeClr>
                </a:solidFill>
                <a:effectLst/>
                <a:latin typeface="华文中宋" panose="02010600040101010101" pitchFamily="2" charset="-122"/>
                <a:ea typeface="华文中宋" panose="02010600040101010101" pitchFamily="2" charset="-122"/>
              </a:rPr>
              <a:t>, </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但</a:t>
            </a:r>
            <a:r>
              <a:rPr lang="en-US" altLang="zh-CN" b="1" i="0" dirty="0" err="1">
                <a:solidFill>
                  <a:schemeClr val="tx2">
                    <a:lumMod val="50000"/>
                  </a:schemeClr>
                </a:solidFill>
                <a:effectLst/>
                <a:latin typeface="华文中宋" panose="02010600040101010101" pitchFamily="2" charset="-122"/>
                <a:ea typeface="华文中宋" panose="02010600040101010101" pitchFamily="2" charset="-122"/>
              </a:rPr>
              <a:t>bss</a:t>
            </a:r>
            <a:r>
              <a:rPr lang="zh-CN" altLang="en-US" b="1" i="0" dirty="0">
                <a:solidFill>
                  <a:schemeClr val="tx2">
                    <a:lumMod val="50000"/>
                  </a:schemeClr>
                </a:solidFill>
                <a:effectLst/>
                <a:latin typeface="华文中宋" panose="02010600040101010101" pitchFamily="2" charset="-122"/>
                <a:ea typeface="华文中宋" panose="02010600040101010101" pitchFamily="2" charset="-122"/>
              </a:rPr>
              <a:t>并不被储存在位于磁盘中的可执行文件中</a:t>
            </a:r>
            <a:endParaRPr lang="zh-CN" altLang="en-US" b="1" dirty="0">
              <a:solidFill>
                <a:schemeClr val="tx2">
                  <a:lumMod val="50000"/>
                </a:schemeClr>
              </a:solidFill>
              <a:latin typeface="华文中宋" panose="02010600040101010101" pitchFamily="2" charset="-122"/>
              <a:ea typeface="华文中宋" panose="02010600040101010101" pitchFamily="2" charset="-122"/>
            </a:endParaRPr>
          </a:p>
        </p:txBody>
      </p:sp>
      <p:sp>
        <p:nvSpPr>
          <p:cNvPr id="11" name="文本框 10">
            <a:extLst>
              <a:ext uri="{FF2B5EF4-FFF2-40B4-BE49-F238E27FC236}">
                <a16:creationId xmlns:a16="http://schemas.microsoft.com/office/drawing/2014/main" id="{AAD51CFE-8B70-44C4-B258-26B2377699D6}"/>
              </a:ext>
            </a:extLst>
          </p:cNvPr>
          <p:cNvSpPr txBox="1"/>
          <p:nvPr/>
        </p:nvSpPr>
        <p:spPr>
          <a:xfrm>
            <a:off x="481921" y="1214397"/>
            <a:ext cx="4572000" cy="400110"/>
          </a:xfrm>
          <a:prstGeom prst="rect">
            <a:avLst/>
          </a:prstGeom>
          <a:noFill/>
        </p:spPr>
        <p:txBody>
          <a:bodyPr wrap="squar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程序运行时内存映像与地址空间</a:t>
            </a:r>
            <a:endParaRPr lang="zh-CN" altLang="en-US" sz="2000" dirty="0"/>
          </a:p>
        </p:txBody>
      </p:sp>
      <p:sp>
        <p:nvSpPr>
          <p:cNvPr id="3" name="灯片编号占位符 2">
            <a:extLst>
              <a:ext uri="{FF2B5EF4-FFF2-40B4-BE49-F238E27FC236}">
                <a16:creationId xmlns:a16="http://schemas.microsoft.com/office/drawing/2014/main" id="{AB938A54-4215-4092-B323-D194A5858E8F}"/>
              </a:ext>
            </a:extLst>
          </p:cNvPr>
          <p:cNvSpPr>
            <a:spLocks noGrp="1"/>
          </p:cNvSpPr>
          <p:nvPr>
            <p:ph type="sldNum" sz="quarter" idx="12"/>
          </p:nvPr>
        </p:nvSpPr>
        <p:spPr/>
        <p:txBody>
          <a:bodyPr/>
          <a:lstStyle/>
          <a:p>
            <a:fld id="{B10D5614-B734-4280-8F57-1D4947433C97}" type="slidenum">
              <a:rPr lang="en-US" smtClean="0"/>
              <a:t>36</a:t>
            </a:fld>
            <a:endParaRPr lang="en-US" dirty="0"/>
          </a:p>
        </p:txBody>
      </p:sp>
    </p:spTree>
    <p:extLst>
      <p:ext uri="{BB962C8B-B14F-4D97-AF65-F5344CB8AC3E}">
        <p14:creationId xmlns:p14="http://schemas.microsoft.com/office/powerpoint/2010/main" val="42220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24</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两状态模型</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42" y="1952836"/>
            <a:ext cx="6363515" cy="421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4EE23AD4-18E5-4048-9A97-BCFD7A42EE38}"/>
              </a:ext>
            </a:extLst>
          </p:cNvPr>
          <p:cNvSpPr>
            <a:spLocks noGrp="1"/>
          </p:cNvSpPr>
          <p:nvPr>
            <p:ph type="sldNum" sz="quarter" idx="12"/>
          </p:nvPr>
        </p:nvSpPr>
        <p:spPr/>
        <p:txBody>
          <a:bodyPr/>
          <a:lstStyle/>
          <a:p>
            <a:fld id="{B10D5614-B734-4280-8F57-1D4947433C97}" type="slidenum">
              <a:rPr lang="en-US" smtClean="0"/>
              <a:t>37</a:t>
            </a:fld>
            <a:endParaRPr lang="en-US" dirty="0"/>
          </a:p>
        </p:txBody>
      </p:sp>
    </p:spTree>
    <p:extLst>
      <p:ext uri="{BB962C8B-B14F-4D97-AF65-F5344CB8AC3E}">
        <p14:creationId xmlns:p14="http://schemas.microsoft.com/office/powerpoint/2010/main" val="189839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25</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07" y="1294327"/>
            <a:ext cx="8761505" cy="515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27784" y="4514479"/>
            <a:ext cx="2664296"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每次执行</a:t>
            </a:r>
            <a:r>
              <a:rPr lang="en-US" altLang="zh-CN" b="1" dirty="0">
                <a:solidFill>
                  <a:srgbClr val="000000"/>
                </a:solidFill>
                <a:latin typeface="华文中宋" panose="02010600040101010101" pitchFamily="2" charset="-122"/>
                <a:ea typeface="华文中宋" panose="02010600040101010101" pitchFamily="2" charset="-122"/>
              </a:rPr>
              <a:t>6</a:t>
            </a:r>
            <a:r>
              <a:rPr lang="zh-CN" altLang="en-US" b="1" dirty="0">
                <a:solidFill>
                  <a:srgbClr val="000000"/>
                </a:solidFill>
                <a:latin typeface="华文中宋" panose="02010600040101010101" pitchFamily="2" charset="-122"/>
                <a:ea typeface="华文中宋" panose="02010600040101010101" pitchFamily="2" charset="-122"/>
              </a:rPr>
              <a:t>条指令超时</a:t>
            </a:r>
          </a:p>
        </p:txBody>
      </p:sp>
      <p:sp>
        <p:nvSpPr>
          <p:cNvPr id="3" name="灯片编号占位符 2">
            <a:extLst>
              <a:ext uri="{FF2B5EF4-FFF2-40B4-BE49-F238E27FC236}">
                <a16:creationId xmlns:a16="http://schemas.microsoft.com/office/drawing/2014/main" id="{BB03EAD3-4A2C-4540-A49A-496E985DDD55}"/>
              </a:ext>
            </a:extLst>
          </p:cNvPr>
          <p:cNvSpPr>
            <a:spLocks noGrp="1"/>
          </p:cNvSpPr>
          <p:nvPr>
            <p:ph type="sldNum" sz="quarter" idx="12"/>
          </p:nvPr>
        </p:nvSpPr>
        <p:spPr/>
        <p:txBody>
          <a:bodyPr/>
          <a:lstStyle/>
          <a:p>
            <a:fld id="{B10D5614-B734-4280-8F57-1D4947433C97}" type="slidenum">
              <a:rPr lang="en-US" smtClean="0"/>
              <a:t>38</a:t>
            </a:fld>
            <a:endParaRPr lang="en-US" dirty="0"/>
          </a:p>
        </p:txBody>
      </p:sp>
    </p:spTree>
    <p:extLst>
      <p:ext uri="{BB962C8B-B14F-4D97-AF65-F5344CB8AC3E}">
        <p14:creationId xmlns:p14="http://schemas.microsoft.com/office/powerpoint/2010/main" val="272978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Fig03_05a.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2406" y="1576125"/>
            <a:ext cx="6199187"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26</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两状态模型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Content Placeholder 3" descr="Fig03_05b.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650892" y="3646934"/>
            <a:ext cx="6080125" cy="2257425"/>
          </a:xfrm>
        </p:spPr>
      </p:pic>
      <p:sp>
        <p:nvSpPr>
          <p:cNvPr id="15" name="Rectangle 3"/>
          <p:cNvSpPr/>
          <p:nvPr/>
        </p:nvSpPr>
        <p:spPr>
          <a:xfrm>
            <a:off x="2984392" y="4104134"/>
            <a:ext cx="1905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6" name="Rectangle 8"/>
          <p:cNvSpPr/>
          <p:nvPr/>
        </p:nvSpPr>
        <p:spPr>
          <a:xfrm>
            <a:off x="3212992" y="4108897"/>
            <a:ext cx="1905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7" name="Rectangle 9"/>
          <p:cNvSpPr/>
          <p:nvPr/>
        </p:nvSpPr>
        <p:spPr>
          <a:xfrm>
            <a:off x="3436830" y="4110484"/>
            <a:ext cx="1905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8" name="Rectangle 10"/>
          <p:cNvSpPr/>
          <p:nvPr/>
        </p:nvSpPr>
        <p:spPr>
          <a:xfrm>
            <a:off x="3660667" y="4110484"/>
            <a:ext cx="1905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9" name="Rectangle 11"/>
          <p:cNvSpPr/>
          <p:nvPr/>
        </p:nvSpPr>
        <p:spPr>
          <a:xfrm>
            <a:off x="3871805" y="4110484"/>
            <a:ext cx="1905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20" name="Rectangle 12"/>
          <p:cNvSpPr/>
          <p:nvPr/>
        </p:nvSpPr>
        <p:spPr>
          <a:xfrm>
            <a:off x="4082942" y="4112072"/>
            <a:ext cx="1905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21" name="Rectangle 13"/>
          <p:cNvSpPr/>
          <p:nvPr/>
        </p:nvSpPr>
        <p:spPr>
          <a:xfrm>
            <a:off x="4294080" y="4112072"/>
            <a:ext cx="192087"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22" name="TextBox 21"/>
          <p:cNvSpPr txBox="1"/>
          <p:nvPr/>
        </p:nvSpPr>
        <p:spPr>
          <a:xfrm>
            <a:off x="660292" y="6085334"/>
            <a:ext cx="7772400" cy="6461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NZ" dirty="0"/>
              <a:t>Etc … processes moved by the dispatcher of the OS to the CPU then back to the queue until the task is competed</a:t>
            </a:r>
          </a:p>
        </p:txBody>
      </p:sp>
      <p:cxnSp>
        <p:nvCxnSpPr>
          <p:cNvPr id="5" name="直接箭头连接符 4"/>
          <p:cNvCxnSpPr/>
          <p:nvPr/>
        </p:nvCxnSpPr>
        <p:spPr>
          <a:xfrm>
            <a:off x="3212992" y="2924944"/>
            <a:ext cx="41433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5796136" y="2924944"/>
            <a:ext cx="43204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C49B76B2-2E5F-4212-9174-64E2A3031617}"/>
              </a:ext>
            </a:extLst>
          </p:cNvPr>
          <p:cNvSpPr>
            <a:spLocks noGrp="1"/>
          </p:cNvSpPr>
          <p:nvPr>
            <p:ph type="sldNum" sz="quarter" idx="12"/>
          </p:nvPr>
        </p:nvSpPr>
        <p:spPr/>
        <p:txBody>
          <a:bodyPr/>
          <a:lstStyle/>
          <a:p>
            <a:fld id="{B10D5614-B734-4280-8F57-1D4947433C97}" type="slidenum">
              <a:rPr lang="en-US" smtClean="0"/>
              <a:t>39</a:t>
            </a:fld>
            <a:endParaRPr lang="en-US" dirty="0"/>
          </a:p>
        </p:txBody>
      </p:sp>
    </p:spTree>
    <p:extLst>
      <p:ext uri="{BB962C8B-B14F-4D97-AF65-F5344CB8AC3E}">
        <p14:creationId xmlns:p14="http://schemas.microsoft.com/office/powerpoint/2010/main" val="26831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6.2963E-6 C 0.07483 -0.00116 0.14983 -0.00209 0.17969 -0.00254 " pathEditMode="relative" ptsTypes="aA">
                                      <p:cBhvr>
                                        <p:cTn id="6" dur="2000" fill="hold"/>
                                        <p:tgtEl>
                                          <p:spTgt spid="2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25 0 " pathEditMode="relative" ptsTypes="AA">
                                      <p:cBhvr>
                                        <p:cTn id="8" dur="2000" fill="hold"/>
                                        <p:tgtEl>
                                          <p:spTgt spid="15"/>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25 0 " pathEditMode="relative" ptsTypes="AA">
                                      <p:cBhvr>
                                        <p:cTn id="10" dur="2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25 0 " pathEditMode="relative" ptsTypes="AA">
                                      <p:cBhvr>
                                        <p:cTn id="12" dur="2000" fill="hold"/>
                                        <p:tgtEl>
                                          <p:spTgt spid="1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25 0 " pathEditMode="relative" ptsTypes="AA">
                                      <p:cBhvr>
                                        <p:cTn id="14" dur="2000" fill="hold"/>
                                        <p:tgtEl>
                                          <p:spTgt spid="1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25 0 " pathEditMode="relative" ptsTypes="AA">
                                      <p:cBhvr>
                                        <p:cTn id="16" dur="2000" fill="hold"/>
                                        <p:tgtEl>
                                          <p:spTgt spid="1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25 0 " pathEditMode="relative" ptsTypes="AA">
                                      <p:cBhvr>
                                        <p:cTn id="18" dur="2000" fill="hold"/>
                                        <p:tgtEl>
                                          <p:spTgt spid="20"/>
                                        </p:tgtEl>
                                        <p:attrNameLst>
                                          <p:attrName>ppt_x</p:attrName>
                                          <p:attrName>ppt_y</p:attrName>
                                        </p:attrNameLst>
                                      </p:cBhvr>
                                    </p:animMotion>
                                  </p:childTnLst>
                                </p:cTn>
                              </p:par>
                            </p:childTnLst>
                          </p:cTn>
                        </p:par>
                        <p:par>
                          <p:cTn id="19" fill="hold">
                            <p:stCondLst>
                              <p:cond delay="2000"/>
                            </p:stCondLst>
                            <p:childTnLst>
                              <p:par>
                                <p:cTn id="20" presetID="0" presetClass="path" presetSubtype="0" accel="50000" decel="50000" fill="hold" grpId="1" nodeType="afterEffect">
                                  <p:stCondLst>
                                    <p:cond delay="2000"/>
                                  </p:stCondLst>
                                  <p:childTnLst>
                                    <p:animMotion origin="layout" path="M 0.17725 1.48148E-6 C 0.21666 -0.00232 0.25625 -0.0044 0.2717 0.02222 C 0.28715 0.04884 0.35052 0.1375 0.26996 0.16042 C 0.18941 0.18333 -0.14219 0.18727 -0.21164 0.16042 C -0.28108 0.13356 -0.21389 0.06667 -0.14671 1.48148E-6 " pathEditMode="relative" rAng="0" ptsTypes="aaaaA">
                                      <p:cBhvr>
                                        <p:cTn id="21" dur="2000" fill="hold"/>
                                        <p:tgtEl>
                                          <p:spTgt spid="21"/>
                                        </p:tgtEl>
                                        <p:attrNameLst>
                                          <p:attrName>ppt_x</p:attrName>
                                          <p:attrName>ppt_y</p:attrName>
                                        </p:attrNameLst>
                                      </p:cBhvr>
                                      <p:rCtr x="-14300" y="9100"/>
                                    </p:animMotion>
                                  </p:childTnLst>
                                </p:cTn>
                              </p:par>
                            </p:childTnLst>
                          </p:cTn>
                        </p:par>
                        <p:par>
                          <p:cTn id="22" fill="hold">
                            <p:stCondLst>
                              <p:cond delay="6000"/>
                            </p:stCondLst>
                            <p:childTnLst>
                              <p:par>
                                <p:cTn id="23" presetID="0" presetClass="path" presetSubtype="0" accel="50000" decel="50000" fill="hold" grpId="1" nodeType="afterEffect">
                                  <p:stCondLst>
                                    <p:cond delay="0"/>
                                  </p:stCondLst>
                                  <p:childTnLst>
                                    <p:animMotion origin="layout" path="M 0.02361 1.48148E-6 L 0.20694 1.48148E-6 " pathEditMode="relative" rAng="0" ptsTypes="AA">
                                      <p:cBhvr>
                                        <p:cTn id="24" dur="2000" fill="hold"/>
                                        <p:tgtEl>
                                          <p:spTgt spid="20"/>
                                        </p:tgtEl>
                                        <p:attrNameLst>
                                          <p:attrName>ppt_x</p:attrName>
                                          <p:attrName>ppt_y</p:attrName>
                                        </p:attrNameLst>
                                      </p:cBhvr>
                                      <p:rCtr x="9200" y="0"/>
                                    </p:animMotion>
                                  </p:childTnLst>
                                </p:cTn>
                              </p:par>
                            </p:childTnLst>
                          </p:cTn>
                        </p:par>
                        <p:par>
                          <p:cTn id="25" fill="hold">
                            <p:stCondLst>
                              <p:cond delay="8000"/>
                            </p:stCondLst>
                            <p:childTnLst>
                              <p:par>
                                <p:cTn id="26" presetID="9"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0" grpId="1" animBg="1"/>
      <p:bldP spid="21" grpId="0" animBg="1"/>
      <p:bldP spid="21" grpId="1"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03</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程序的顺序执行</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57200" y="1752600"/>
            <a:ext cx="82296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程序的顺序执行：具有独立功能的程序独占处理机直到最终执行结束（单道程序），特征如下：</a:t>
            </a:r>
          </a:p>
          <a:p>
            <a:pPr lvl="1">
              <a:lnSpc>
                <a:spcPct val="150000"/>
              </a:lnSpc>
              <a:spcBef>
                <a:spcPts val="0"/>
              </a:spcBef>
              <a:buFont typeface="Wingdings" panose="05000000000000000000" pitchFamily="2" charset="2"/>
              <a:buChar char="p"/>
            </a:pPr>
            <a:r>
              <a:rPr lang="zh-CN" altLang="en-US" sz="1800" b="1" dirty="0">
                <a:solidFill>
                  <a:srgbClr val="FF0000"/>
                </a:solidFill>
                <a:latin typeface="华文中宋" panose="02010600040101010101" pitchFamily="2" charset="-122"/>
                <a:ea typeface="华文中宋" panose="02010600040101010101" pitchFamily="2" charset="-122"/>
              </a:rPr>
              <a:t>顺序性</a:t>
            </a:r>
            <a:endParaRPr lang="en-US" altLang="zh-CN" sz="1800" b="1" dirty="0">
              <a:solidFill>
                <a:srgbClr val="FF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rgbClr val="FF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按程序规定的状态转移过程，每执行一条指令，系统将从上一个执行状态转移到下一个执行状态，上一条指令的执行结束是下一条指令执行开始的充分必要条件</a:t>
            </a:r>
          </a:p>
          <a:p>
            <a:pPr lvl="1">
              <a:lnSpc>
                <a:spcPct val="150000"/>
              </a:lnSpc>
              <a:spcBef>
                <a:spcPts val="0"/>
              </a:spcBef>
              <a:buFont typeface="Wingdings" panose="05000000000000000000" pitchFamily="2" charset="2"/>
              <a:buChar char="p"/>
            </a:pPr>
            <a:r>
              <a:rPr lang="zh-CN" altLang="en-US" sz="1800" b="1" dirty="0">
                <a:solidFill>
                  <a:srgbClr val="FF0000"/>
                </a:solidFill>
                <a:latin typeface="华文中宋" panose="02010600040101010101" pitchFamily="2" charset="-122"/>
                <a:ea typeface="华文中宋" panose="02010600040101010101" pitchFamily="2" charset="-122"/>
              </a:rPr>
              <a:t>封闭性</a:t>
            </a:r>
            <a:endParaRPr lang="en-US" altLang="zh-CN" sz="1800" b="1" dirty="0">
              <a:solidFill>
                <a:srgbClr val="FF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rgbClr val="FF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程序执行的最终结果由给定的初始条件决定，不受外界干扰</a:t>
            </a:r>
          </a:p>
          <a:p>
            <a:pPr lvl="1">
              <a:lnSpc>
                <a:spcPct val="150000"/>
              </a:lnSpc>
              <a:spcBef>
                <a:spcPts val="0"/>
              </a:spcBef>
              <a:buFont typeface="Wingdings" panose="05000000000000000000" pitchFamily="2" charset="2"/>
              <a:buChar char="p"/>
            </a:pPr>
            <a:r>
              <a:rPr lang="zh-CN" altLang="en-US" sz="1800" b="1" dirty="0">
                <a:solidFill>
                  <a:srgbClr val="FF0000"/>
                </a:solidFill>
                <a:latin typeface="华文中宋" panose="02010600040101010101" pitchFamily="2" charset="-122"/>
                <a:ea typeface="华文中宋" panose="02010600040101010101" pitchFamily="2" charset="-122"/>
              </a:rPr>
              <a:t>可再现性</a:t>
            </a:r>
            <a:endParaRPr lang="en-US" altLang="zh-CN" sz="1800" b="1" dirty="0">
              <a:solidFill>
                <a:srgbClr val="FF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r>
              <a:rPr lang="en-US" altLang="zh-CN" sz="1800" b="1" dirty="0">
                <a:solidFill>
                  <a:srgbClr val="FF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程序执行的结果和执行速度无关，只和初始条件有关</a:t>
            </a:r>
          </a:p>
        </p:txBody>
      </p:sp>
      <p:sp>
        <p:nvSpPr>
          <p:cNvPr id="8" name="Oval 5"/>
          <p:cNvSpPr>
            <a:spLocks noChangeArrowheads="1"/>
          </p:cNvSpPr>
          <p:nvPr/>
        </p:nvSpPr>
        <p:spPr bwMode="auto">
          <a:xfrm>
            <a:off x="1573919" y="6124252"/>
            <a:ext cx="539750" cy="5397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6"/>
          <p:cNvSpPr txBox="1">
            <a:spLocks noChangeArrowheads="1"/>
          </p:cNvSpPr>
          <p:nvPr/>
        </p:nvSpPr>
        <p:spPr bwMode="auto">
          <a:xfrm>
            <a:off x="1718381" y="6197277"/>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I</a:t>
            </a:r>
            <a:r>
              <a:rPr lang="en-US" altLang="zh-CN" baseline="-14000">
                <a:latin typeface="Times New Roman" pitchFamily="18" charset="0"/>
                <a:ea typeface="宋体" charset="-122"/>
              </a:rPr>
              <a:t>1</a:t>
            </a:r>
          </a:p>
        </p:txBody>
      </p:sp>
      <p:sp>
        <p:nvSpPr>
          <p:cNvPr id="13" name="Line 7"/>
          <p:cNvSpPr>
            <a:spLocks noChangeShapeType="1"/>
          </p:cNvSpPr>
          <p:nvPr/>
        </p:nvSpPr>
        <p:spPr bwMode="auto">
          <a:xfrm>
            <a:off x="2078744" y="6413177"/>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 name="Group 8"/>
          <p:cNvGrpSpPr>
            <a:grpSpLocks/>
          </p:cNvGrpSpPr>
          <p:nvPr/>
        </p:nvGrpSpPr>
        <p:grpSpPr bwMode="auto">
          <a:xfrm>
            <a:off x="1573919" y="6124252"/>
            <a:ext cx="1008062" cy="539750"/>
            <a:chOff x="1111" y="3067"/>
            <a:chExt cx="635" cy="340"/>
          </a:xfrm>
        </p:grpSpPr>
        <p:sp>
          <p:nvSpPr>
            <p:cNvPr id="16" name="Oval 9"/>
            <p:cNvSpPr>
              <a:spLocks noChangeArrowheads="1"/>
            </p:cNvSpPr>
            <p:nvPr/>
          </p:nvSpPr>
          <p:spPr bwMode="auto">
            <a:xfrm>
              <a:off x="1111" y="3067"/>
              <a:ext cx="340" cy="3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0"/>
            <p:cNvSpPr txBox="1">
              <a:spLocks noChangeArrowheads="1"/>
            </p:cNvSpPr>
            <p:nvPr/>
          </p:nvSpPr>
          <p:spPr bwMode="auto">
            <a:xfrm>
              <a:off x="1202" y="3113"/>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latin typeface="Times New Roman" pitchFamily="18" charset="0"/>
                  <a:ea typeface="宋体" charset="-122"/>
                </a:rPr>
                <a:t>I</a:t>
              </a:r>
              <a:r>
                <a:rPr lang="en-US" altLang="zh-CN" baseline="-14000" dirty="0">
                  <a:latin typeface="Times New Roman" pitchFamily="18" charset="0"/>
                  <a:ea typeface="宋体" charset="-122"/>
                </a:rPr>
                <a:t>1</a:t>
              </a:r>
            </a:p>
          </p:txBody>
        </p:sp>
        <p:sp>
          <p:nvSpPr>
            <p:cNvPr id="18" name="Line 11"/>
            <p:cNvSpPr>
              <a:spLocks noChangeShapeType="1"/>
            </p:cNvSpPr>
            <p:nvPr/>
          </p:nvSpPr>
          <p:spPr bwMode="auto">
            <a:xfrm>
              <a:off x="1429" y="3249"/>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 name="Group 12"/>
          <p:cNvGrpSpPr>
            <a:grpSpLocks/>
          </p:cNvGrpSpPr>
          <p:nvPr/>
        </p:nvGrpSpPr>
        <p:grpSpPr bwMode="auto">
          <a:xfrm>
            <a:off x="3590044" y="6124252"/>
            <a:ext cx="1008062" cy="539750"/>
            <a:chOff x="1111" y="3067"/>
            <a:chExt cx="635" cy="340"/>
          </a:xfrm>
        </p:grpSpPr>
        <p:sp>
          <p:nvSpPr>
            <p:cNvPr id="20" name="Oval 13"/>
            <p:cNvSpPr>
              <a:spLocks noChangeArrowheads="1"/>
            </p:cNvSpPr>
            <p:nvPr/>
          </p:nvSpPr>
          <p:spPr bwMode="auto">
            <a:xfrm>
              <a:off x="1111" y="3067"/>
              <a:ext cx="340" cy="3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14"/>
            <p:cNvSpPr txBox="1">
              <a:spLocks noChangeArrowheads="1"/>
            </p:cNvSpPr>
            <p:nvPr/>
          </p:nvSpPr>
          <p:spPr bwMode="auto">
            <a:xfrm>
              <a:off x="1202" y="3113"/>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O</a:t>
              </a:r>
              <a:r>
                <a:rPr lang="en-US" altLang="zh-CN" baseline="-14000">
                  <a:latin typeface="Times New Roman" pitchFamily="18" charset="0"/>
                  <a:ea typeface="宋体" charset="-122"/>
                </a:rPr>
                <a:t>1</a:t>
              </a:r>
            </a:p>
          </p:txBody>
        </p:sp>
        <p:sp>
          <p:nvSpPr>
            <p:cNvPr id="22" name="Line 15"/>
            <p:cNvSpPr>
              <a:spLocks noChangeShapeType="1"/>
            </p:cNvSpPr>
            <p:nvPr/>
          </p:nvSpPr>
          <p:spPr bwMode="auto">
            <a:xfrm>
              <a:off x="1429" y="3249"/>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6"/>
          <p:cNvGrpSpPr>
            <a:grpSpLocks/>
          </p:cNvGrpSpPr>
          <p:nvPr/>
        </p:nvGrpSpPr>
        <p:grpSpPr bwMode="auto">
          <a:xfrm>
            <a:off x="2581981" y="6124252"/>
            <a:ext cx="1008063" cy="539750"/>
            <a:chOff x="1111" y="3067"/>
            <a:chExt cx="635" cy="340"/>
          </a:xfrm>
        </p:grpSpPr>
        <p:sp>
          <p:nvSpPr>
            <p:cNvPr id="24" name="Oval 17"/>
            <p:cNvSpPr>
              <a:spLocks noChangeArrowheads="1"/>
            </p:cNvSpPr>
            <p:nvPr/>
          </p:nvSpPr>
          <p:spPr bwMode="auto">
            <a:xfrm>
              <a:off x="1111" y="3067"/>
              <a:ext cx="340" cy="3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18"/>
            <p:cNvSpPr txBox="1">
              <a:spLocks noChangeArrowheads="1"/>
            </p:cNvSpPr>
            <p:nvPr/>
          </p:nvSpPr>
          <p:spPr bwMode="auto">
            <a:xfrm>
              <a:off x="1202" y="3113"/>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P</a:t>
              </a:r>
              <a:r>
                <a:rPr lang="en-US" altLang="zh-CN" baseline="-14000">
                  <a:latin typeface="Times New Roman" pitchFamily="18" charset="0"/>
                  <a:ea typeface="宋体" charset="-122"/>
                </a:rPr>
                <a:t>1</a:t>
              </a:r>
            </a:p>
          </p:txBody>
        </p:sp>
        <p:sp>
          <p:nvSpPr>
            <p:cNvPr id="26" name="Line 19"/>
            <p:cNvSpPr>
              <a:spLocks noChangeShapeType="1"/>
            </p:cNvSpPr>
            <p:nvPr/>
          </p:nvSpPr>
          <p:spPr bwMode="auto">
            <a:xfrm>
              <a:off x="1429" y="3249"/>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20"/>
          <p:cNvGrpSpPr>
            <a:grpSpLocks/>
          </p:cNvGrpSpPr>
          <p:nvPr/>
        </p:nvGrpSpPr>
        <p:grpSpPr bwMode="auto">
          <a:xfrm>
            <a:off x="4598106" y="6124252"/>
            <a:ext cx="1008063" cy="539750"/>
            <a:chOff x="1111" y="3067"/>
            <a:chExt cx="635" cy="340"/>
          </a:xfrm>
        </p:grpSpPr>
        <p:sp>
          <p:nvSpPr>
            <p:cNvPr id="28" name="Oval 21"/>
            <p:cNvSpPr>
              <a:spLocks noChangeArrowheads="1"/>
            </p:cNvSpPr>
            <p:nvPr/>
          </p:nvSpPr>
          <p:spPr bwMode="auto">
            <a:xfrm>
              <a:off x="1111" y="3067"/>
              <a:ext cx="340" cy="3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2"/>
            <p:cNvSpPr txBox="1">
              <a:spLocks noChangeArrowheads="1"/>
            </p:cNvSpPr>
            <p:nvPr/>
          </p:nvSpPr>
          <p:spPr bwMode="auto">
            <a:xfrm>
              <a:off x="1202" y="3113"/>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I</a:t>
              </a:r>
              <a:r>
                <a:rPr lang="en-US" altLang="zh-CN" baseline="-14000">
                  <a:latin typeface="Times New Roman" pitchFamily="18" charset="0"/>
                  <a:ea typeface="宋体" charset="-122"/>
                </a:rPr>
                <a:t>2</a:t>
              </a:r>
            </a:p>
          </p:txBody>
        </p:sp>
        <p:sp>
          <p:nvSpPr>
            <p:cNvPr id="30" name="Line 23"/>
            <p:cNvSpPr>
              <a:spLocks noChangeShapeType="1"/>
            </p:cNvSpPr>
            <p:nvPr/>
          </p:nvSpPr>
          <p:spPr bwMode="auto">
            <a:xfrm>
              <a:off x="1429" y="3249"/>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4"/>
          <p:cNvGrpSpPr>
            <a:grpSpLocks/>
          </p:cNvGrpSpPr>
          <p:nvPr/>
        </p:nvGrpSpPr>
        <p:grpSpPr bwMode="auto">
          <a:xfrm>
            <a:off x="5606169" y="6124252"/>
            <a:ext cx="1008062" cy="539750"/>
            <a:chOff x="1111" y="3067"/>
            <a:chExt cx="635" cy="340"/>
          </a:xfrm>
        </p:grpSpPr>
        <p:sp>
          <p:nvSpPr>
            <p:cNvPr id="32" name="Oval 25"/>
            <p:cNvSpPr>
              <a:spLocks noChangeArrowheads="1"/>
            </p:cNvSpPr>
            <p:nvPr/>
          </p:nvSpPr>
          <p:spPr bwMode="auto">
            <a:xfrm>
              <a:off x="1111" y="3067"/>
              <a:ext cx="340" cy="3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6"/>
            <p:cNvSpPr txBox="1">
              <a:spLocks noChangeArrowheads="1"/>
            </p:cNvSpPr>
            <p:nvPr/>
          </p:nvSpPr>
          <p:spPr bwMode="auto">
            <a:xfrm>
              <a:off x="1202" y="3113"/>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P</a:t>
              </a:r>
              <a:r>
                <a:rPr lang="en-US" altLang="zh-CN" baseline="-14000">
                  <a:latin typeface="Times New Roman" pitchFamily="18" charset="0"/>
                  <a:ea typeface="宋体" charset="-122"/>
                </a:rPr>
                <a:t>2</a:t>
              </a:r>
            </a:p>
          </p:txBody>
        </p:sp>
        <p:sp>
          <p:nvSpPr>
            <p:cNvPr id="34" name="Line 27"/>
            <p:cNvSpPr>
              <a:spLocks noChangeShapeType="1"/>
            </p:cNvSpPr>
            <p:nvPr/>
          </p:nvSpPr>
          <p:spPr bwMode="auto">
            <a:xfrm>
              <a:off x="1429" y="3249"/>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 name="Oval 28"/>
          <p:cNvSpPr>
            <a:spLocks noChangeArrowheads="1"/>
          </p:cNvSpPr>
          <p:nvPr/>
        </p:nvSpPr>
        <p:spPr bwMode="auto">
          <a:xfrm>
            <a:off x="6614231" y="6124252"/>
            <a:ext cx="539750" cy="5397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29"/>
          <p:cNvSpPr txBox="1">
            <a:spLocks noChangeArrowheads="1"/>
          </p:cNvSpPr>
          <p:nvPr/>
        </p:nvSpPr>
        <p:spPr bwMode="auto">
          <a:xfrm>
            <a:off x="6758694" y="6197277"/>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ea typeface="宋体" charset="-122"/>
              </a:rPr>
              <a:t>O</a:t>
            </a:r>
            <a:r>
              <a:rPr lang="en-US" altLang="zh-CN" baseline="-14000">
                <a:latin typeface="Times New Roman" pitchFamily="18" charset="0"/>
                <a:ea typeface="宋体" charset="-122"/>
              </a:rPr>
              <a:t>2</a:t>
            </a:r>
          </a:p>
        </p:txBody>
      </p:sp>
      <p:pic>
        <p:nvPicPr>
          <p:cNvPr id="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12" y="321263"/>
            <a:ext cx="4114800" cy="143913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a:extLst>
              <a:ext uri="{FF2B5EF4-FFF2-40B4-BE49-F238E27FC236}">
                <a16:creationId xmlns:a16="http://schemas.microsoft.com/office/drawing/2014/main" id="{9EBA94F3-2408-4614-AE41-6E172736BF2E}"/>
              </a:ext>
            </a:extLst>
          </p:cNvPr>
          <p:cNvSpPr>
            <a:spLocks noGrp="1"/>
          </p:cNvSpPr>
          <p:nvPr>
            <p:ph type="sldNum" sz="quarter" idx="12"/>
          </p:nvPr>
        </p:nvSpPr>
        <p:spPr/>
        <p:txBody>
          <a:bodyPr/>
          <a:lstStyle/>
          <a:p>
            <a:fld id="{B10D5614-B734-4280-8F57-1D4947433C97}" type="slidenum">
              <a:rPr lang="en-US" smtClean="0"/>
              <a:t>4</a:t>
            </a:fld>
            <a:endParaRPr lang="en-US" dirty="0"/>
          </a:p>
        </p:txBody>
      </p:sp>
    </p:spTree>
    <p:extLst>
      <p:ext uri="{BB962C8B-B14F-4D97-AF65-F5344CB8AC3E}">
        <p14:creationId xmlns:p14="http://schemas.microsoft.com/office/powerpoint/2010/main" val="27250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27</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四状态模型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3"/>
          <p:cNvSpPr txBox="1">
            <a:spLocks noChangeArrowheads="1"/>
          </p:cNvSpPr>
          <p:nvPr/>
        </p:nvSpPr>
        <p:spPr>
          <a:xfrm>
            <a:off x="390293" y="1772816"/>
            <a:ext cx="8296507" cy="30963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在执行、非执行两个状态的基础上，再定义“</a:t>
            </a:r>
            <a:r>
              <a:rPr lang="zh-CN" altLang="en-US" sz="1800" b="1" dirty="0">
                <a:solidFill>
                  <a:srgbClr val="FF0000"/>
                </a:solidFill>
                <a:latin typeface="华文中宋" panose="02010600040101010101" pitchFamily="2" charset="-122"/>
                <a:ea typeface="华文中宋" panose="02010600040101010101" pitchFamily="2" charset="-122"/>
              </a:rPr>
              <a:t>初始</a:t>
            </a:r>
            <a:r>
              <a:rPr lang="zh-CN" altLang="en-US" sz="1800" b="1" dirty="0">
                <a:solidFill>
                  <a:srgbClr val="000000"/>
                </a:solidFill>
                <a:latin typeface="华文中宋" panose="02010600040101010101" pitchFamily="2" charset="-122"/>
                <a:ea typeface="华文中宋" panose="02010600040101010101" pitchFamily="2" charset="-122"/>
              </a:rPr>
              <a:t>”和“</a:t>
            </a:r>
            <a:r>
              <a:rPr lang="zh-CN" altLang="en-US" sz="1800" b="1" dirty="0">
                <a:solidFill>
                  <a:srgbClr val="FF0000"/>
                </a:solidFill>
                <a:latin typeface="华文中宋" panose="02010600040101010101" pitchFamily="2" charset="-122"/>
                <a:ea typeface="华文中宋" panose="02010600040101010101" pitchFamily="2" charset="-122"/>
              </a:rPr>
              <a:t>终止</a:t>
            </a:r>
            <a:r>
              <a:rPr lang="zh-CN" altLang="en-US" sz="1800" b="1" dirty="0">
                <a:solidFill>
                  <a:srgbClr val="000000"/>
                </a:solidFill>
                <a:latin typeface="华文中宋" panose="02010600040101010101" pitchFamily="2" charset="-122"/>
                <a:ea typeface="华文中宋" panose="02010600040101010101" pitchFamily="2" charset="-122"/>
              </a:rPr>
              <a:t>”两个状态</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创建进程的原因</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新的批处理作业</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终端用户登录到系统</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为提供服务而由</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创建</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由现有进程（父进程）派生的进程（子进程）</a:t>
            </a:r>
          </a:p>
        </p:txBody>
      </p:sp>
      <p:sp>
        <p:nvSpPr>
          <p:cNvPr id="3" name="灯片编号占位符 2">
            <a:extLst>
              <a:ext uri="{FF2B5EF4-FFF2-40B4-BE49-F238E27FC236}">
                <a16:creationId xmlns:a16="http://schemas.microsoft.com/office/drawing/2014/main" id="{521EFAF6-000A-4D2D-9576-5C4BE58D31F5}"/>
              </a:ext>
            </a:extLst>
          </p:cNvPr>
          <p:cNvSpPr>
            <a:spLocks noGrp="1"/>
          </p:cNvSpPr>
          <p:nvPr>
            <p:ph type="sldNum" sz="quarter" idx="12"/>
          </p:nvPr>
        </p:nvSpPr>
        <p:spPr/>
        <p:txBody>
          <a:bodyPr/>
          <a:lstStyle/>
          <a:p>
            <a:fld id="{B10D5614-B734-4280-8F57-1D4947433C97}" type="slidenum">
              <a:rPr lang="en-US" smtClean="0"/>
              <a:t>40</a:t>
            </a:fld>
            <a:endParaRPr lang="en-US" dirty="0"/>
          </a:p>
        </p:txBody>
      </p:sp>
    </p:spTree>
    <p:extLst>
      <p:ext uri="{BB962C8B-B14F-4D97-AF65-F5344CB8AC3E}">
        <p14:creationId xmlns:p14="http://schemas.microsoft.com/office/powerpoint/2010/main" val="409457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28</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四状态模型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3"/>
          <p:cNvSpPr txBox="1">
            <a:spLocks noChangeArrowheads="1"/>
          </p:cNvSpPr>
          <p:nvPr/>
        </p:nvSpPr>
        <p:spPr>
          <a:xfrm>
            <a:off x="390293" y="1772816"/>
            <a:ext cx="8296507" cy="48245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导致进程终止的原因</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正常完成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超过规定的总运行时间</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无可用内存</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试图访问不允许访问的内存空间</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试图使用不允许使用的资源或文件</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算术错误</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进程等待某一事件发生的时间超过规定的最大值</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en-US" altLang="zh-CN" sz="1800" b="1" dirty="0">
                <a:solidFill>
                  <a:srgbClr val="000000"/>
                </a:solidFill>
                <a:latin typeface="华文中宋" panose="02010600040101010101" pitchFamily="2" charset="-122"/>
                <a:ea typeface="华文中宋" panose="02010600040101010101" pitchFamily="2" charset="-122"/>
              </a:rPr>
              <a:t>I/O</a:t>
            </a:r>
            <a:r>
              <a:rPr lang="zh-CN" altLang="en-US" sz="1800" b="1" dirty="0">
                <a:solidFill>
                  <a:srgbClr val="000000"/>
                </a:solidFill>
                <a:latin typeface="华文中宋" panose="02010600040101010101" pitchFamily="2" charset="-122"/>
                <a:ea typeface="华文中宋" panose="02010600040101010101" pitchFamily="2" charset="-122"/>
              </a:rPr>
              <a:t>失败</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无效指令</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非法使用</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的特权指令</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操作员或</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干涉</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父进程终止</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3" name="右大括号 2">
            <a:extLst>
              <a:ext uri="{FF2B5EF4-FFF2-40B4-BE49-F238E27FC236}">
                <a16:creationId xmlns:a16="http://schemas.microsoft.com/office/drawing/2014/main" id="{A7176E11-D109-49BB-A8A1-983FD5B22725}"/>
              </a:ext>
            </a:extLst>
          </p:cNvPr>
          <p:cNvSpPr/>
          <p:nvPr/>
        </p:nvSpPr>
        <p:spPr>
          <a:xfrm>
            <a:off x="6228183" y="2656649"/>
            <a:ext cx="185193" cy="3058259"/>
          </a:xfrm>
          <a:prstGeom prst="rightBrace">
            <a:avLst>
              <a:gd name="adj1" fmla="val 48171"/>
              <a:gd name="adj2" fmla="val 53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AD106E5-210F-43F8-B84A-A03EA7EE6073}"/>
              </a:ext>
            </a:extLst>
          </p:cNvPr>
          <p:cNvSpPr/>
          <p:nvPr/>
        </p:nvSpPr>
        <p:spPr>
          <a:xfrm>
            <a:off x="6080166" y="4178818"/>
            <a:ext cx="2723823" cy="458780"/>
          </a:xfrm>
          <a:prstGeom prst="rect">
            <a:avLst/>
          </a:prstGeom>
        </p:spPr>
        <p:txBody>
          <a:bodyPr wrap="none">
            <a:spAutoFit/>
          </a:bodyPr>
          <a:lstStyle/>
          <a:p>
            <a:pPr lvl="1">
              <a:lnSpc>
                <a:spcPct val="150000"/>
              </a:lnSpc>
              <a:spcBef>
                <a:spcPts val="0"/>
              </a:spcBef>
              <a:buClr>
                <a:srgbClr val="000000"/>
              </a:buClr>
            </a:pPr>
            <a:r>
              <a:rPr lang="zh-CN" altLang="en-US" b="1" dirty="0">
                <a:solidFill>
                  <a:srgbClr val="000000"/>
                </a:solidFill>
                <a:latin typeface="华文中宋" panose="02010600040101010101" pitchFamily="2" charset="-122"/>
                <a:ea typeface="华文中宋" panose="02010600040101010101" pitchFamily="2" charset="-122"/>
              </a:rPr>
              <a:t>错误导致非正常终止</a:t>
            </a:r>
          </a:p>
        </p:txBody>
      </p:sp>
      <p:sp>
        <p:nvSpPr>
          <p:cNvPr id="11" name="右大括号 10">
            <a:extLst>
              <a:ext uri="{FF2B5EF4-FFF2-40B4-BE49-F238E27FC236}">
                <a16:creationId xmlns:a16="http://schemas.microsoft.com/office/drawing/2014/main" id="{F499164F-A786-443F-9CA6-766CF0611C05}"/>
              </a:ext>
            </a:extLst>
          </p:cNvPr>
          <p:cNvSpPr/>
          <p:nvPr/>
        </p:nvSpPr>
        <p:spPr>
          <a:xfrm>
            <a:off x="6228184" y="5830297"/>
            <a:ext cx="185192" cy="458780"/>
          </a:xfrm>
          <a:prstGeom prst="rightBrace">
            <a:avLst>
              <a:gd name="adj1" fmla="val 48171"/>
              <a:gd name="adj2" fmla="val 533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0C1DD1-5A89-4674-B039-451ECD18F496}"/>
              </a:ext>
            </a:extLst>
          </p:cNvPr>
          <p:cNvSpPr/>
          <p:nvPr/>
        </p:nvSpPr>
        <p:spPr>
          <a:xfrm>
            <a:off x="6080166" y="5734214"/>
            <a:ext cx="1569660" cy="458780"/>
          </a:xfrm>
          <a:prstGeom prst="rect">
            <a:avLst/>
          </a:prstGeom>
        </p:spPr>
        <p:txBody>
          <a:bodyPr wrap="none">
            <a:spAutoFit/>
          </a:bodyPr>
          <a:lstStyle/>
          <a:p>
            <a:pPr lvl="1">
              <a:lnSpc>
                <a:spcPct val="150000"/>
              </a:lnSpc>
              <a:spcBef>
                <a:spcPts val="0"/>
              </a:spcBef>
              <a:buClr>
                <a:srgbClr val="000000"/>
              </a:buClr>
            </a:pPr>
            <a:r>
              <a:rPr lang="zh-CN" altLang="en-US" b="1" dirty="0">
                <a:solidFill>
                  <a:srgbClr val="000000"/>
                </a:solidFill>
                <a:latin typeface="华文中宋" panose="02010600040101010101" pitchFamily="2" charset="-122"/>
                <a:ea typeface="华文中宋" panose="02010600040101010101" pitchFamily="2" charset="-122"/>
              </a:rPr>
              <a:t>外界干预</a:t>
            </a:r>
          </a:p>
        </p:txBody>
      </p:sp>
      <p:sp>
        <p:nvSpPr>
          <p:cNvPr id="5" name="灯片编号占位符 4">
            <a:extLst>
              <a:ext uri="{FF2B5EF4-FFF2-40B4-BE49-F238E27FC236}">
                <a16:creationId xmlns:a16="http://schemas.microsoft.com/office/drawing/2014/main" id="{30DED7DB-89A1-478A-8360-C3282F53BD81}"/>
              </a:ext>
            </a:extLst>
          </p:cNvPr>
          <p:cNvSpPr>
            <a:spLocks noGrp="1"/>
          </p:cNvSpPr>
          <p:nvPr>
            <p:ph type="sldNum" sz="quarter" idx="12"/>
          </p:nvPr>
        </p:nvSpPr>
        <p:spPr/>
        <p:txBody>
          <a:bodyPr/>
          <a:lstStyle/>
          <a:p>
            <a:fld id="{B10D5614-B734-4280-8F57-1D4947433C97}" type="slidenum">
              <a:rPr lang="en-US" smtClean="0"/>
              <a:t>41</a:t>
            </a:fld>
            <a:endParaRPr lang="en-US" dirty="0"/>
          </a:p>
        </p:txBody>
      </p:sp>
    </p:spTree>
    <p:extLst>
      <p:ext uri="{BB962C8B-B14F-4D97-AF65-F5344CB8AC3E}">
        <p14:creationId xmlns:p14="http://schemas.microsoft.com/office/powerpoint/2010/main" val="76899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Fig03_05b.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8652" y="1610798"/>
            <a:ext cx="6080125" cy="2257425"/>
          </a:xfrm>
        </p:spPr>
      </p:pic>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29</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五状态模型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3"/>
          <p:cNvSpPr/>
          <p:nvPr/>
        </p:nvSpPr>
        <p:spPr>
          <a:xfrm>
            <a:off x="2742152" y="2067998"/>
            <a:ext cx="1905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1" name="Rectangle 8"/>
          <p:cNvSpPr/>
          <p:nvPr/>
        </p:nvSpPr>
        <p:spPr>
          <a:xfrm>
            <a:off x="2970752" y="2072761"/>
            <a:ext cx="1905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3" name="Rectangle 9"/>
          <p:cNvSpPr/>
          <p:nvPr/>
        </p:nvSpPr>
        <p:spPr>
          <a:xfrm>
            <a:off x="3194590" y="2074348"/>
            <a:ext cx="1905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5" name="Rectangle 10"/>
          <p:cNvSpPr/>
          <p:nvPr/>
        </p:nvSpPr>
        <p:spPr>
          <a:xfrm>
            <a:off x="3418427" y="2074348"/>
            <a:ext cx="1905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6" name="Rectangle 11"/>
          <p:cNvSpPr/>
          <p:nvPr/>
        </p:nvSpPr>
        <p:spPr>
          <a:xfrm>
            <a:off x="3629565" y="2074348"/>
            <a:ext cx="1905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7" name="Rectangle 12"/>
          <p:cNvSpPr/>
          <p:nvPr/>
        </p:nvSpPr>
        <p:spPr>
          <a:xfrm>
            <a:off x="3840702" y="2075936"/>
            <a:ext cx="1905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sp>
        <p:nvSpPr>
          <p:cNvPr id="18" name="Rectangle 13"/>
          <p:cNvSpPr/>
          <p:nvPr/>
        </p:nvSpPr>
        <p:spPr>
          <a:xfrm>
            <a:off x="4051840" y="2075936"/>
            <a:ext cx="192087"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NZ" altLang="zh-CN">
              <a:solidFill>
                <a:srgbClr val="FFFFFF"/>
              </a:solidFill>
              <a:ea typeface="宋体" charset="-122"/>
            </a:endParaRPr>
          </a:p>
        </p:txBody>
      </p:sp>
      <p:pic>
        <p:nvPicPr>
          <p:cNvPr id="22" name="Content Placeholder 3" descr="Fig03_08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04552" y="3789040"/>
            <a:ext cx="7332663" cy="2971800"/>
          </a:xfrm>
          <a:prstGeom prst="rect">
            <a:avLst/>
          </a:prstGeom>
        </p:spPr>
      </p:pic>
      <p:cxnSp>
        <p:nvCxnSpPr>
          <p:cNvPr id="27" name="直接箭头连接符 26"/>
          <p:cNvCxnSpPr/>
          <p:nvPr/>
        </p:nvCxnSpPr>
        <p:spPr>
          <a:xfrm>
            <a:off x="3161252" y="2380736"/>
            <a:ext cx="0" cy="1568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935952" y="2380736"/>
            <a:ext cx="0" cy="3136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433097" y="2636912"/>
            <a:ext cx="87026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就绪</a:t>
            </a:r>
          </a:p>
        </p:txBody>
      </p:sp>
      <p:sp>
        <p:nvSpPr>
          <p:cNvPr id="32" name="TextBox 31"/>
          <p:cNvSpPr txBox="1"/>
          <p:nvPr/>
        </p:nvSpPr>
        <p:spPr>
          <a:xfrm>
            <a:off x="4013582" y="2636912"/>
            <a:ext cx="87026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阻塞</a:t>
            </a:r>
          </a:p>
        </p:txBody>
      </p:sp>
      <p:sp>
        <p:nvSpPr>
          <p:cNvPr id="33" name="TextBox 32"/>
          <p:cNvSpPr txBox="1"/>
          <p:nvPr/>
        </p:nvSpPr>
        <p:spPr>
          <a:xfrm>
            <a:off x="4267860" y="1232973"/>
            <a:ext cx="4392489"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把“不运行</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再细分为“就绪”和“等待”</a:t>
            </a:r>
            <a:endParaRPr lang="zh-CN" altLang="en-US" dirty="0">
              <a:solidFill>
                <a:srgbClr val="000000"/>
              </a:solidFill>
            </a:endParaRPr>
          </a:p>
        </p:txBody>
      </p:sp>
      <p:sp>
        <p:nvSpPr>
          <p:cNvPr id="3" name="灯片编号占位符 2">
            <a:extLst>
              <a:ext uri="{FF2B5EF4-FFF2-40B4-BE49-F238E27FC236}">
                <a16:creationId xmlns:a16="http://schemas.microsoft.com/office/drawing/2014/main" id="{7859FFB2-9875-4C53-933F-2F4C45CEC9E1}"/>
              </a:ext>
            </a:extLst>
          </p:cNvPr>
          <p:cNvSpPr>
            <a:spLocks noGrp="1"/>
          </p:cNvSpPr>
          <p:nvPr>
            <p:ph type="sldNum" sz="quarter" idx="12"/>
          </p:nvPr>
        </p:nvSpPr>
        <p:spPr/>
        <p:txBody>
          <a:bodyPr/>
          <a:lstStyle/>
          <a:p>
            <a:fld id="{B10D5614-B734-4280-8F57-1D4947433C97}" type="slidenum">
              <a:rPr lang="en-US" smtClean="0"/>
              <a:t>42</a:t>
            </a:fld>
            <a:endParaRPr lang="en-US" dirty="0"/>
          </a:p>
        </p:txBody>
      </p:sp>
    </p:spTree>
    <p:extLst>
      <p:ext uri="{BB962C8B-B14F-4D97-AF65-F5344CB8AC3E}">
        <p14:creationId xmlns:p14="http://schemas.microsoft.com/office/powerpoint/2010/main" val="5618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6.2963E-6 C 0.07483 -0.00116 0.14983 -0.00209 0.17969 -0.00254 " pathEditMode="relative" ptsTypes="aA">
                                      <p:cBhvr>
                                        <p:cTn id="6" dur="2000" fill="hold"/>
                                        <p:tgtEl>
                                          <p:spTgt spid="1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25 0 " pathEditMode="relative" ptsTypes="AA">
                                      <p:cBhvr>
                                        <p:cTn id="8" dur="2000" fill="hold"/>
                                        <p:tgtEl>
                                          <p:spTgt spid="9"/>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25 0 " pathEditMode="relative" ptsTypes="AA">
                                      <p:cBhvr>
                                        <p:cTn id="10" dur="2000" fill="hold"/>
                                        <p:tgtEl>
                                          <p:spTgt spid="1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25 0 " pathEditMode="relative" ptsTypes="AA">
                                      <p:cBhvr>
                                        <p:cTn id="12" dur="2000" fill="hold"/>
                                        <p:tgtEl>
                                          <p:spTgt spid="1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25 0 " pathEditMode="relative" ptsTypes="AA">
                                      <p:cBhvr>
                                        <p:cTn id="14" dur="2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25 0 " pathEditMode="relative" ptsTypes="AA">
                                      <p:cBhvr>
                                        <p:cTn id="16" dur="2000" fill="hold"/>
                                        <p:tgtEl>
                                          <p:spTgt spid="16"/>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25 0 " pathEditMode="relative" ptsTypes="AA">
                                      <p:cBhvr>
                                        <p:cTn id="18" dur="2000" fill="hold"/>
                                        <p:tgtEl>
                                          <p:spTgt spid="17"/>
                                        </p:tgtEl>
                                        <p:attrNameLst>
                                          <p:attrName>ppt_x</p:attrName>
                                          <p:attrName>ppt_y</p:attrName>
                                        </p:attrNameLst>
                                      </p:cBhvr>
                                    </p:animMotion>
                                  </p:childTnLst>
                                </p:cTn>
                              </p:par>
                            </p:childTnLst>
                          </p:cTn>
                        </p:par>
                        <p:par>
                          <p:cTn id="19" fill="hold">
                            <p:stCondLst>
                              <p:cond delay="2000"/>
                            </p:stCondLst>
                            <p:childTnLst>
                              <p:par>
                                <p:cTn id="20" presetID="0" presetClass="path" presetSubtype="0" accel="50000" decel="50000" fill="hold" grpId="1" nodeType="afterEffect">
                                  <p:stCondLst>
                                    <p:cond delay="2000"/>
                                  </p:stCondLst>
                                  <p:childTnLst>
                                    <p:animMotion origin="layout" path="M 0.17725 1.48148E-6 C 0.21666 -0.00232 0.25625 -0.0044 0.2717 0.02222 C 0.28715 0.04884 0.35052 0.1375 0.26996 0.16042 C 0.18941 0.18333 -0.14219 0.18727 -0.21164 0.16042 C -0.28108 0.13356 -0.21389 0.06667 -0.14671 1.48148E-6 " pathEditMode="relative" rAng="0" ptsTypes="aaaaA">
                                      <p:cBhvr>
                                        <p:cTn id="21" dur="2000" fill="hold"/>
                                        <p:tgtEl>
                                          <p:spTgt spid="18"/>
                                        </p:tgtEl>
                                        <p:attrNameLst>
                                          <p:attrName>ppt_x</p:attrName>
                                          <p:attrName>ppt_y</p:attrName>
                                        </p:attrNameLst>
                                      </p:cBhvr>
                                      <p:rCtr x="-14300" y="9100"/>
                                    </p:animMotion>
                                  </p:childTnLst>
                                </p:cTn>
                              </p:par>
                            </p:childTnLst>
                          </p:cTn>
                        </p:par>
                        <p:par>
                          <p:cTn id="22" fill="hold">
                            <p:stCondLst>
                              <p:cond delay="6000"/>
                            </p:stCondLst>
                            <p:childTnLst>
                              <p:par>
                                <p:cTn id="23" presetID="0" presetClass="path" presetSubtype="0" accel="50000" decel="50000" fill="hold" grpId="1" nodeType="afterEffect">
                                  <p:stCondLst>
                                    <p:cond delay="0"/>
                                  </p:stCondLst>
                                  <p:childTnLst>
                                    <p:animMotion origin="layout" path="M 0.02361 1.48148E-6 L 0.20694 1.48148E-6 " pathEditMode="relative" rAng="0" ptsTypes="AA">
                                      <p:cBhvr>
                                        <p:cTn id="24" dur="2000" fill="hold"/>
                                        <p:tgtEl>
                                          <p:spTgt spid="17"/>
                                        </p:tgtEl>
                                        <p:attrNameLst>
                                          <p:attrName>ppt_x</p:attrName>
                                          <p:attrName>ppt_y</p:attrName>
                                        </p:attrNameLst>
                                      </p:cBhvr>
                                      <p:rCtr x="9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6" grpId="0" animBg="1"/>
      <p:bldP spid="17" grpId="0" animBg="1"/>
      <p:bldP spid="17" grpId="1" animBg="1"/>
      <p:bldP spid="18" grpId="0" animBg="1"/>
      <p:bldP spid="1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30</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五状态模型</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5C5C5C"/>
              </a:solidFill>
            </a:endParaRPr>
          </a:p>
        </p:txBody>
      </p:sp>
      <p:pic>
        <p:nvPicPr>
          <p:cNvPr id="9" name="Content Placeholder 3" descr="Fig03_08b.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91680" y="1952836"/>
            <a:ext cx="6053138" cy="4738688"/>
          </a:xfrm>
        </p:spPr>
      </p:pic>
      <p:sp>
        <p:nvSpPr>
          <p:cNvPr id="3" name="矩形 2"/>
          <p:cNvSpPr/>
          <p:nvPr/>
        </p:nvSpPr>
        <p:spPr>
          <a:xfrm>
            <a:off x="1547664" y="3284984"/>
            <a:ext cx="3312368" cy="295232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FFD84854-4FAA-43EC-A259-5BCE7D320620}"/>
              </a:ext>
            </a:extLst>
          </p:cNvPr>
          <p:cNvSpPr>
            <a:spLocks noGrp="1"/>
          </p:cNvSpPr>
          <p:nvPr>
            <p:ph type="sldNum" sz="quarter" idx="12"/>
          </p:nvPr>
        </p:nvSpPr>
        <p:spPr/>
        <p:txBody>
          <a:bodyPr/>
          <a:lstStyle/>
          <a:p>
            <a:fld id="{B10D5614-B734-4280-8F57-1D4947433C97}" type="slidenum">
              <a:rPr lang="en-US" smtClean="0"/>
              <a:t>43</a:t>
            </a:fld>
            <a:endParaRPr lang="en-US" dirty="0"/>
          </a:p>
        </p:txBody>
      </p:sp>
    </p:spTree>
    <p:extLst>
      <p:ext uri="{BB962C8B-B14F-4D97-AF65-F5344CB8AC3E}">
        <p14:creationId xmlns:p14="http://schemas.microsoft.com/office/powerpoint/2010/main" val="7016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31</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进程状态转换</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62" y="2420888"/>
            <a:ext cx="8335090" cy="3306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210E88DF-1C21-46BD-BA7A-623C7598FA23}"/>
              </a:ext>
            </a:extLst>
          </p:cNvPr>
          <p:cNvSpPr>
            <a:spLocks noGrp="1"/>
          </p:cNvSpPr>
          <p:nvPr>
            <p:ph type="sldNum" sz="quarter" idx="12"/>
          </p:nvPr>
        </p:nvSpPr>
        <p:spPr/>
        <p:txBody>
          <a:bodyPr/>
          <a:lstStyle/>
          <a:p>
            <a:fld id="{B10D5614-B734-4280-8F57-1D4947433C97}" type="slidenum">
              <a:rPr lang="en-US" smtClean="0"/>
              <a:t>44</a:t>
            </a:fld>
            <a:endParaRPr lang="en-US" dirty="0"/>
          </a:p>
        </p:txBody>
      </p:sp>
    </p:spTree>
    <p:extLst>
      <p:ext uri="{BB962C8B-B14F-4D97-AF65-F5344CB8AC3E}">
        <p14:creationId xmlns:p14="http://schemas.microsoft.com/office/powerpoint/2010/main" val="181303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32</a:t>
            </a:r>
            <a:endParaRPr lang="en-US" sz="1100" b="1" dirty="0">
              <a:solidFill>
                <a:prstClr val="white"/>
              </a:solidFill>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五状态模型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5C5C5C"/>
              </a:solidFill>
            </a:endParaRPr>
          </a:p>
        </p:txBody>
      </p:sp>
      <p:sp>
        <p:nvSpPr>
          <p:cNvPr id="11" name="Rectangle 3"/>
          <p:cNvSpPr txBox="1">
            <a:spLocks noChangeArrowheads="1"/>
          </p:cNvSpPr>
          <p:nvPr/>
        </p:nvSpPr>
        <p:spPr>
          <a:xfrm>
            <a:off x="390293" y="1772816"/>
            <a:ext cx="8296507" cy="48805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初始状态：</a:t>
            </a:r>
            <a:r>
              <a:rPr lang="zh-CN" altLang="en-US" sz="1800" b="1" dirty="0">
                <a:solidFill>
                  <a:srgbClr val="000000"/>
                </a:solidFill>
                <a:latin typeface="华文中宋" panose="02010600040101010101" pitchFamily="2" charset="-122"/>
                <a:ea typeface="华文中宋" panose="02010600040101010101" pitchFamily="2" charset="-122"/>
              </a:rPr>
              <a:t>当一个新进程刚刚创建（一般在外存），还未将其放入就绪队列时的状态。 </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就绪状态（</a:t>
            </a:r>
            <a:r>
              <a:rPr lang="en-US" altLang="zh-CN" sz="1800" b="1" dirty="0">
                <a:solidFill>
                  <a:srgbClr val="FF0000"/>
                </a:solidFill>
                <a:latin typeface="华文中宋" panose="02010600040101010101" pitchFamily="2" charset="-122"/>
                <a:ea typeface="华文中宋" panose="02010600040101010101" pitchFamily="2" charset="-122"/>
              </a:rPr>
              <a:t>Ready</a:t>
            </a:r>
            <a:r>
              <a:rPr lang="zh-CN" altLang="en-US"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进程运行所需的外部条件满足，但因为其它进程已占用</a:t>
            </a:r>
            <a:r>
              <a:rPr lang="en-US" altLang="zh-CN" sz="1800" b="1" dirty="0">
                <a:solidFill>
                  <a:srgbClr val="000000"/>
                </a:solidFill>
                <a:latin typeface="华文中宋" panose="02010600040101010101" pitchFamily="2" charset="-122"/>
                <a:ea typeface="华文中宋" panose="02010600040101010101" pitchFamily="2" charset="-122"/>
              </a:rPr>
              <a:t>CPU</a:t>
            </a:r>
            <a:r>
              <a:rPr lang="zh-CN" altLang="en-US" sz="1800" b="1" dirty="0">
                <a:solidFill>
                  <a:srgbClr val="000000"/>
                </a:solidFill>
                <a:latin typeface="华文中宋" panose="02010600040101010101" pitchFamily="2" charset="-122"/>
                <a:ea typeface="华文中宋" panose="02010600040101010101" pitchFamily="2" charset="-122"/>
              </a:rPr>
              <a:t>，所以暂时不能运行。</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执行状态（</a:t>
            </a:r>
            <a:r>
              <a:rPr lang="en-US" altLang="zh-CN" sz="1800" b="1" dirty="0">
                <a:solidFill>
                  <a:srgbClr val="FF0000"/>
                </a:solidFill>
                <a:latin typeface="华文中宋" panose="02010600040101010101" pitchFamily="2" charset="-122"/>
                <a:ea typeface="华文中宋" panose="02010600040101010101" pitchFamily="2" charset="-122"/>
              </a:rPr>
              <a:t>Running</a:t>
            </a:r>
            <a:r>
              <a:rPr lang="zh-CN" altLang="en-US"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外部条件满足，进程已获得</a:t>
            </a:r>
            <a:r>
              <a:rPr lang="en-US" altLang="zh-CN" sz="1800" b="1" dirty="0">
                <a:solidFill>
                  <a:srgbClr val="000000"/>
                </a:solidFill>
                <a:latin typeface="华文中宋" panose="02010600040101010101" pitchFamily="2" charset="-122"/>
                <a:ea typeface="华文中宋" panose="02010600040101010101" pitchFamily="2" charset="-122"/>
              </a:rPr>
              <a:t>CPU</a:t>
            </a:r>
            <a:r>
              <a:rPr lang="zh-CN" altLang="en-US" sz="1800" b="1" dirty="0">
                <a:solidFill>
                  <a:srgbClr val="000000"/>
                </a:solidFill>
                <a:latin typeface="华文中宋" panose="02010600040101010101" pitchFamily="2" charset="-122"/>
                <a:ea typeface="华文中宋" panose="02010600040101010101" pitchFamily="2" charset="-122"/>
              </a:rPr>
              <a:t>，其程序正在执行。在单处理机系统中只有一个进程处于执行状态。</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等待（阻塞）状态（</a:t>
            </a:r>
            <a:r>
              <a:rPr lang="en-US" altLang="zh-CN" sz="1800" b="1" dirty="0">
                <a:solidFill>
                  <a:srgbClr val="FF0000"/>
                </a:solidFill>
                <a:latin typeface="华文中宋" panose="02010600040101010101" pitchFamily="2" charset="-122"/>
                <a:ea typeface="华文中宋" panose="02010600040101010101" pitchFamily="2" charset="-122"/>
              </a:rPr>
              <a:t>Blocked</a:t>
            </a:r>
            <a:r>
              <a:rPr lang="zh-CN" altLang="en-US" sz="1800" b="1" dirty="0">
                <a:solidFill>
                  <a:srgbClr val="FF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进程因等待某种事件发生，而暂时不能运行的状态。系统中处于这种状态的进程可能有多个，通常将它们排成一个队列，也有的系统则根据阻塞原因的不同将这些进程排成多个队列。</a:t>
            </a:r>
          </a:p>
          <a:p>
            <a:pPr>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终止状态：</a:t>
            </a:r>
            <a:r>
              <a:rPr lang="zh-CN" altLang="en-US" sz="1800" b="1" dirty="0">
                <a:solidFill>
                  <a:srgbClr val="000000"/>
                </a:solidFill>
                <a:latin typeface="华文中宋" panose="02010600040101010101" pitchFamily="2" charset="-122"/>
                <a:ea typeface="华文中宋" panose="02010600040101010101" pitchFamily="2" charset="-122"/>
              </a:rPr>
              <a:t>当一个进程已经正常结束或异常结束，</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已将其从相应的队列中移出，但尚未最终删除。 </a:t>
            </a:r>
          </a:p>
        </p:txBody>
      </p:sp>
      <p:sp>
        <p:nvSpPr>
          <p:cNvPr id="3" name="灯片编号占位符 2">
            <a:extLst>
              <a:ext uri="{FF2B5EF4-FFF2-40B4-BE49-F238E27FC236}">
                <a16:creationId xmlns:a16="http://schemas.microsoft.com/office/drawing/2014/main" id="{EE788038-485E-4603-9334-5CA4B20D3C77}"/>
              </a:ext>
            </a:extLst>
          </p:cNvPr>
          <p:cNvSpPr>
            <a:spLocks noGrp="1"/>
          </p:cNvSpPr>
          <p:nvPr>
            <p:ph type="sldNum" sz="quarter" idx="12"/>
          </p:nvPr>
        </p:nvSpPr>
        <p:spPr/>
        <p:txBody>
          <a:bodyPr/>
          <a:lstStyle/>
          <a:p>
            <a:fld id="{B10D5614-B734-4280-8F57-1D4947433C97}" type="slidenum">
              <a:rPr lang="en-US" smtClean="0"/>
              <a:t>45</a:t>
            </a:fld>
            <a:endParaRPr lang="en-US" dirty="0"/>
          </a:p>
        </p:txBody>
      </p:sp>
    </p:spTree>
    <p:extLst>
      <p:ext uri="{BB962C8B-B14F-4D97-AF65-F5344CB8AC3E}">
        <p14:creationId xmlns:p14="http://schemas.microsoft.com/office/powerpoint/2010/main" val="28567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进程状态转换</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1" name="Rectangle 3"/>
          <p:cNvSpPr txBox="1">
            <a:spLocks noChangeArrowheads="1"/>
          </p:cNvSpPr>
          <p:nvPr/>
        </p:nvSpPr>
        <p:spPr>
          <a:xfrm>
            <a:off x="491516" y="1771423"/>
            <a:ext cx="8328956" cy="48245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初始</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rPr>
              <a:t>就绪</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当没有达到进程数或虚存数上限时，</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把一个进程从初始状态转换到就绪状态</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就绪</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执行</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调度程序从就绪队列中选择一个新的进程（第四章处理机调度），使其进入运行态</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执行</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就绪</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时间片用完</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一个高优先级进程处于就绪状态，中断正在运行的进程 ，使其进入就绪态</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进程自愿释放处理器控制</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执行</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终止</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详见之前</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导致进程终止的原因</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6"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33</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5F4217C5-7E21-48BD-ACEC-7D89EC7D2509}"/>
              </a:ext>
            </a:extLst>
          </p:cNvPr>
          <p:cNvSpPr>
            <a:spLocks noGrp="1"/>
          </p:cNvSpPr>
          <p:nvPr>
            <p:ph type="sldNum" sz="quarter" idx="12"/>
          </p:nvPr>
        </p:nvSpPr>
        <p:spPr/>
        <p:txBody>
          <a:bodyPr/>
          <a:lstStyle/>
          <a:p>
            <a:fld id="{B10D5614-B734-4280-8F57-1D4947433C97}" type="slidenum">
              <a:rPr lang="en-US" smtClean="0"/>
              <a:t>46</a:t>
            </a:fld>
            <a:endParaRPr lang="en-US" dirty="0"/>
          </a:p>
        </p:txBody>
      </p:sp>
    </p:spTree>
    <p:extLst>
      <p:ext uri="{BB962C8B-B14F-4D97-AF65-F5344CB8AC3E}">
        <p14:creationId xmlns:p14="http://schemas.microsoft.com/office/powerpoint/2010/main" val="407413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进程状态转换</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1" name="Rectangle 3"/>
          <p:cNvSpPr txBox="1">
            <a:spLocks noChangeArrowheads="1"/>
          </p:cNvSpPr>
          <p:nvPr/>
        </p:nvSpPr>
        <p:spPr>
          <a:xfrm>
            <a:off x="491516" y="1771423"/>
            <a:ext cx="8328956" cy="48245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执行</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等待</a:t>
            </a:r>
            <a:endPar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请求</a:t>
            </a:r>
            <a:r>
              <a:rPr lang="en-US" altLang="zh-CN" sz="1800" b="1" dirty="0">
                <a:solidFill>
                  <a:srgbClr val="000000"/>
                </a:solidFill>
                <a:latin typeface="华文中宋" panose="02010600040101010101" pitchFamily="2" charset="-122"/>
                <a:ea typeface="华文中宋" panose="02010600040101010101" pitchFamily="2" charset="-122"/>
              </a:rPr>
              <a:t>OS</a:t>
            </a:r>
            <a:r>
              <a:rPr lang="zh-CN" altLang="en-US" sz="1800" b="1" dirty="0">
                <a:solidFill>
                  <a:srgbClr val="000000"/>
                </a:solidFill>
                <a:latin typeface="华文中宋" panose="02010600040101010101" pitchFamily="2" charset="-122"/>
                <a:ea typeface="华文中宋" panose="02010600040101010101" pitchFamily="2" charset="-122"/>
              </a:rPr>
              <a:t>的服务尚未完成</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对一资源的访问尚不能进行</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初始化</a:t>
            </a:r>
            <a:r>
              <a:rPr lang="en-US" altLang="zh-CN" sz="1800" b="1" dirty="0">
                <a:solidFill>
                  <a:srgbClr val="000000"/>
                </a:solidFill>
                <a:latin typeface="华文中宋" panose="02010600040101010101" pitchFamily="2" charset="-122"/>
                <a:ea typeface="华文中宋" panose="02010600040101010101" pitchFamily="2" charset="-122"/>
              </a:rPr>
              <a:t>I/O</a:t>
            </a:r>
            <a:r>
              <a:rPr lang="zh-CN" altLang="en-US" sz="1800" b="1" dirty="0">
                <a:solidFill>
                  <a:srgbClr val="000000"/>
                </a:solidFill>
                <a:latin typeface="华文中宋" panose="02010600040101010101" pitchFamily="2" charset="-122"/>
                <a:ea typeface="华文中宋" panose="02010600040101010101" pitchFamily="2" charset="-122"/>
              </a:rPr>
              <a:t>，且必须等待结果</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等待某一进程提供输入</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等待</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就绪</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当所等待的事件发生时，处于等待状态的进程转换到就绪态</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就绪</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终止</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为清晰起见，没有标注</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父进程可在任何时候终止子进程</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如果父进程终止，相关子进程都将被终止</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3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等待</a:t>
            </a:r>
            <a:r>
              <a:rPr lang="en-US" altLang="zh-CN" sz="1800" b="1" dirty="0">
                <a:solidFill>
                  <a:srgbClr val="FF0000"/>
                </a:solidFill>
                <a:latin typeface="华文中宋" panose="02010600040101010101" pitchFamily="2" charset="-122"/>
                <a:ea typeface="华文中宋" panose="02010600040101010101" pitchFamily="2" charset="-122"/>
                <a:sym typeface="Wingdings" pitchFamily="2" charset="2"/>
              </a:rPr>
              <a:t></a:t>
            </a:r>
            <a:r>
              <a:rPr lang="zh-CN" altLang="en-US" sz="1800" b="1" dirty="0">
                <a:solidFill>
                  <a:srgbClr val="FF0000"/>
                </a:solidFill>
                <a:latin typeface="华文中宋" panose="02010600040101010101" pitchFamily="2" charset="-122"/>
                <a:ea typeface="华文中宋" panose="02010600040101010101" pitchFamily="2" charset="-122"/>
                <a:sym typeface="Wingdings" pitchFamily="2" charset="2"/>
              </a:rPr>
              <a:t>终止</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同上</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3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6"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34</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26FFF249-76D6-41CC-BF23-E057D203792D}"/>
              </a:ext>
            </a:extLst>
          </p:cNvPr>
          <p:cNvSpPr>
            <a:spLocks noGrp="1"/>
          </p:cNvSpPr>
          <p:nvPr>
            <p:ph type="sldNum" sz="quarter" idx="12"/>
          </p:nvPr>
        </p:nvSpPr>
        <p:spPr/>
        <p:txBody>
          <a:bodyPr/>
          <a:lstStyle/>
          <a:p>
            <a:fld id="{B10D5614-B734-4280-8F57-1D4947433C97}" type="slidenum">
              <a:rPr lang="en-US" smtClean="0"/>
              <a:t>47</a:t>
            </a:fld>
            <a:endParaRPr lang="en-US" dirty="0"/>
          </a:p>
        </p:txBody>
      </p:sp>
    </p:spTree>
    <p:extLst>
      <p:ext uri="{BB962C8B-B14F-4D97-AF65-F5344CB8AC3E}">
        <p14:creationId xmlns:p14="http://schemas.microsoft.com/office/powerpoint/2010/main" val="31246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1" name="Content Placeholder 2"/>
          <p:cNvSpPr txBox="1">
            <a:spLocks/>
          </p:cNvSpPr>
          <p:nvPr/>
        </p:nvSpPr>
        <p:spPr>
          <a:xfrm>
            <a:off x="457200" y="1110803"/>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进程状态</a:t>
            </a:r>
            <a:r>
              <a:rPr lang="zh-CN" altLang="en-US" sz="2000" b="1" dirty="0">
                <a:solidFill>
                  <a:srgbClr val="FF0000"/>
                </a:solidFill>
                <a:latin typeface="华文中宋" panose="02010600040101010101" pitchFamily="2" charset="-122"/>
                <a:ea typeface="华文中宋" panose="02010600040101010101" pitchFamily="2" charset="-122"/>
              </a:rPr>
              <a:t>演示</a:t>
            </a:r>
            <a:endParaRPr kumimoji="0" 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 name="矩形 1"/>
          <p:cNvSpPr/>
          <p:nvPr/>
        </p:nvSpPr>
        <p:spPr>
          <a:xfrm>
            <a:off x="604412" y="1668213"/>
            <a:ext cx="8082385" cy="378276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三个进程依次到达</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绿、红、黄等进程先后进入就绪队列</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时间片轮转</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每个进程时间片大小不同，按键切换</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红色进程因等待打印机阻塞</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进入等待队列，直到打印机接收完成</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注意运行状态中旋转齿轮的停顿</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旋转：预示着</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CPU</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正在运行不同的进程</a:t>
            </a:r>
            <a:endPar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停顿：预示着</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CPU</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正在运行操作系统进程（调度程序）</a:t>
            </a:r>
          </a:p>
        </p:txBody>
      </p:sp>
      <p:sp>
        <p:nvSpPr>
          <p:cNvPr id="6" name="Title 13">
            <a:extLst>
              <a:ext uri="{FF2B5EF4-FFF2-40B4-BE49-F238E27FC236}">
                <a16:creationId xmlns:a16="http://schemas.microsoft.com/office/drawing/2014/main" id="{FFAB72A1-1780-4429-979F-3FF8994F3C60}"/>
              </a:ext>
            </a:extLst>
          </p:cNvPr>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B74519BD-C8BC-4E01-968F-E075BF46A346}"/>
              </a:ext>
            </a:extLst>
          </p:cNvPr>
          <p:cNvSpPr>
            <a:spLocks noGrp="1"/>
          </p:cNvSpPr>
          <p:nvPr>
            <p:ph type="sldNum" sz="quarter" idx="12"/>
          </p:nvPr>
        </p:nvSpPr>
        <p:spPr/>
        <p:txBody>
          <a:bodyPr/>
          <a:lstStyle/>
          <a:p>
            <a:fld id="{B10D5614-B734-4280-8F57-1D4947433C97}" type="slidenum">
              <a:rPr lang="en-US" smtClean="0"/>
              <a:t>48</a:t>
            </a:fld>
            <a:endParaRPr lang="en-US"/>
          </a:p>
        </p:txBody>
      </p:sp>
    </p:spTree>
    <p:extLst>
      <p:ext uri="{BB962C8B-B14F-4D97-AF65-F5344CB8AC3E}">
        <p14:creationId xmlns:p14="http://schemas.microsoft.com/office/powerpoint/2010/main" val="279525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00CF60E5-1E07-4FF9-8CDE-4EED69D577F3}"/>
              </a:ext>
            </a:extLst>
          </p:cNvPr>
          <p:cNvSpPr/>
          <p:nvPr/>
        </p:nvSpPr>
        <p:spPr>
          <a:xfrm>
            <a:off x="611560" y="1844824"/>
            <a:ext cx="1800200" cy="792088"/>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椭圆 4">
            <a:extLst>
              <a:ext uri="{FF2B5EF4-FFF2-40B4-BE49-F238E27FC236}">
                <a16:creationId xmlns:a16="http://schemas.microsoft.com/office/drawing/2014/main" id="{587D944C-8EFF-448A-9517-1FD0682F95D8}"/>
              </a:ext>
            </a:extLst>
          </p:cNvPr>
          <p:cNvSpPr/>
          <p:nvPr/>
        </p:nvSpPr>
        <p:spPr>
          <a:xfrm>
            <a:off x="2411760" y="3140968"/>
            <a:ext cx="1800200" cy="792088"/>
          </a:xfrm>
          <a:prstGeom prst="ellipse">
            <a:avLst/>
          </a:prstGeom>
          <a:solidFill>
            <a:schemeClr val="accent3">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椭圆 5">
            <a:extLst>
              <a:ext uri="{FF2B5EF4-FFF2-40B4-BE49-F238E27FC236}">
                <a16:creationId xmlns:a16="http://schemas.microsoft.com/office/drawing/2014/main" id="{858554FA-726B-4F4E-9B2C-03FE2D16417D}"/>
              </a:ext>
            </a:extLst>
          </p:cNvPr>
          <p:cNvSpPr/>
          <p:nvPr/>
        </p:nvSpPr>
        <p:spPr>
          <a:xfrm>
            <a:off x="5364088" y="3140968"/>
            <a:ext cx="1800200" cy="792088"/>
          </a:xfrm>
          <a:prstGeom prst="ellipse">
            <a:avLst/>
          </a:prstGeom>
          <a:solidFill>
            <a:srgbClr val="00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椭圆 6">
            <a:extLst>
              <a:ext uri="{FF2B5EF4-FFF2-40B4-BE49-F238E27FC236}">
                <a16:creationId xmlns:a16="http://schemas.microsoft.com/office/drawing/2014/main" id="{3734CDA4-2606-4364-8F10-0C0B9BB6916E}"/>
              </a:ext>
            </a:extLst>
          </p:cNvPr>
          <p:cNvSpPr/>
          <p:nvPr/>
        </p:nvSpPr>
        <p:spPr>
          <a:xfrm>
            <a:off x="6948264" y="1844824"/>
            <a:ext cx="1800200" cy="792088"/>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椭圆 7">
            <a:extLst>
              <a:ext uri="{FF2B5EF4-FFF2-40B4-BE49-F238E27FC236}">
                <a16:creationId xmlns:a16="http://schemas.microsoft.com/office/drawing/2014/main" id="{6A8290F4-A44B-475D-9151-827262A5539D}"/>
              </a:ext>
            </a:extLst>
          </p:cNvPr>
          <p:cNvSpPr/>
          <p:nvPr/>
        </p:nvSpPr>
        <p:spPr>
          <a:xfrm>
            <a:off x="3923922" y="5166195"/>
            <a:ext cx="1800200" cy="792088"/>
          </a:xfrm>
          <a:prstGeom prst="ellipse">
            <a:avLst/>
          </a:prstGeom>
          <a:solidFill>
            <a:schemeClr val="accent4">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6" name="组合 15">
            <a:extLst>
              <a:ext uri="{FF2B5EF4-FFF2-40B4-BE49-F238E27FC236}">
                <a16:creationId xmlns:a16="http://schemas.microsoft.com/office/drawing/2014/main" id="{8B74440D-7582-4C00-8BB0-2EB3BB769825}"/>
              </a:ext>
            </a:extLst>
          </p:cNvPr>
          <p:cNvGrpSpPr/>
          <p:nvPr/>
        </p:nvGrpSpPr>
        <p:grpSpPr>
          <a:xfrm>
            <a:off x="2615784" y="3389666"/>
            <a:ext cx="1368152" cy="294692"/>
            <a:chOff x="2555776" y="3353662"/>
            <a:chExt cx="1440160" cy="366700"/>
          </a:xfrm>
        </p:grpSpPr>
        <p:grpSp>
          <p:nvGrpSpPr>
            <p:cNvPr id="15" name="组合 14">
              <a:extLst>
                <a:ext uri="{FF2B5EF4-FFF2-40B4-BE49-F238E27FC236}">
                  <a16:creationId xmlns:a16="http://schemas.microsoft.com/office/drawing/2014/main" id="{70369A04-4A79-4650-8354-1585306BBF60}"/>
                </a:ext>
              </a:extLst>
            </p:cNvPr>
            <p:cNvGrpSpPr/>
            <p:nvPr/>
          </p:nvGrpSpPr>
          <p:grpSpPr>
            <a:xfrm>
              <a:off x="2555776" y="3353662"/>
              <a:ext cx="1440160" cy="366700"/>
              <a:chOff x="2555776" y="3353662"/>
              <a:chExt cx="1440160" cy="366700"/>
            </a:xfrm>
          </p:grpSpPr>
          <p:sp>
            <p:nvSpPr>
              <p:cNvPr id="9" name="矩形 8">
                <a:extLst>
                  <a:ext uri="{FF2B5EF4-FFF2-40B4-BE49-F238E27FC236}">
                    <a16:creationId xmlns:a16="http://schemas.microsoft.com/office/drawing/2014/main" id="{FF703F38-365D-402C-AE7A-187117733782}"/>
                  </a:ext>
                </a:extLst>
              </p:cNvPr>
              <p:cNvSpPr/>
              <p:nvPr/>
            </p:nvSpPr>
            <p:spPr>
              <a:xfrm>
                <a:off x="2555776" y="3353662"/>
                <a:ext cx="1440160" cy="36670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直接连接符 10">
                <a:extLst>
                  <a:ext uri="{FF2B5EF4-FFF2-40B4-BE49-F238E27FC236}">
                    <a16:creationId xmlns:a16="http://schemas.microsoft.com/office/drawing/2014/main" id="{CFF7D99A-075F-4AF0-96B7-7DF313111FBE}"/>
                  </a:ext>
                </a:extLst>
              </p:cNvPr>
              <p:cNvCxnSpPr/>
              <p:nvPr/>
            </p:nvCxnSpPr>
            <p:spPr>
              <a:xfrm>
                <a:off x="2843808"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40DE4E-4F38-4814-815C-E4DE7ED5B664}"/>
                  </a:ext>
                </a:extLst>
              </p:cNvPr>
              <p:cNvCxnSpPr/>
              <p:nvPr/>
            </p:nvCxnSpPr>
            <p:spPr>
              <a:xfrm>
                <a:off x="3131840"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64F76B5-D0CB-4CB1-A30C-846101E9937F}"/>
                  </a:ext>
                </a:extLst>
              </p:cNvPr>
              <p:cNvCxnSpPr/>
              <p:nvPr/>
            </p:nvCxnSpPr>
            <p:spPr>
              <a:xfrm>
                <a:off x="3419872"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E2F1DB00-9E48-4916-A917-8AC522D52A55}"/>
                </a:ext>
              </a:extLst>
            </p:cNvPr>
            <p:cNvCxnSpPr/>
            <p:nvPr/>
          </p:nvCxnSpPr>
          <p:spPr>
            <a:xfrm>
              <a:off x="3707904"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C7F45B2F-DC29-458D-9F87-03118075DE01}"/>
              </a:ext>
            </a:extLst>
          </p:cNvPr>
          <p:cNvGrpSpPr/>
          <p:nvPr/>
        </p:nvGrpSpPr>
        <p:grpSpPr>
          <a:xfrm>
            <a:off x="4139946" y="5414893"/>
            <a:ext cx="1368152" cy="294692"/>
            <a:chOff x="2555776" y="3353662"/>
            <a:chExt cx="1440160" cy="366700"/>
          </a:xfrm>
        </p:grpSpPr>
        <p:grpSp>
          <p:nvGrpSpPr>
            <p:cNvPr id="18" name="组合 17">
              <a:extLst>
                <a:ext uri="{FF2B5EF4-FFF2-40B4-BE49-F238E27FC236}">
                  <a16:creationId xmlns:a16="http://schemas.microsoft.com/office/drawing/2014/main" id="{B91843CE-52D0-4FF4-AAB7-2B4EFEC80134}"/>
                </a:ext>
              </a:extLst>
            </p:cNvPr>
            <p:cNvGrpSpPr/>
            <p:nvPr/>
          </p:nvGrpSpPr>
          <p:grpSpPr>
            <a:xfrm>
              <a:off x="2555776" y="3353662"/>
              <a:ext cx="1440160" cy="366700"/>
              <a:chOff x="2555776" y="3353662"/>
              <a:chExt cx="1440160" cy="366700"/>
            </a:xfrm>
          </p:grpSpPr>
          <p:sp>
            <p:nvSpPr>
              <p:cNvPr id="20" name="矩形 19">
                <a:extLst>
                  <a:ext uri="{FF2B5EF4-FFF2-40B4-BE49-F238E27FC236}">
                    <a16:creationId xmlns:a16="http://schemas.microsoft.com/office/drawing/2014/main" id="{278030A6-D5DA-4D8C-B5F2-646C099A44FD}"/>
                  </a:ext>
                </a:extLst>
              </p:cNvPr>
              <p:cNvSpPr/>
              <p:nvPr/>
            </p:nvSpPr>
            <p:spPr>
              <a:xfrm>
                <a:off x="2555776" y="3353662"/>
                <a:ext cx="1440160" cy="36670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 name="直接连接符 20">
                <a:extLst>
                  <a:ext uri="{FF2B5EF4-FFF2-40B4-BE49-F238E27FC236}">
                    <a16:creationId xmlns:a16="http://schemas.microsoft.com/office/drawing/2014/main" id="{8AEB2CDB-9926-45A2-BEA4-D0625D026F56}"/>
                  </a:ext>
                </a:extLst>
              </p:cNvPr>
              <p:cNvCxnSpPr/>
              <p:nvPr/>
            </p:nvCxnSpPr>
            <p:spPr>
              <a:xfrm>
                <a:off x="2843808"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AD7D960-99DC-4A31-BA68-B66C14A791B7}"/>
                  </a:ext>
                </a:extLst>
              </p:cNvPr>
              <p:cNvCxnSpPr/>
              <p:nvPr/>
            </p:nvCxnSpPr>
            <p:spPr>
              <a:xfrm>
                <a:off x="3131840"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CC32A51-733B-45E6-A252-8D01A2DCB6CA}"/>
                  </a:ext>
                </a:extLst>
              </p:cNvPr>
              <p:cNvCxnSpPr/>
              <p:nvPr/>
            </p:nvCxnSpPr>
            <p:spPr>
              <a:xfrm>
                <a:off x="3419872"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1C8625C1-2CBD-45D7-ADE1-DDFA0B721283}"/>
                </a:ext>
              </a:extLst>
            </p:cNvPr>
            <p:cNvCxnSpPr/>
            <p:nvPr/>
          </p:nvCxnSpPr>
          <p:spPr>
            <a:xfrm>
              <a:off x="3707904" y="3353662"/>
              <a:ext cx="0" cy="3667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3" name="弧形 32">
            <a:extLst>
              <a:ext uri="{FF2B5EF4-FFF2-40B4-BE49-F238E27FC236}">
                <a16:creationId xmlns:a16="http://schemas.microsoft.com/office/drawing/2014/main" id="{C18311D7-D91E-467E-9593-2FEBEEB29291}"/>
              </a:ext>
            </a:extLst>
          </p:cNvPr>
          <p:cNvSpPr/>
          <p:nvPr/>
        </p:nvSpPr>
        <p:spPr>
          <a:xfrm>
            <a:off x="1658151" y="2257879"/>
            <a:ext cx="1494010" cy="1766178"/>
          </a:xfrm>
          <a:prstGeom prst="arc">
            <a:avLst>
              <a:gd name="adj1" fmla="val 16200000"/>
              <a:gd name="adj2" fmla="val 2"/>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5" name="弧形 34">
            <a:extLst>
              <a:ext uri="{FF2B5EF4-FFF2-40B4-BE49-F238E27FC236}">
                <a16:creationId xmlns:a16="http://schemas.microsoft.com/office/drawing/2014/main" id="{72B049F9-6780-4132-BBDF-5544732418FC}"/>
              </a:ext>
            </a:extLst>
          </p:cNvPr>
          <p:cNvSpPr/>
          <p:nvPr/>
        </p:nvSpPr>
        <p:spPr>
          <a:xfrm flipH="1">
            <a:off x="6397746" y="2257879"/>
            <a:ext cx="1146806" cy="1766178"/>
          </a:xfrm>
          <a:prstGeom prst="arc">
            <a:avLst>
              <a:gd name="adj1" fmla="val 16200000"/>
              <a:gd name="adj2" fmla="val 2"/>
            </a:avLst>
          </a:prstGeom>
          <a:ln w="25400">
            <a:solidFill>
              <a:srgbClr val="00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6" name="弧形 35">
            <a:extLst>
              <a:ext uri="{FF2B5EF4-FFF2-40B4-BE49-F238E27FC236}">
                <a16:creationId xmlns:a16="http://schemas.microsoft.com/office/drawing/2014/main" id="{B17B99B2-1CA2-450C-818A-B16D2536ADDB}"/>
              </a:ext>
            </a:extLst>
          </p:cNvPr>
          <p:cNvSpPr/>
          <p:nvPr/>
        </p:nvSpPr>
        <p:spPr>
          <a:xfrm>
            <a:off x="3563888" y="2525697"/>
            <a:ext cx="2520268" cy="1440160"/>
          </a:xfrm>
          <a:prstGeom prst="arc">
            <a:avLst>
              <a:gd name="adj1" fmla="val 11057920"/>
              <a:gd name="adj2" fmla="val 21341589"/>
            </a:avLst>
          </a:prstGeom>
          <a:ln w="25400">
            <a:solidFill>
              <a:srgbClr val="00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7" name="弧形 36">
            <a:extLst>
              <a:ext uri="{FF2B5EF4-FFF2-40B4-BE49-F238E27FC236}">
                <a16:creationId xmlns:a16="http://schemas.microsoft.com/office/drawing/2014/main" id="{6B37E912-32AD-4CFE-97E5-8BBC15F69082}"/>
              </a:ext>
            </a:extLst>
          </p:cNvPr>
          <p:cNvSpPr/>
          <p:nvPr/>
        </p:nvSpPr>
        <p:spPr>
          <a:xfrm flipV="1">
            <a:off x="3514819" y="2996952"/>
            <a:ext cx="2520268" cy="1640519"/>
          </a:xfrm>
          <a:prstGeom prst="arc">
            <a:avLst>
              <a:gd name="adj1" fmla="val 11057920"/>
              <a:gd name="adj2" fmla="val 21341589"/>
            </a:avLst>
          </a:prstGeom>
          <a:ln w="25400">
            <a:solidFill>
              <a:srgbClr val="0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8" name="弧形 37">
            <a:extLst>
              <a:ext uri="{FF2B5EF4-FFF2-40B4-BE49-F238E27FC236}">
                <a16:creationId xmlns:a16="http://schemas.microsoft.com/office/drawing/2014/main" id="{108FE1EF-6EDC-4875-8575-4C86BE22F300}"/>
              </a:ext>
            </a:extLst>
          </p:cNvPr>
          <p:cNvSpPr/>
          <p:nvPr/>
        </p:nvSpPr>
        <p:spPr>
          <a:xfrm flipH="1" flipV="1">
            <a:off x="3191217" y="2328349"/>
            <a:ext cx="1494009" cy="3233890"/>
          </a:xfrm>
          <a:prstGeom prst="arc">
            <a:avLst/>
          </a:prstGeom>
          <a:ln w="25400">
            <a:solidFill>
              <a:srgbClr val="0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9" name="弧形 38">
            <a:extLst>
              <a:ext uri="{FF2B5EF4-FFF2-40B4-BE49-F238E27FC236}">
                <a16:creationId xmlns:a16="http://schemas.microsoft.com/office/drawing/2014/main" id="{EF9386B6-7DFD-42B1-A450-767065E50E5A}"/>
              </a:ext>
            </a:extLst>
          </p:cNvPr>
          <p:cNvSpPr/>
          <p:nvPr/>
        </p:nvSpPr>
        <p:spPr>
          <a:xfrm flipV="1">
            <a:off x="5008828" y="2312268"/>
            <a:ext cx="1424657" cy="3249970"/>
          </a:xfrm>
          <a:prstGeom prst="arc">
            <a:avLst/>
          </a:prstGeom>
          <a:ln w="25400">
            <a:solidFill>
              <a:srgbClr val="00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40" name="文本框 39">
            <a:extLst>
              <a:ext uri="{FF2B5EF4-FFF2-40B4-BE49-F238E27FC236}">
                <a16:creationId xmlns:a16="http://schemas.microsoft.com/office/drawing/2014/main" id="{753F0005-932F-495A-ACFD-B7BFC30970C2}"/>
              </a:ext>
            </a:extLst>
          </p:cNvPr>
          <p:cNvSpPr txBox="1"/>
          <p:nvPr/>
        </p:nvSpPr>
        <p:spPr>
          <a:xfrm>
            <a:off x="7212161" y="3315026"/>
            <a:ext cx="1625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rPr>
              <a:t>RUNNING</a:t>
            </a:r>
            <a:endParaRPr kumimoji="0" lang="zh-CN" altLang="en-US"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endParaRPr>
          </a:p>
        </p:txBody>
      </p:sp>
      <p:sp>
        <p:nvSpPr>
          <p:cNvPr id="41" name="文本框 40">
            <a:extLst>
              <a:ext uri="{FF2B5EF4-FFF2-40B4-BE49-F238E27FC236}">
                <a16:creationId xmlns:a16="http://schemas.microsoft.com/office/drawing/2014/main" id="{C4DC874A-46AB-470E-AFDF-C521633A9D74}"/>
              </a:ext>
            </a:extLst>
          </p:cNvPr>
          <p:cNvSpPr txBox="1"/>
          <p:nvPr/>
        </p:nvSpPr>
        <p:spPr>
          <a:xfrm>
            <a:off x="6876256" y="1392239"/>
            <a:ext cx="1927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rPr>
              <a:t>TERMINATED</a:t>
            </a:r>
            <a:endParaRPr kumimoji="0" lang="zh-CN" altLang="en-US"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endParaRPr>
          </a:p>
        </p:txBody>
      </p:sp>
      <p:sp>
        <p:nvSpPr>
          <p:cNvPr id="42" name="文本框 41">
            <a:extLst>
              <a:ext uri="{FF2B5EF4-FFF2-40B4-BE49-F238E27FC236}">
                <a16:creationId xmlns:a16="http://schemas.microsoft.com/office/drawing/2014/main" id="{A2D772BD-06C3-48AC-A46A-EF2BE937594B}"/>
              </a:ext>
            </a:extLst>
          </p:cNvPr>
          <p:cNvSpPr txBox="1"/>
          <p:nvPr/>
        </p:nvSpPr>
        <p:spPr>
          <a:xfrm>
            <a:off x="4211960" y="6068848"/>
            <a:ext cx="1625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rPr>
              <a:t>WAITING</a:t>
            </a:r>
            <a:endParaRPr kumimoji="0" lang="zh-CN" altLang="en-US"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endParaRPr>
          </a:p>
        </p:txBody>
      </p:sp>
      <p:sp>
        <p:nvSpPr>
          <p:cNvPr id="43" name="文本框 42">
            <a:extLst>
              <a:ext uri="{FF2B5EF4-FFF2-40B4-BE49-F238E27FC236}">
                <a16:creationId xmlns:a16="http://schemas.microsoft.com/office/drawing/2014/main" id="{93C735CB-D401-4AE7-B291-168CAAB1642C}"/>
              </a:ext>
            </a:extLst>
          </p:cNvPr>
          <p:cNvSpPr txBox="1"/>
          <p:nvPr/>
        </p:nvSpPr>
        <p:spPr>
          <a:xfrm>
            <a:off x="1115616" y="1392239"/>
            <a:ext cx="1625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rPr>
              <a:t>NEW</a:t>
            </a:r>
            <a:endParaRPr kumimoji="0" lang="zh-CN" altLang="en-US"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endParaRPr>
          </a:p>
        </p:txBody>
      </p:sp>
      <p:sp>
        <p:nvSpPr>
          <p:cNvPr id="44" name="文本框 43">
            <a:extLst>
              <a:ext uri="{FF2B5EF4-FFF2-40B4-BE49-F238E27FC236}">
                <a16:creationId xmlns:a16="http://schemas.microsoft.com/office/drawing/2014/main" id="{AD768BA2-450A-4A26-9383-BCB54AA69043}"/>
              </a:ext>
            </a:extLst>
          </p:cNvPr>
          <p:cNvSpPr txBox="1"/>
          <p:nvPr/>
        </p:nvSpPr>
        <p:spPr>
          <a:xfrm>
            <a:off x="1279954" y="3352346"/>
            <a:ext cx="1625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rPr>
              <a:t>READY</a:t>
            </a:r>
            <a:endParaRPr kumimoji="0" lang="zh-CN" altLang="en-US" sz="1800" b="1" i="0" u="none" strike="noStrike" kern="1200" cap="none" spc="0" normalizeH="0" baseline="0" noProof="0" dirty="0">
              <a:ln>
                <a:noFill/>
              </a:ln>
              <a:solidFill>
                <a:srgbClr val="008000"/>
              </a:solidFill>
              <a:effectLst/>
              <a:uLnTx/>
              <a:uFillTx/>
              <a:latin typeface="Arial Black" panose="020B0A04020102020204" pitchFamily="34" charset="0"/>
              <a:ea typeface="+mn-ea"/>
              <a:cs typeface="+mn-cs"/>
            </a:endParaRPr>
          </a:p>
        </p:txBody>
      </p:sp>
      <p:sp>
        <p:nvSpPr>
          <p:cNvPr id="46" name="椭圆 45">
            <a:extLst>
              <a:ext uri="{FF2B5EF4-FFF2-40B4-BE49-F238E27FC236}">
                <a16:creationId xmlns:a16="http://schemas.microsoft.com/office/drawing/2014/main" id="{BC936E91-B121-41EF-9CCA-CD821C492C5E}"/>
              </a:ext>
            </a:extLst>
          </p:cNvPr>
          <p:cNvSpPr/>
          <p:nvPr/>
        </p:nvSpPr>
        <p:spPr>
          <a:xfrm>
            <a:off x="1950093" y="2106908"/>
            <a:ext cx="250747" cy="267919"/>
          </a:xfrm>
          <a:prstGeom prst="ellipse">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文本框 47">
            <a:extLst>
              <a:ext uri="{FF2B5EF4-FFF2-40B4-BE49-F238E27FC236}">
                <a16:creationId xmlns:a16="http://schemas.microsoft.com/office/drawing/2014/main" id="{B9789E39-9696-4ED3-A27C-60C409C2F725}"/>
              </a:ext>
            </a:extLst>
          </p:cNvPr>
          <p:cNvSpPr txBox="1"/>
          <p:nvPr/>
        </p:nvSpPr>
        <p:spPr>
          <a:xfrm>
            <a:off x="4323880" y="2181003"/>
            <a:ext cx="12241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Interrupt</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49" name="文本框 48">
            <a:extLst>
              <a:ext uri="{FF2B5EF4-FFF2-40B4-BE49-F238E27FC236}">
                <a16:creationId xmlns:a16="http://schemas.microsoft.com/office/drawing/2014/main" id="{065196A2-3B46-44A5-AD13-88BD1B40E79D}"/>
              </a:ext>
            </a:extLst>
          </p:cNvPr>
          <p:cNvSpPr txBox="1"/>
          <p:nvPr/>
        </p:nvSpPr>
        <p:spPr>
          <a:xfrm>
            <a:off x="2645550" y="1980616"/>
            <a:ext cx="12241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Load</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50" name="文本框 49">
            <a:extLst>
              <a:ext uri="{FF2B5EF4-FFF2-40B4-BE49-F238E27FC236}">
                <a16:creationId xmlns:a16="http://schemas.microsoft.com/office/drawing/2014/main" id="{EB8CF6CD-2F56-4D31-9923-33BD9AFBC759}"/>
              </a:ext>
            </a:extLst>
          </p:cNvPr>
          <p:cNvSpPr txBox="1"/>
          <p:nvPr/>
        </p:nvSpPr>
        <p:spPr>
          <a:xfrm>
            <a:off x="6155338" y="2039746"/>
            <a:ext cx="12241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Exit</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51" name="文本框 50">
            <a:extLst>
              <a:ext uri="{FF2B5EF4-FFF2-40B4-BE49-F238E27FC236}">
                <a16:creationId xmlns:a16="http://schemas.microsoft.com/office/drawing/2014/main" id="{2F81C6FA-E5C4-4E7F-A97D-7C6744D13BFE}"/>
              </a:ext>
            </a:extLst>
          </p:cNvPr>
          <p:cNvSpPr txBox="1"/>
          <p:nvPr/>
        </p:nvSpPr>
        <p:spPr>
          <a:xfrm>
            <a:off x="4004240" y="4664214"/>
            <a:ext cx="19131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Scheduler </a:t>
            </a:r>
            <a:r>
              <a:rPr kumimoji="0" lang="en-US" altLang="zh-CN" sz="1600" b="0" i="0" u="none" strike="noStrike" kern="1200" cap="none" spc="0" normalizeH="0" baseline="0" noProof="0" dirty="0" err="1">
                <a:ln>
                  <a:noFill/>
                </a:ln>
                <a:solidFill>
                  <a:srgbClr val="5C5C5C"/>
                </a:solidFill>
                <a:effectLst/>
                <a:uLnTx/>
                <a:uFillTx/>
                <a:latin typeface="Arial" panose="020B0604020202020204" pitchFamily="34" charset="0"/>
                <a:ea typeface="+mn-ea"/>
                <a:cs typeface="Arial" panose="020B0604020202020204" pitchFamily="34" charset="0"/>
              </a:rPr>
              <a:t>dispath</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52" name="文本框 51">
            <a:extLst>
              <a:ext uri="{FF2B5EF4-FFF2-40B4-BE49-F238E27FC236}">
                <a16:creationId xmlns:a16="http://schemas.microsoft.com/office/drawing/2014/main" id="{5B30B2F6-F911-43AA-A2B4-AFB68C778A08}"/>
              </a:ext>
            </a:extLst>
          </p:cNvPr>
          <p:cNvSpPr txBox="1"/>
          <p:nvPr/>
        </p:nvSpPr>
        <p:spPr>
          <a:xfrm>
            <a:off x="1178981" y="4641018"/>
            <a:ext cx="2292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I/O event completion</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53" name="文本框 52">
            <a:extLst>
              <a:ext uri="{FF2B5EF4-FFF2-40B4-BE49-F238E27FC236}">
                <a16:creationId xmlns:a16="http://schemas.microsoft.com/office/drawing/2014/main" id="{7AA2CA70-13D7-46B6-A56E-F5AAFE56A21B}"/>
              </a:ext>
            </a:extLst>
          </p:cNvPr>
          <p:cNvSpPr txBox="1"/>
          <p:nvPr/>
        </p:nvSpPr>
        <p:spPr>
          <a:xfrm>
            <a:off x="6383612" y="4661331"/>
            <a:ext cx="22208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rPr>
              <a:t>I/O event wait</a:t>
            </a:r>
            <a:endParaRPr kumimoji="0" lang="zh-CN" altLang="en-US" sz="1600" b="0" i="0" u="none" strike="noStrike" kern="1200" cap="none" spc="0" normalizeH="0" baseline="0" noProof="0" dirty="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54" name="椭圆 53">
            <a:extLst>
              <a:ext uri="{FF2B5EF4-FFF2-40B4-BE49-F238E27FC236}">
                <a16:creationId xmlns:a16="http://schemas.microsoft.com/office/drawing/2014/main" id="{0F3A39F8-95ED-49F2-8ED4-CAF3D6682992}"/>
              </a:ext>
            </a:extLst>
          </p:cNvPr>
          <p:cNvSpPr/>
          <p:nvPr/>
        </p:nvSpPr>
        <p:spPr>
          <a:xfrm>
            <a:off x="2626132" y="3405794"/>
            <a:ext cx="250747" cy="267919"/>
          </a:xfrm>
          <a:prstGeom prst="ellipse">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椭圆 54">
            <a:extLst>
              <a:ext uri="{FF2B5EF4-FFF2-40B4-BE49-F238E27FC236}">
                <a16:creationId xmlns:a16="http://schemas.microsoft.com/office/drawing/2014/main" id="{798A4BFD-A663-4030-BAD7-DD2C1E6EFC3D}"/>
              </a:ext>
            </a:extLst>
          </p:cNvPr>
          <p:cNvSpPr/>
          <p:nvPr/>
        </p:nvSpPr>
        <p:spPr>
          <a:xfrm>
            <a:off x="3716053" y="3405794"/>
            <a:ext cx="250747" cy="267919"/>
          </a:xfrm>
          <a:prstGeom prst="ellipse">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1" name="图形 60" descr="单级齿轮">
            <a:extLst>
              <a:ext uri="{FF2B5EF4-FFF2-40B4-BE49-F238E27FC236}">
                <a16:creationId xmlns:a16="http://schemas.microsoft.com/office/drawing/2014/main" id="{3EA9C0EF-12FA-42F2-9552-BCF7078E76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6005" y="3080025"/>
            <a:ext cx="914400" cy="914400"/>
          </a:xfrm>
          <a:prstGeom prst="rect">
            <a:avLst/>
          </a:prstGeom>
        </p:spPr>
      </p:pic>
      <p:sp>
        <p:nvSpPr>
          <p:cNvPr id="62" name="椭圆 61">
            <a:extLst>
              <a:ext uri="{FF2B5EF4-FFF2-40B4-BE49-F238E27FC236}">
                <a16:creationId xmlns:a16="http://schemas.microsoft.com/office/drawing/2014/main" id="{6FAF37B7-604E-4BF6-B726-122E170AC1AB}"/>
              </a:ext>
            </a:extLst>
          </p:cNvPr>
          <p:cNvSpPr/>
          <p:nvPr/>
        </p:nvSpPr>
        <p:spPr>
          <a:xfrm>
            <a:off x="1912860" y="2106908"/>
            <a:ext cx="250747" cy="267919"/>
          </a:xfrm>
          <a:prstGeom prst="ellipse">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椭圆 62">
            <a:extLst>
              <a:ext uri="{FF2B5EF4-FFF2-40B4-BE49-F238E27FC236}">
                <a16:creationId xmlns:a16="http://schemas.microsoft.com/office/drawing/2014/main" id="{7168041C-BEEC-46E9-9E26-6B95F553D0F2}"/>
              </a:ext>
            </a:extLst>
          </p:cNvPr>
          <p:cNvSpPr/>
          <p:nvPr/>
        </p:nvSpPr>
        <p:spPr>
          <a:xfrm>
            <a:off x="1861931" y="2110381"/>
            <a:ext cx="250747" cy="267919"/>
          </a:xfrm>
          <a:prstGeom prst="ellipse">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图形 64" descr="传真">
            <a:extLst>
              <a:ext uri="{FF2B5EF4-FFF2-40B4-BE49-F238E27FC236}">
                <a16:creationId xmlns:a16="http://schemas.microsoft.com/office/drawing/2014/main" id="{725BB6E1-18BB-4E8A-9C7E-3A056E9E8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2855" y="5834760"/>
            <a:ext cx="720918" cy="720918"/>
          </a:xfrm>
          <a:prstGeom prst="rect">
            <a:avLst/>
          </a:prstGeom>
        </p:spPr>
      </p:pic>
      <p:pic>
        <p:nvPicPr>
          <p:cNvPr id="67" name="图形 66" descr="处理器">
            <a:extLst>
              <a:ext uri="{FF2B5EF4-FFF2-40B4-BE49-F238E27FC236}">
                <a16:creationId xmlns:a16="http://schemas.microsoft.com/office/drawing/2014/main" id="{2E8E6ADA-628A-4A6C-98DE-42809DE9A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50011" y="3644596"/>
            <a:ext cx="914400" cy="914400"/>
          </a:xfrm>
          <a:prstGeom prst="rect">
            <a:avLst/>
          </a:prstGeom>
        </p:spPr>
      </p:pic>
      <p:sp>
        <p:nvSpPr>
          <p:cNvPr id="2" name="灯片编号占位符 1">
            <a:extLst>
              <a:ext uri="{FF2B5EF4-FFF2-40B4-BE49-F238E27FC236}">
                <a16:creationId xmlns:a16="http://schemas.microsoft.com/office/drawing/2014/main" id="{D52EB1B7-9A13-457D-BA32-EB11BB6CAB8E}"/>
              </a:ext>
            </a:extLst>
          </p:cNvPr>
          <p:cNvSpPr>
            <a:spLocks noGrp="1"/>
          </p:cNvSpPr>
          <p:nvPr>
            <p:ph type="sldNum" sz="quarter" idx="12"/>
          </p:nvPr>
        </p:nvSpPr>
        <p:spPr/>
        <p:txBody>
          <a:bodyPr/>
          <a:lstStyle/>
          <a:p>
            <a:fld id="{B10D5614-B734-4280-8F57-1D4947433C97}" type="slidenum">
              <a:rPr lang="en-US" smtClean="0"/>
              <a:t>49</a:t>
            </a:fld>
            <a:endParaRPr lang="en-US"/>
          </a:p>
        </p:txBody>
      </p:sp>
    </p:spTree>
    <p:extLst>
      <p:ext uri="{BB962C8B-B14F-4D97-AF65-F5344CB8AC3E}">
        <p14:creationId xmlns:p14="http://schemas.microsoft.com/office/powerpoint/2010/main" val="31726264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066 0.00069 L 0.02066 0.00069 C 0.02344 0.00023 0.02639 -0.00046 0.02934 -0.00046 C 0.03802 -0.00046 0.04687 -0.00023 0.05556 0.00069 C 0.05833 0.00116 0.06198 0.00347 0.06424 0.00579 C 0.06562 0.00741 0.06667 0.00972 0.06823 0.01111 C 0.07656 0.01852 0.06597 0.00949 0.07396 0.01505 C 0.07795 0.01759 0.07587 0.0169 0.07882 0.02014 C 0.07969 0.02107 0.0809 0.02176 0.08177 0.02269 C 0.09132 0.03333 0.07899 0.02037 0.08663 0.03056 C 0.0875 0.03148 0.08854 0.03218 0.08958 0.0331 C 0.09549 0.04514 0.08785 0.03032 0.0934 0.03958 C 0.0941 0.04074 0.09444 0.04236 0.09531 0.04352 C 0.09618 0.04444 0.0974 0.04491 0.09826 0.04607 C 0.09965 0.04769 0.10208 0.05116 0.10208 0.05116 L 0.10399 0.05903 C 0.10434 0.06019 0.10451 0.06181 0.10503 0.06296 C 0.10885 0.07037 0.10556 0.06319 0.10799 0.0706 C 0.10851 0.07245 0.10937 0.07407 0.1099 0.07569 C 0.11076 0.07917 0.11094 0.08287 0.11181 0.08611 L 0.1158 0.10162 L 0.11667 0.10556 C 0.11701 0.10694 0.11736 0.1081 0.11771 0.10949 C 0.11806 0.11111 0.1184 0.11296 0.11858 0.11458 C 0.1191 0.11713 0.1191 0.11991 0.11962 0.12245 C 0.11979 0.12361 0.12031 0.125 0.12066 0.12616 C 0.12031 0.13102 0.12066 0.13588 0.11962 0.14051 C 0.11927 0.1419 0.11771 0.14259 0.11667 0.14306 C 0.11545 0.14375 0.11406 0.14398 0.11285 0.14444 C 0.10608 0.14699 0.11458 0.14468 0.10399 0.14699 C 0.10208 0.14792 0.1 0.14815 0.09826 0.14954 C 0.09635 0.15139 0.0941 0.15255 0.09236 0.15486 C 0.09184 0.15556 0.09132 0.15671 0.09045 0.15741 C 0.08958 0.1581 0.08854 0.1581 0.0875 0.15857 L 0.08368 0.16389 C 0.08264 0.16505 0.08194 0.16667 0.08073 0.16759 L 0.07778 0.17037 C 0.07726 0.17153 0.07639 0.17269 0.07587 0.17407 C 0.07483 0.17708 0.07448 0.18148 0.07396 0.18449 C 0.07309 0.18935 0.07222 0.18727 0.07396 0.18982 L 0.07396 0.18982 " pathEditMode="relative" ptsTypes="AAAAAAAAAAAAAAAAAAAAAAAAAAAAAAAAAAAAAAAAA">
                                      <p:cBhvr>
                                        <p:cTn id="6" dur="2000" fill="hold"/>
                                        <p:tgtEl>
                                          <p:spTgt spid="46"/>
                                        </p:tgtEl>
                                        <p:attrNameLst>
                                          <p:attrName>ppt_x</p:attrName>
                                          <p:attrName>ppt_y</p:attrName>
                                        </p:attrNameLst>
                                      </p:cBhvr>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46"/>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grpId="1" nodeType="afterEffect">
                                  <p:stCondLst>
                                    <p:cond delay="0"/>
                                  </p:stCondLst>
                                  <p:childTnLst>
                                    <p:animMotion origin="layout" path="M 1.94444E-6 -0.00555 L 0.11875 -0.00046 " pathEditMode="relative" rAng="0" ptsTypes="AA">
                                      <p:cBhvr>
                                        <p:cTn id="15" dur="2000" fill="hold"/>
                                        <p:tgtEl>
                                          <p:spTgt spid="54"/>
                                        </p:tgtEl>
                                        <p:attrNameLst>
                                          <p:attrName>ppt_x</p:attrName>
                                          <p:attrName>ppt_y</p:attrName>
                                        </p:attrNameLst>
                                      </p:cBhvr>
                                      <p:rCtr x="5937" y="255"/>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54"/>
                                        </p:tgtEl>
                                        <p:attrNameLst>
                                          <p:attrName>style.visibility</p:attrName>
                                        </p:attrNameLst>
                                      </p:cBhvr>
                                      <p:to>
                                        <p:strVal val="hidden"/>
                                      </p:to>
                                    </p:set>
                                  </p:childTnLst>
                                </p:cTn>
                              </p:par>
                            </p:childTnLst>
                          </p:cTn>
                        </p:par>
                        <p:par>
                          <p:cTn id="22" fill="hold">
                            <p:stCondLst>
                              <p:cond delay="4000"/>
                            </p:stCondLst>
                            <p:childTnLst>
                              <p:par>
                                <p:cTn id="23" presetID="0" presetClass="path" presetSubtype="0" accel="50000" decel="50000" fill="hold" grpId="1" nodeType="afterEffect">
                                  <p:stCondLst>
                                    <p:cond delay="0"/>
                                  </p:stCondLst>
                                  <p:childTnLst>
                                    <p:animMotion origin="layout" path="M 0.00052 0.00347 L 0.00052 0.00347 C 0.00087 0.00949 0.00104 0.01574 0.00139 0.02199 C 0.00156 0.02315 0.00226 0.02408 0.00226 0.02547 C 0.00226 0.02963 0.00208 0.03403 0.00139 0.0382 C 0.00087 0.04144 -0.00417 0.04584 -0.00556 0.0463 C -0.0066 0.04676 -0.00781 0.04699 -0.00903 0.04746 C -0.01076 0.04815 -0.0125 0.04908 -0.01424 0.04977 C -0.01511 0.05023 -0.01597 0.0507 -0.01684 0.05093 C -0.02118 0.05232 -0.0191 0.05162 -0.02292 0.05324 C -0.02379 0.05394 -0.02483 0.0544 -0.02552 0.05556 C -0.02761 0.05903 -0.02587 0.05949 -0.02465 0.0625 C -0.02153 0.06968 -0.02448 0.06505 -0.02031 0.0706 C -0.01788 0.08009 -0.02205 0.06551 -0.01424 0.08102 C -0.01354 0.08218 -0.0132 0.08357 -0.0125 0.08449 C -0.01163 0.08542 -0.01059 0.08588 -0.0099 0.08681 C -0.00886 0.08797 -0.00816 0.08935 -0.00729 0.09028 C -0.00608 0.09167 -0.00486 0.09259 -0.00382 0.09375 C -0.00278 0.09491 -0.00208 0.0963 -0.00122 0.09722 C 0.0026 0.10116 0.00382 0.10162 0.00746 0.10417 C 0.01059 0.11042 0.00746 0.10579 0.01285 0.1088 C 0.01371 0.10949 0.01441 0.11042 0.01545 0.11111 C 0.01649 0.11204 0.01771 0.11297 0.01892 0.11343 C 0.02239 0.11528 0.02413 0.11574 0.0276 0.1169 C 0.02864 0.11783 0.02986 0.11852 0.03108 0.11922 C 0.03194 0.11968 0.03281 0.11991 0.03368 0.12037 C 0.03455 0.12107 0.03524 0.12222 0.03628 0.12269 C 0.03785 0.12384 0.04149 0.125 0.04149 0.125 C 0.04566 0.12871 0.04305 0.12685 0.0493 0.12963 C 0.05017 0.13009 0.05104 0.13056 0.05191 0.13079 C 0.05417 0.13172 0.0566 0.13218 0.05885 0.1331 C 0.05972 0.13357 0.06059 0.13403 0.06146 0.13426 C 0.06354 0.13496 0.06562 0.13496 0.06753 0.13542 C 0.06875 0.13588 0.06996 0.13634 0.07101 0.13658 C 0.07187 0.13704 0.07274 0.1375 0.07361 0.13773 C 0.08351 0.14051 0.08455 0.14028 0.09444 0.14144 C 0.10087 0.14097 0.10729 0.14074 0.11371 0.14005 C 0.11458 0.14005 0.11545 0.13935 0.11632 0.13889 C 0.11736 0.13866 0.11858 0.1382 0.11979 0.13773 C 0.12986 0.13496 0.12691 0.13565 0.13715 0.13426 C 0.15035 0.13079 0.13385 0.13542 0.14496 0.13195 C 0.14861 0.13102 0.15069 0.13056 0.15451 0.12963 C 0.15955 0.12755 0.15469 0.1294 0.16233 0.12732 C 0.16354 0.12709 0.16476 0.12662 0.1658 0.12616 C 0.16736 0.12593 0.16875 0.1257 0.17014 0.125 C 0.17205 0.12454 0.17361 0.12338 0.17535 0.12269 L 0.17882 0.12153 C 0.18489 0.11621 0.18212 0.11783 0.1868 0.11574 L 0.19201 0.11111 C 0.1941 0.10926 0.19566 0.10834 0.19722 0.10533 C 0.20087 0.09838 0.19635 0.1007 0.20417 0.09375 C 0.21319 0.08588 0.19913 0.09792 0.21024 0.08912 C 0.21198 0.08773 0.21371 0.08611 0.21545 0.08449 L 0.21805 0.08218 C 0.21892 0.08148 0.21962 0.08033 0.22066 0.07986 C 0.22153 0.0794 0.22239 0.07917 0.22326 0.07871 C 0.22691 0.07616 0.225 0.07662 0.22847 0.07292 C 0.23299 0.06829 0.23229 0.06898 0.23628 0.06713 C 0.23715 0.06551 0.23802 0.06389 0.23889 0.0625 C 0.23976 0.06134 0.2408 0.06042 0.24149 0.05903 C 0.24288 0.05672 0.24496 0.05209 0.24496 0.05209 C 0.24531 0.05093 0.24566 0.04977 0.24583 0.04861 C 0.24618 0.04699 0.24635 0.04537 0.2467 0.04398 C 0.24722 0.04259 0.24792 0.04167 0.24844 0.04051 L 0.25017 0.03357 C 0.25052 0.03241 0.25052 0.03102 0.25104 0.03009 L 0.25278 0.02662 C 0.25434 0.02037 0.25312 0.02408 0.25712 0.01621 L 0.26059 0.00926 C 0.26128 0.0081 0.26146 0.00625 0.26233 0.00579 L 0.2658 0.00347 C 0.26805 -0.00092 0.26667 0.00047 0.26944 -0.00116 L 0.26944 -0.00116 " pathEditMode="relative" ptsTypes="AAAAAAAAAAAAAAAAAAAAAAAAAAAAAAAAAAAAAAAAAAAAAAAAAAAAAAAAAAAAAAAAAAAAAAAAA">
                                      <p:cBhvr>
                                        <p:cTn id="24" dur="2000" fill="hold"/>
                                        <p:tgtEl>
                                          <p:spTgt spid="55"/>
                                        </p:tgtEl>
                                        <p:attrNameLst>
                                          <p:attrName>ppt_x</p:attrName>
                                          <p:attrName>ppt_y</p:attrName>
                                        </p:attrNameLst>
                                      </p:cBhvr>
                                    </p:animMotion>
                                  </p:childTnLst>
                                </p:cTn>
                              </p:par>
                            </p:childTnLst>
                          </p:cTn>
                        </p:par>
                        <p:par>
                          <p:cTn id="25" fill="hold">
                            <p:stCondLst>
                              <p:cond delay="6000"/>
                            </p:stCondLst>
                            <p:childTnLst>
                              <p:par>
                                <p:cTn id="26" presetID="8" presetClass="emph" presetSubtype="0" repeatCount="indefinite" fill="hold" nodeType="afterEffect">
                                  <p:stCondLst>
                                    <p:cond delay="0"/>
                                  </p:stCondLst>
                                  <p:endCondLst>
                                    <p:cond evt="onNext" delay="0">
                                      <p:tgtEl>
                                        <p:sldTgt/>
                                      </p:tgtEl>
                                    </p:cond>
                                  </p:endCondLst>
                                  <p:childTnLst>
                                    <p:animRot by="21600000">
                                      <p:cBhvr>
                                        <p:cTn id="27" dur="2000" fill="hold"/>
                                        <p:tgtEl>
                                          <p:spTgt spid="61"/>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childTnLst>
                          </p:cTn>
                        </p:par>
                        <p:par>
                          <p:cTn id="32" fill="hold">
                            <p:stCondLst>
                              <p:cond delay="0"/>
                            </p:stCondLst>
                            <p:childTnLst>
                              <p:par>
                                <p:cTn id="33" presetID="0" presetClass="path" presetSubtype="0" accel="50000" decel="50000" fill="hold" grpId="1" nodeType="afterEffect">
                                  <p:stCondLst>
                                    <p:cond delay="0"/>
                                  </p:stCondLst>
                                  <p:childTnLst>
                                    <p:animMotion origin="layout" path="M -0.00035 -0.00093 L -0.00035 -0.00093 C 0.01632 -0.00579 0.00521 -0.00347 0.03524 -0.00208 L 0.05607 -0.00093 C 0.06493 0.00301 0.05121 -0.00278 0.06215 0.00139 C 0.06389 0.00208 0.06562 0.00301 0.06736 0.0037 L 0.06996 0.00486 C 0.07413 0.00857 0.0717 0.00694 0.07777 0.00949 C 0.07864 0.00995 0.07968 0.01019 0.08038 0.01065 C 0.08402 0.01389 0.08211 0.01273 0.08646 0.01435 L 0.09166 0.01898 C 0.09253 0.01968 0.09357 0.02014 0.09427 0.0213 C 0.10191 0.03125 0.09236 0.01898 0.09965 0.02708 C 0.10625 0.03449 0.09826 0.02708 0.10486 0.03287 C 0.11076 0.04491 0.10156 0.02616 0.10833 0.04097 C 0.10937 0.04329 0.11111 0.04514 0.1118 0.04792 L 0.11354 0.05486 C 0.11371 0.05602 0.11406 0.05718 0.11441 0.05833 C 0.11458 0.05972 0.11475 0.06134 0.11527 0.06296 C 0.11562 0.06412 0.11632 0.06528 0.11701 0.06644 C 0.11909 0.07477 0.11649 0.06435 0.11875 0.07454 C 0.11892 0.07569 0.11927 0.07685 0.11961 0.07801 C 0.11961 0.08171 0.12152 0.12338 0.11961 0.13472 C 0.11927 0.13611 0.11788 0.13657 0.11701 0.13704 C 0.11562 0.13796 0.11406 0.13843 0.11267 0.13935 C 0.10764 0.14282 0.11267 0.14097 0.10659 0.14398 C 0.10538 0.14468 0.10416 0.14491 0.10312 0.14514 L 0.09514 0.15208 C 0.09427 0.15301 0.09357 0.15394 0.09253 0.1544 L 0.08993 0.15556 L 0.08472 0.16597 L 0.08298 0.16944 C 0.08194 0.17384 0.08125 0.17569 0.08125 0.18102 C 0.08125 0.18357 0.08125 0.18611 0.08211 0.18796 C 0.08264 0.18912 0.08385 0.18889 0.08472 0.18935 L 0.10225 0.18796 C 0.1335 0.18657 0.12239 0.1912 0.13437 0.18565 L 0.19705 0.18681 L 0.19705 0.18681 " pathEditMode="relative" ptsTypes="AAAAAAAAAAAAAAAAAAAAAAAAAAAAAAAAAAAAAAA">
                                      <p:cBhvr>
                                        <p:cTn id="34" dur="2000" fill="hold"/>
                                        <p:tgtEl>
                                          <p:spTgt spid="62"/>
                                        </p:tgtEl>
                                        <p:attrNameLst>
                                          <p:attrName>ppt_x</p:attrName>
                                          <p:attrName>ppt_y</p:attrName>
                                        </p:attrNameLst>
                                      </p:cBhvr>
                                    </p:animMotion>
                                  </p:childTnLst>
                                </p:cTn>
                              </p:par>
                            </p:childTnLst>
                          </p:cTn>
                        </p:par>
                        <p:par>
                          <p:cTn id="35" fill="hold">
                            <p:stCondLst>
                              <p:cond delay="2000"/>
                            </p:stCondLst>
                            <p:childTnLst>
                              <p:par>
                                <p:cTn id="36" presetID="0" presetClass="path" presetSubtype="0" accel="50000" decel="50000" fill="hold" grpId="2" nodeType="afterEffect">
                                  <p:stCondLst>
                                    <p:cond delay="0"/>
                                  </p:stCondLst>
                                  <p:childTnLst>
                                    <p:animMotion origin="layout" path="M 0.26927 0.00209 L 0.26927 0.00209 C 0.2691 -0.00254 0.26823 -0.01782 0.26753 -0.02338 C 0.26667 -0.03241 0.26719 -0.02592 0.2658 -0.03264 C 0.26545 -0.03449 0.26545 -0.03657 0.26493 -0.03842 C 0.26476 -0.03958 0.26441 -0.04074 0.26406 -0.0419 C 0.26371 -0.04375 0.26371 -0.04583 0.26319 -0.04768 C 0.26267 -0.05116 0.26198 -0.05254 0.26059 -0.05578 C 0.26042 -0.05741 0.26042 -0.05903 0.25972 -0.06041 C 0.2592 -0.0618 0.25799 -0.0625 0.25712 -0.06389 C 0.2566 -0.06504 0.25608 -0.0662 0.25538 -0.06736 C 0.25278 -0.07824 0.25712 -0.06203 0.25191 -0.0743 C 0.24844 -0.08241 0.25417 -0.07616 0.24844 -0.08125 C 0.24687 -0.08796 0.24896 -0.08171 0.24496 -0.08703 C 0.24427 -0.08796 0.24392 -0.08935 0.24323 -0.09051 C 0.24253 -0.0919 0.24149 -0.09282 0.24062 -0.09398 C 0.23993 -0.09514 0.23976 -0.09653 0.23889 -0.09745 C 0.23733 -0.0993 0.23524 -0.10023 0.23368 -0.10208 C 0.23281 -0.10324 0.23212 -0.10463 0.23108 -0.10555 C 0.22951 -0.10741 0.22743 -0.10833 0.22587 -0.11018 C 0.225 -0.11134 0.2243 -0.11273 0.22326 -0.11366 C 0.22101 -0.1162 0.21996 -0.1162 0.21719 -0.11828 C 0.2125 -0.12199 0.21684 -0.11967 0.21198 -0.12176 C 0.21059 -0.12315 0.20434 -0.12963 0.2033 -0.12986 C 0.2 -0.13102 0.19878 -0.13125 0.19549 -0.13333 C 0.18924 -0.1375 0.19705 -0.13403 0.18941 -0.13796 C 0.18767 -0.13889 0.18594 -0.13958 0.1842 -0.14028 L 0.1816 -0.14143 C 0.18073 -0.1419 0.17969 -0.14213 0.17899 -0.14259 C 0.16736 -0.15046 0.18177 -0.14097 0.17292 -0.14606 C 0.1717 -0.14676 0.17066 -0.14791 0.16944 -0.14838 C 0.16771 -0.14907 0.1658 -0.14907 0.16424 -0.14953 C 0.15382 -0.15231 0.17014 -0.14907 0.15451 -0.15185 C 0.14861 -0.15463 0.1559 -0.15162 0.14496 -0.15416 C 0.1441 -0.1544 0.1434 -0.15532 0.14236 -0.15532 C 0.13958 -0.15602 0.13663 -0.15625 0.13368 -0.15648 C 0.12778 -0.15926 0.13489 -0.15625 0.12413 -0.15879 C 0.12326 -0.15903 0.12239 -0.15972 0.12153 -0.15995 L 0.05364 -0.15879 C 0.04913 -0.15879 0.04948 -0.15787 0.04583 -0.15648 C 0.0434 -0.15578 0.03646 -0.1537 0.03368 -0.15185 C 0.03264 -0.15116 0.03142 -0.15023 0.03021 -0.14953 C 0.02847 -0.14884 0.02674 -0.14815 0.025 -0.14722 C 0.02413 -0.14699 0.02326 -0.14676 0.02239 -0.14606 C 0.01805 -0.14328 0.02014 -0.14444 0.01632 -0.14259 C 0.01042 -0.13727 0.01319 -0.13889 0.00851 -0.1368 C 0.00764 -0.13565 0.00694 -0.13426 0.0059 -0.13333 C 0.00521 -0.13264 0.00399 -0.1331 0.0033 -0.13217 C 0.00243 -0.13148 0.00226 -0.12986 0.00156 -0.1287 C 0.00069 -0.12754 1.11111E-6 -0.12639 -0.00104 -0.12523 C -0.00278 -0.12361 -0.00451 -0.12222 -0.00625 -0.1206 C -0.00712 -0.11991 -0.00816 -0.11944 -0.00886 -0.11828 C -0.01215 -0.11389 -0.01042 -0.11574 -0.01406 -0.1125 L -0.0158 -0.10555 C -0.01615 -0.1044 -0.01632 -0.10324 -0.01667 -0.10208 C -0.01736 -0.10046 -0.01788 -0.09907 -0.0184 -0.09745 C -0.0191 -0.09514 -0.01962 -0.09282 -0.02014 -0.09051 C -0.02049 -0.08935 -0.02049 -0.08796 -0.02101 -0.08703 C -0.02274 -0.08356 -0.02326 -0.0831 -0.02448 -0.07893 C -0.02483 -0.07778 -0.025 -0.07662 -0.02535 -0.07546 C -0.02604 -0.07384 -0.02708 -0.07245 -0.02795 -0.07083 C -0.02917 -0.06852 -0.03038 -0.0662 -0.03142 -0.06389 C -0.03212 -0.06273 -0.03229 -0.06111 -0.03316 -0.06041 C -0.03438 -0.05972 -0.03559 -0.05903 -0.03663 -0.0581 C -0.03767 -0.05741 -0.03837 -0.05648 -0.03924 -0.05578 C -0.04011 -0.05532 -0.04115 -0.05509 -0.04184 -0.05463 C -0.04306 -0.05393 -0.0441 -0.05231 -0.04531 -0.05231 C -0.0625 -0.05116 -0.07951 -0.05162 -0.0967 -0.05116 C -0.10017 -0.05069 -0.10365 -0.05069 -0.10712 -0.05 C -0.10799 -0.04977 -0.10886 -0.04884 -0.10972 -0.04884 C -0.11701 -0.04815 -0.12431 -0.04791 -0.13142 -0.04768 C -0.13229 -0.04722 -0.13316 -0.04676 -0.13403 -0.04653 C -0.13576 -0.04606 -0.13767 -0.04606 -0.13924 -0.04537 C -0.14045 -0.04491 -0.14149 -0.04375 -0.14271 -0.04305 C -0.14358 -0.04259 -0.14445 -0.04213 -0.14531 -0.0419 L -0.15052 -0.03727 C -0.15139 -0.03634 -0.15243 -0.03588 -0.15313 -0.03495 L -0.15573 -0.03148 C -0.15642 -0.0287 -0.15747 -0.025 -0.15747 -0.02222 C -0.15747 -0.01944 -0.15712 -0.01666 -0.1566 -0.01412 C -0.15625 -0.01088 -0.1559 -0.00833 -0.15399 -0.00602 C -0.15208 -0.00324 -0.14879 -0.00254 -0.14618 -0.00139 C -0.14167 0.0007 -0.14566 -0.00092 -0.13924 0.00093 C -0.1382 0.00139 -0.13698 0.00185 -0.13576 0.00209 C -0.13403 0.00255 -0.13229 0.00278 -0.13056 0.00324 C -0.12101 0.00579 -0.13576 0.00301 -0.12014 0.00556 C -0.11875 0.00648 -0.11736 0.00787 -0.1158 0.0081 L -0.04705 0.00672 C -0.04445 0.00672 -0.04184 0.00625 -0.03924 0.00556 C -0.0375 0.00533 -0.03333 0.00417 -0.03142 0.00324 C -0.03056 0.00301 -0.02969 0.00278 -0.02882 0.00209 C -0.02813 0.00162 -0.02778 0.0007 -0.02708 -0.00023 L -0.02708 -0.00023 " pathEditMode="relative" ptsTypes="AAAAAAAAAAAAAAAAAAAAAAAAAAAAAAAAAAAAAAAAAAAAAAAAAAAAAAAAAAAAAAAAAAAAAAAAAAAAAAAAAAAAAAAAAAAAA">
                                      <p:cBhvr>
                                        <p:cTn id="37" dur="2000" fill="hold"/>
                                        <p:tgtEl>
                                          <p:spTgt spid="55"/>
                                        </p:tgtEl>
                                        <p:attrNameLst>
                                          <p:attrName>ppt_x</p:attrName>
                                          <p:attrName>ppt_y</p:attrName>
                                        </p:attrNameLst>
                                      </p:cBhvr>
                                    </p:animMotion>
                                  </p:childTnLst>
                                </p:cTn>
                              </p:par>
                            </p:childTnLst>
                          </p:cTn>
                        </p:par>
                        <p:par>
                          <p:cTn id="38" fill="hold">
                            <p:stCondLst>
                              <p:cond delay="4000"/>
                            </p:stCondLst>
                            <p:childTnLst>
                              <p:par>
                                <p:cTn id="39" presetID="0" presetClass="path" presetSubtype="0" accel="50000" decel="50000" fill="hold" grpId="2" nodeType="afterEffect">
                                  <p:stCondLst>
                                    <p:cond delay="0"/>
                                  </p:stCondLst>
                                  <p:childTnLst>
                                    <p:animMotion origin="layout" path="M 0.19531 0.19282 L 0.19531 0.19282 C 0.19618 0.20857 0.1967 0.20857 0.19531 0.22407 C 0.19514 0.22523 0.19496 0.22662 0.19444 0.22755 C 0.19375 0.22824 0.19253 0.22801 0.19184 0.2287 C 0.18264 0.23472 0.18906 0.23241 0.18142 0.23449 C 0.17309 0.24005 0.17586 0.23634 0.17187 0.24375 C 0.17152 0.24491 0.171 0.24607 0.171 0.24722 C 0.171 0.25116 0.17257 0.2537 0.17448 0.25648 C 0.17552 0.2581 0.17691 0.25926 0.17795 0.26111 C 0.18229 0.26898 0.17673 0.26319 0.18229 0.26806 C 0.18802 0.27847 0.18177 0.26829 0.1875 0.275 C 0.18923 0.27708 0.19097 0.27963 0.19271 0.28194 C 0.19479 0.28472 0.19618 0.28704 0.19878 0.28889 C 0.19948 0.28958 0.20052 0.28982 0.20139 0.29005 C 0.20434 0.29607 0.20156 0.2919 0.20746 0.29583 C 0.21059 0.29815 0.20972 0.29838 0.21267 0.30162 C 0.21441 0.3037 0.21666 0.30486 0.21875 0.30625 C 0.225 0.31482 0.21614 0.3037 0.2283 0.31435 C 0.23472 0.32014 0.22673 0.31319 0.23437 0.31898 C 0.23524 0.31968 0.23611 0.32083 0.23698 0.3213 C 0.23958 0.32269 0.24218 0.32361 0.24479 0.32477 C 0.24566 0.32523 0.24652 0.32569 0.24739 0.32593 C 0.24861 0.32639 0.24982 0.32685 0.25086 0.32708 C 0.25399 0.32847 0.25711 0.33056 0.26041 0.33056 L 0.29878 0.33171 C 0.30104 0.33218 0.3033 0.3331 0.30573 0.33287 C 0.33003 0.33241 0.33107 0.33194 0.34739 0.3294 C 0.34861 0.32917 0.34965 0.3287 0.35086 0.32824 C 0.35173 0.32801 0.3526 0.32755 0.35347 0.32708 C 0.35486 0.32662 0.35642 0.32639 0.35781 0.32593 C 0.35902 0.32569 0.36007 0.32523 0.36128 0.32477 C 0.36944 0.32245 0.3618 0.325 0.3717 0.32245 C 0.37291 0.32222 0.37413 0.32176 0.37517 0.3213 C 0.37604 0.3206 0.37691 0.31968 0.37777 0.31898 C 0.37916 0.31806 0.38073 0.31759 0.38211 0.31667 C 0.38333 0.31597 0.38455 0.31528 0.38559 0.31435 C 0.38628 0.31319 0.38663 0.31181 0.38732 0.31088 C 0.38802 0.31019 0.38923 0.31042 0.38993 0.30972 C 0.39097 0.30926 0.39184 0.30833 0.39253 0.30741 C 0.40173 0.29884 0.39114 0.30903 0.39861 0.30046 C 0.39948 0.29954 0.40034 0.29907 0.40121 0.29815 C 0.40503 0.28819 0.40069 0.29722 0.40573 0.29236 C 0.40798 0.29005 0.40989 0.28634 0.4118 0.2831 C 0.41198 0.28194 0.41215 0.28079 0.41267 0.27963 C 0.41354 0.27732 0.41614 0.27269 0.41614 0.27269 C 0.41632 0.27153 0.41649 0.27037 0.41701 0.26921 C 0.41771 0.26759 0.41875 0.2662 0.41961 0.26458 C 0.42014 0.26343 0.42083 0.26227 0.42135 0.26111 C 0.42187 0.25972 0.42239 0.25787 0.42309 0.25648 C 0.42465 0.25278 0.42552 0.25208 0.42743 0.24838 C 0.42795 0.24722 0.43073 0.24074 0.43177 0.23912 C 0.43246 0.23773 0.4335 0.23681 0.43437 0.23565 C 0.43524 0.23194 0.43541 0.23102 0.43698 0.22755 C 0.43802 0.225 0.43923 0.22292 0.44045 0.2206 L 0.44218 0.21713 C 0.44271 0.21597 0.44323 0.21458 0.44392 0.21366 C 0.44479 0.21204 0.44566 0.21042 0.44652 0.20903 C 0.45295 0.19676 0.44271 0.21505 0.45086 0.20208 C 0.45156 0.20093 0.45173 0.19931 0.4526 0.19861 C 0.45503 0.1956 0.45816 0.1956 0.46128 0.19514 C 0.46423 0.19375 0.46441 0.19421 0.46649 0.19051 C 0.46666 0.19005 0.46649 0.18958 0.46649 0.18935 L 0.46649 0.18935 " pathEditMode="relative" ptsTypes="AAAAAAAAAAAAAAAAAAAAAAAAAAAAAAAAAAAAAAAAAAAAAAAAAAAAAAAAAAAAAAAA">
                                      <p:cBhvr>
                                        <p:cTn id="40" dur="2000" fill="hold"/>
                                        <p:tgtEl>
                                          <p:spTgt spid="62"/>
                                        </p:tgtEl>
                                        <p:attrNameLst>
                                          <p:attrName>ppt_x</p:attrName>
                                          <p:attrName>ppt_y</p:attrName>
                                        </p:attrNameLst>
                                      </p:cBhvr>
                                    </p:animMotion>
                                  </p:childTnLst>
                                </p:cTn>
                              </p:par>
                            </p:childTnLst>
                          </p:cTn>
                        </p:par>
                        <p:par>
                          <p:cTn id="41" fill="hold">
                            <p:stCondLst>
                              <p:cond delay="6000"/>
                            </p:stCondLst>
                            <p:childTnLst>
                              <p:par>
                                <p:cTn id="42" presetID="0" presetClass="path" presetSubtype="0" accel="50000" decel="50000" fill="hold" grpId="3" nodeType="afterEffect">
                                  <p:stCondLst>
                                    <p:cond delay="0"/>
                                  </p:stCondLst>
                                  <p:childTnLst>
                                    <p:animMotion origin="layout" path="M -0.02622 0.00232 L -0.02622 0.00232 C -0.0099 0.0007 -0.01875 0.00116 0.00069 0.00116 L 0.00069 0.00116 " pathEditMode="relative" ptsTypes="AAAA">
                                      <p:cBhvr>
                                        <p:cTn id="43" dur="2000" fill="hold"/>
                                        <p:tgtEl>
                                          <p:spTgt spid="55"/>
                                        </p:tgtEl>
                                        <p:attrNameLst>
                                          <p:attrName>ppt_x</p:attrName>
                                          <p:attrName>ppt_y</p:attrName>
                                        </p:attrNameLst>
                                      </p:cBhvr>
                                    </p:animMotion>
                                  </p:childTnLst>
                                </p:cTn>
                              </p:par>
                            </p:childTnLst>
                          </p:cTn>
                        </p:par>
                        <p:par>
                          <p:cTn id="44" fill="hold">
                            <p:stCondLst>
                              <p:cond delay="8000"/>
                            </p:stCondLst>
                            <p:childTnLst>
                              <p:par>
                                <p:cTn id="45" presetID="8" presetClass="emph" presetSubtype="0" repeatCount="indefinite" fill="hold" nodeType="afterEffect">
                                  <p:stCondLst>
                                    <p:cond delay="0"/>
                                  </p:stCondLst>
                                  <p:endCondLst>
                                    <p:cond evt="onNext" delay="0">
                                      <p:tgtEl>
                                        <p:sldTgt/>
                                      </p:tgtEl>
                                    </p:cond>
                                  </p:endCondLst>
                                  <p:childTnLst>
                                    <p:animRot by="21600000">
                                      <p:cBhvr>
                                        <p:cTn id="46" dur="2000" fill="hold"/>
                                        <p:tgtEl>
                                          <p:spTgt spid="61"/>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par>
                          <p:cTn id="51" fill="hold">
                            <p:stCondLst>
                              <p:cond delay="0"/>
                            </p:stCondLst>
                            <p:childTnLst>
                              <p:par>
                                <p:cTn id="52" presetID="0" presetClass="path" presetSubtype="0" accel="50000" decel="50000" fill="hold" grpId="1" nodeType="afterEffect">
                                  <p:stCondLst>
                                    <p:cond delay="0"/>
                                  </p:stCondLst>
                                  <p:childTnLst>
                                    <p:animMotion origin="layout" path="M 0.00087 0.00093 L 0.00087 0.00093 C 0.00347 0.00047 0.0059 -0.00046 0.00868 -0.00023 C 0.02691 -3.33333E-6 0.06337 0.00209 0.06337 0.00209 L 0.06858 0.00324 C 0.07066 0.00348 0.07274 0.00348 0.07465 0.0044 C 0.07604 0.00486 0.07708 0.00602 0.07813 0.00672 C 0.07899 0.00718 0.07986 0.00741 0.08073 0.00787 C 0.0816 0.00857 0.08247 0.00949 0.08333 0.01019 C 0.08455 0.01065 0.08594 0.01042 0.08681 0.01135 C 0.08802 0.01204 0.08854 0.01366 0.08958 0.01482 C 0.09028 0.01574 0.09132 0.01621 0.09219 0.01713 C 0.09879 0.02454 0.0908 0.01713 0.0974 0.02292 C 0.09757 0.02408 0.09774 0.02523 0.09827 0.02639 C 0.09913 0.02871 0.10087 0.03079 0.10174 0.03334 C 0.10226 0.03519 0.10261 0.03727 0.10347 0.03912 C 0.10486 0.04236 0.10695 0.04514 0.10868 0.04838 L 0.11042 0.05186 C 0.11354 0.06459 0.10851 0.04537 0.11302 0.0588 C 0.11372 0.06111 0.11406 0.06343 0.11476 0.06574 L 0.11736 0.07616 C 0.11771 0.07732 0.11771 0.07871 0.11823 0.07963 C 0.11979 0.08287 0.12066 0.08403 0.1217 0.08773 C 0.1224 0.09005 0.12292 0.09236 0.12344 0.09468 L 0.12431 0.09815 C 0.12465 0.09931 0.12465 0.1007 0.12517 0.10162 L 0.12691 0.1051 C 0.12726 0.10741 0.12743 0.10996 0.12778 0.11227 C 0.12917 0.12084 0.1309 0.12061 0.12778 0.13426 C 0.12743 0.13565 0.12552 0.13496 0.12431 0.13542 C 0.12205 0.13681 0.11979 0.13866 0.11736 0.14005 C 0.11215 0.14283 0.11441 0.14167 0.11042 0.14352 C 0.1092 0.14468 0.10816 0.14584 0.10695 0.14699 C 0.10608 0.14769 0.10504 0.14838 0.10434 0.14931 C 0.1033 0.15023 0.10261 0.15186 0.10174 0.15278 C 0.1 0.1544 0.09653 0.15741 0.09653 0.15741 C 0.09531 0.15973 0.09392 0.16181 0.09306 0.16436 C 0.0908 0.17014 0.09202 0.1676 0.08958 0.17246 C 0.08681 0.18357 0.08785 0.17709 0.08681 0.19213 C 0.09202 0.19445 0.08698 0.19306 0.09219 0.19213 C 0.09583 0.19167 0.09965 0.19144 0.10347 0.19098 C 0.10434 0.19028 0.10504 0.18866 0.10608 0.18866 C 0.11597 0.18843 0.1257 0.18982 0.13559 0.18982 C 0.14601 0.18982 0.15642 0.18912 0.16684 0.18866 C 0.17327 0.1875 0.17101 0.1875 0.17396 0.1875 L 0.17396 0.1875 " pathEditMode="relative" ptsTypes="AAAAAAAAAAAAAAAAAAAAAAAAAAAAAAAAAAAAAAAAAAAAAA">
                                      <p:cBhvr>
                                        <p:cTn id="53" dur="2000" fill="hold"/>
                                        <p:tgtEl>
                                          <p:spTgt spid="63"/>
                                        </p:tgtEl>
                                        <p:attrNameLst>
                                          <p:attrName>ppt_x</p:attrName>
                                          <p:attrName>ppt_y</p:attrName>
                                        </p:attrNameLst>
                                      </p:cBhvr>
                                    </p:animMotion>
                                  </p:childTnLst>
                                </p:cTn>
                              </p:par>
                            </p:childTnLst>
                          </p:cTn>
                        </p:par>
                        <p:par>
                          <p:cTn id="54" fill="hold">
                            <p:stCondLst>
                              <p:cond delay="2000"/>
                            </p:stCondLst>
                            <p:childTnLst>
                              <p:par>
                                <p:cTn id="55" presetID="8" presetClass="emph" presetSubtype="0" repeatCount="indefinite" fill="hold" nodeType="afterEffect">
                                  <p:stCondLst>
                                    <p:cond delay="0"/>
                                  </p:stCondLst>
                                  <p:endCondLst>
                                    <p:cond evt="onNext" delay="0">
                                      <p:tgtEl>
                                        <p:sldTgt/>
                                      </p:tgtEl>
                                    </p:cond>
                                  </p:endCondLst>
                                  <p:childTnLst>
                                    <p:animRot by="21600000">
                                      <p:cBhvr>
                                        <p:cTn id="56" dur="2000" fill="hold"/>
                                        <p:tgtEl>
                                          <p:spTgt spid="61"/>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3" nodeType="clickEffect">
                                  <p:stCondLst>
                                    <p:cond delay="0"/>
                                  </p:stCondLst>
                                  <p:childTnLst>
                                    <p:animMotion origin="layout" path="M 0.46649 0.18819 L 0.46649 0.18819 C 0.46701 0.19468 0.46718 0.20417 0.46823 0.21134 C 0.4684 0.2125 0.46892 0.21366 0.46909 0.21482 C 0.46961 0.21713 0.46979 0.21944 0.46996 0.22176 C 0.47031 0.23218 0.47031 0.24259 0.47083 0.25301 C 0.471 0.25417 0.47152 0.25532 0.4717 0.25648 C 0.47222 0.25833 0.47222 0.26042 0.47257 0.26227 C 0.47534 0.27662 0.47118 0.25023 0.4743 0.27153 C 0.47465 0.28704 0.47534 0.30255 0.47534 0.31782 C 0.47534 0.32616 0.47482 0.33796 0.47343 0.34699 C 0.47326 0.34838 0.47291 0.35 0.47257 0.35162 C 0.47239 0.35509 0.47222 0.35857 0.4717 0.36204 C 0.4717 0.36319 0.47118 0.36435 0.47083 0.36551 C 0.46823 0.37778 0.47239 0.36042 0.46823 0.37708 C 0.46805 0.37824 0.46788 0.3794 0.46736 0.38056 L 0.46562 0.38403 C 0.46545 0.38519 0.4651 0.38634 0.46475 0.3875 C 0.46423 0.39074 0.46423 0.39468 0.46302 0.39792 C 0.46024 0.40556 0.4618 0.3963 0.45955 0.40833 C 0.45937 0.40949 0.4585 0.41505 0.45781 0.41644 C 0.45694 0.41898 0.45555 0.42107 0.45434 0.42338 C 0.45382 0.42454 0.45312 0.42569 0.4526 0.42685 C 0.45052 0.43287 0.45156 0.43009 0.44913 0.43495 C 0.44896 0.43611 0.44878 0.4375 0.44826 0.43843 C 0.44757 0.43982 0.44618 0.44051 0.44566 0.4419 C 0.44496 0.44375 0.44531 0.44583 0.44479 0.44769 C 0.44392 0.45093 0.44201 0.45232 0.44045 0.45463 C 0.43975 0.45579 0.43958 0.45718 0.43871 0.4581 C 0.43663 0.46065 0.4342 0.46296 0.43177 0.46505 C 0.4309 0.46597 0.43021 0.4669 0.42916 0.46736 C 0.42812 0.46806 0.42691 0.46806 0.42569 0.46852 C 0.42482 0.46898 0.42396 0.46944 0.42309 0.46968 C 0.42135 0.4713 0.41996 0.47384 0.41788 0.47431 C 0.41614 0.47477 0.41441 0.475 0.41267 0.47546 C 0.41093 0.47616 0.4092 0.47732 0.40746 0.47778 C 0.40607 0.47824 0.40451 0.47847 0.40312 0.47894 C 0.40139 0.47963 0.39948 0.48032 0.39791 0.48125 C 0.3967 0.48218 0.39566 0.4831 0.39444 0.48357 C 0.39305 0.48426 0.39149 0.48426 0.3901 0.48472 C 0.38923 0.48519 0.38836 0.48565 0.3875 0.48588 C 0.38541 0.48657 0.38333 0.48681 0.38142 0.48704 C 0.37968 0.4875 0.37795 0.48796 0.37621 0.48843 L 0.3309 0.48704 C 0.33003 0.48704 0.32916 0.48611 0.3283 0.48588 C 0.32604 0.48542 0.32378 0.48519 0.32135 0.48472 C 0.32048 0.48449 0.31961 0.48403 0.31875 0.48357 C 0.31632 0.48287 0.31146 0.48194 0.3092 0.48125 L 0.25191 0.48241 C 0.2493 0.48264 0.24809 0.48426 0.24583 0.48472 C 0.24514 0.48495 0.24461 0.48472 0.24409 0.48472 L 0.24409 0.48472 " pathEditMode="relative" ptsTypes="AAAAAAAAAAAAAAAAAAAAAAAAAAAAAAAAAAAAAAAAAAAAAAAAAAAA">
                                      <p:cBhvr>
                                        <p:cTn id="60" dur="2000" fill="hold"/>
                                        <p:tgtEl>
                                          <p:spTgt spid="62"/>
                                        </p:tgtEl>
                                        <p:attrNameLst>
                                          <p:attrName>ppt_x</p:attrName>
                                          <p:attrName>ppt_y</p:attrName>
                                        </p:attrNameLst>
                                      </p:cBhvr>
                                    </p:animMotion>
                                  </p:childTnLst>
                                </p:cTn>
                              </p:par>
                              <p:par>
                                <p:cTn id="61" presetID="42"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0" presetClass="path" presetSubtype="0" accel="50000" decel="50000" fill="hold" grpId="4" nodeType="afterEffect">
                                  <p:stCondLst>
                                    <p:cond delay="0"/>
                                  </p:stCondLst>
                                  <p:childTnLst>
                                    <p:animMotion origin="layout" path="M 0.00243 0.00232 L 0.00243 0.00232 C 0.00208 0.00648 0.00208 0.01088 0.00156 0.01505 C 0.00121 0.01667 0.00017 0.01806 -0.00017 0.01968 C -0.0007 0.02153 -0.00087 0.02338 -0.00104 0.02547 C -0.00139 0.02917 -0.0007 0.03611 -0.00365 0.03935 C -0.00434 0.04005 -0.00538 0.04005 -0.00625 0.04051 C -0.00868 0.0419 -0.01163 0.04445 -0.01406 0.04514 C -0.01701 0.04584 -0.01997 0.04584 -0.02274 0.0463 C -0.02361 0.04676 -0.02448 0.04699 -0.02535 0.04746 C -0.02656 0.04792 -0.02813 0.04746 -0.02882 0.04861 C -0.03004 0.05047 -0.03004 0.05324 -0.03056 0.05556 L -0.03142 0.05903 C -0.02969 0.06134 -0.02761 0.0632 -0.02622 0.06597 C -0.02517 0.06829 -0.02431 0.07107 -0.02274 0.07292 C -0.01945 0.07732 -0.02083 0.075 -0.0184 0.07986 C -0.01754 0.08334 -0.01771 0.0838 -0.0158 0.08681 C -0.01511 0.0882 -0.01406 0.08912 -0.0132 0.09028 C -0.0125 0.09144 -0.01215 0.09283 -0.01146 0.09375 C -0.00538 0.10301 -0.00851 0.09884 -0.00278 0.10301 C 0.00191 0.10672 -0.00243 0.1044 0.00243 0.10648 C 0.00868 0.11227 0.00069 0.10533 0.00851 0.11111 C 0.01215 0.11389 0.01024 0.11343 0.01458 0.11574 C 0.01632 0.11667 0.01805 0.11736 0.01979 0.11806 L 0.0276 0.12153 L 0.03281 0.12384 C 0.03368 0.12431 0.03455 0.12454 0.03542 0.125 C 0.03698 0.12593 0.03837 0.12685 0.03976 0.12732 C 0.04097 0.12801 0.04219 0.12801 0.04323 0.12847 C 0.04496 0.12917 0.0467 0.13033 0.04844 0.13079 C 0.04965 0.13125 0.05087 0.13148 0.05191 0.13195 C 0.05364 0.13264 0.05538 0.13357 0.05712 0.13426 L 0.05972 0.13542 C 0.06059 0.13588 0.06146 0.13634 0.06233 0.13658 C 0.06354 0.13704 0.06476 0.1375 0.0658 0.13773 C 0.06753 0.1382 0.06944 0.13843 0.07118 0.13889 C 0.07344 0.13959 0.07812 0.14144 0.07812 0.14144 L 0.11632 0.14005 C 0.11892 0.14005 0.12153 0.13959 0.12413 0.13889 C 0.125 0.13889 0.12587 0.13797 0.12674 0.13773 C 0.13542 0.13704 0.1441 0.13704 0.15278 0.13658 C 0.15364 0.13634 0.15451 0.13588 0.15538 0.13542 C 0.15694 0.13496 0.15833 0.13472 0.15972 0.13426 C 0.16094 0.13403 0.16215 0.13357 0.16319 0.1331 C 0.16406 0.13241 0.16493 0.13148 0.1658 0.13079 C 0.16667 0.13033 0.16771 0.13033 0.1684 0.12963 C 0.16962 0.12894 0.17083 0.12824 0.17187 0.12732 C 0.17674 0.12384 0.17239 0.12616 0.17726 0.12384 C 0.17812 0.12315 0.17882 0.12222 0.17986 0.12153 C 0.18142 0.1206 0.18333 0.12014 0.18507 0.11922 L 0.19028 0.1169 L 0.19288 0.11574 L 0.19549 0.11459 C 0.20139 0.10926 0.19861 0.11088 0.2033 0.1088 L 0.21111 0.10185 C 0.21198 0.10116 0.21302 0.10047 0.21371 0.09954 C 0.21458 0.09838 0.21528 0.09722 0.21632 0.09607 C 0.21996 0.09236 0.22153 0.09236 0.22413 0.08797 C 0.22535 0.08588 0.22639 0.08334 0.2276 0.08102 C 0.22812 0.07986 0.22899 0.07894 0.22934 0.07755 C 0.22969 0.07639 0.22969 0.075 0.23021 0.07408 C 0.2309 0.07269 0.23212 0.07199 0.23281 0.0706 C 0.2401 0.0581 0.23299 0.06806 0.23889 0.06019 C 0.24045 0.05371 0.23889 0.05949 0.24149 0.05324 C 0.24219 0.05162 0.24253 0.05 0.24323 0.04861 C 0.24392 0.04722 0.24496 0.0463 0.24583 0.04514 C 0.24653 0.04283 0.24774 0.0375 0.24844 0.03588 C 0.24913 0.03449 0.25017 0.03357 0.25104 0.03241 C 0.2526 0.02593 0.25104 0.03172 0.25364 0.02547 C 0.25903 0.01297 0.25035 0.03079 0.25885 0.01389 C 0.25955 0.01273 0.26024 0.01158 0.26059 0.01042 C 0.26094 0.00926 0.26094 0.00787 0.26146 0.00695 C 0.26302 0.00417 0.26667 -2.22222E-6 0.26667 -2.22222E-6 C 0.26753 -0.00301 0.26771 -0.00694 0.26927 -2.22222E-6 C 0.26944 0.00023 0.26875 -2.22222E-6 0.2684 -2.22222E-6 L 0.2684 -2.22222E-6 " pathEditMode="relative" ptsTypes="AAAAAAAAAAAAAAAAAAAAAAAAAAAAAAAAAAAAAAAAAAAAAAAAAAAAAAAAAAAAAAAAAAAAAAAAAAAA">
                                      <p:cBhvr>
                                        <p:cTn id="68" dur="2000" fill="hold"/>
                                        <p:tgtEl>
                                          <p:spTgt spid="55"/>
                                        </p:tgtEl>
                                        <p:attrNameLst>
                                          <p:attrName>ppt_x</p:attrName>
                                          <p:attrName>ppt_y</p:attrName>
                                        </p:attrNameLst>
                                      </p:cBhvr>
                                    </p:animMotion>
                                  </p:childTnLst>
                                </p:cTn>
                              </p:par>
                            </p:childTnLst>
                          </p:cTn>
                        </p:par>
                        <p:par>
                          <p:cTn id="69" fill="hold">
                            <p:stCondLst>
                              <p:cond delay="4000"/>
                            </p:stCondLst>
                            <p:childTnLst>
                              <p:par>
                                <p:cTn id="70" presetID="0" presetClass="path" presetSubtype="0" accel="50000" decel="50000" fill="hold" grpId="2" nodeType="afterEffect">
                                  <p:stCondLst>
                                    <p:cond delay="0"/>
                                  </p:stCondLst>
                                  <p:childTnLst>
                                    <p:animMotion origin="layout" path="M 0.17396 0.18658 L 0.17396 0.18658 C 0.17674 0.18611 0.17969 0.18588 0.18247 0.18542 C 0.18351 0.18519 0.1842 0.18426 0.18507 0.18426 C 0.19115 0.18426 0.1974 0.1838 0.2033 0.18542 C 0.20417 0.18565 0.2033 0.18773 0.2033 0.18889 L 0.2033 0.18889 " pathEditMode="relative" ptsTypes="AAAAAAA">
                                      <p:cBhvr>
                                        <p:cTn id="71" dur="2000" fill="hold"/>
                                        <p:tgtEl>
                                          <p:spTgt spid="63"/>
                                        </p:tgtEl>
                                        <p:attrNameLst>
                                          <p:attrName>ppt_x</p:attrName>
                                          <p:attrName>ppt_y</p:attrName>
                                        </p:attrNameLst>
                                      </p:cBhvr>
                                    </p:animMotion>
                                  </p:childTnLst>
                                </p:cTn>
                              </p:par>
                            </p:childTnLst>
                          </p:cTn>
                        </p:par>
                        <p:par>
                          <p:cTn id="72" fill="hold">
                            <p:stCondLst>
                              <p:cond delay="6000"/>
                            </p:stCondLst>
                            <p:childTnLst>
                              <p:par>
                                <p:cTn id="73" presetID="8" presetClass="emph" presetSubtype="0" repeatCount="indefinite" fill="hold" nodeType="afterEffect">
                                  <p:stCondLst>
                                    <p:cond delay="0"/>
                                  </p:stCondLst>
                                  <p:endCondLst>
                                    <p:cond evt="onNext" delay="0">
                                      <p:tgtEl>
                                        <p:sldTgt/>
                                      </p:tgtEl>
                                    </p:cond>
                                  </p:endCondLst>
                                  <p:childTnLst>
                                    <p:animRot by="21600000">
                                      <p:cBhvr>
                                        <p:cTn id="74" dur="2000" fill="hold"/>
                                        <p:tgtEl>
                                          <p:spTgt spid="61"/>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26" presetClass="emph" presetSubtype="0" repeatCount="indefinite" fill="hold" nodeType="clickEffect">
                                  <p:stCondLst>
                                    <p:cond delay="0"/>
                                  </p:stCondLst>
                                  <p:endCondLst>
                                    <p:cond evt="onNext" delay="0">
                                      <p:tgtEl>
                                        <p:sldTgt/>
                                      </p:tgtEl>
                                    </p:cond>
                                  </p:endCondLst>
                                  <p:childTnLst>
                                    <p:animEffect transition="out" filter="fade">
                                      <p:cBhvr>
                                        <p:cTn id="78" dur="500" tmFilter="0, 0; .2, .5; .8, .5; 1, 0"/>
                                        <p:tgtEl>
                                          <p:spTgt spid="65"/>
                                        </p:tgtEl>
                                      </p:cBhvr>
                                    </p:animEffect>
                                    <p:animScale>
                                      <p:cBhvr>
                                        <p:cTn id="79" dur="250" autoRev="1" fill="hold"/>
                                        <p:tgtEl>
                                          <p:spTgt spid="65"/>
                                        </p:tgtEl>
                                      </p:cBhvr>
                                      <p:by x="105000" y="105000"/>
                                    </p:animScale>
                                  </p:childTnLst>
                                </p:cTn>
                              </p:par>
                            </p:childTnLst>
                          </p:cTn>
                        </p:par>
                        <p:par>
                          <p:cTn id="80" fill="hold">
                            <p:stCondLst>
                              <p:cond delay="500"/>
                            </p:stCondLst>
                            <p:childTnLst>
                              <p:par>
                                <p:cTn id="81" presetID="0" presetClass="path" presetSubtype="0" accel="50000" decel="50000" fill="hold" grpId="4" nodeType="afterEffect">
                                  <p:stCondLst>
                                    <p:cond delay="0"/>
                                  </p:stCondLst>
                                  <p:childTnLst>
                                    <p:animMotion origin="layout" path="M 0.24236 0.4838 L 0.24236 0.4838 C 0.2309 0.48333 0.21961 0.48333 0.20833 0.48241 C 0.20711 0.48241 0.20607 0.48171 0.20486 0.48125 C 0.2026 0.48056 0.20086 0.47963 0.19878 0.47778 C 0.19132 0.47199 0.19618 0.47431 0.19097 0.47199 C 0.18333 0.46204 0.19305 0.47431 0.18576 0.4662 C 0.18159 0.46157 0.18455 0.46435 0.18142 0.45926 C 0.18055 0.4581 0.17951 0.45718 0.17882 0.45579 C 0.17882 0.45579 0.17448 0.44722 0.17361 0.44537 L 0.17187 0.4419 C 0.16979 0.43403 0.17257 0.44259 0.1684 0.43611 C 0.16701 0.43403 0.16597 0.43148 0.16493 0.42917 L 0.16319 0.42569 C 0.1625 0.42454 0.1618 0.42361 0.16146 0.42222 C 0.16111 0.42107 0.16093 0.41991 0.16059 0.41875 C 0.15955 0.41644 0.15711 0.41181 0.15711 0.41181 C 0.15416 0.40023 0.15902 0.41782 0.15364 0.40486 C 0.14826 0.39213 0.15521 0.40255 0.1493 0.39444 C 0.14861 0.39259 0.14809 0.39051 0.14757 0.38866 C 0.14722 0.3875 0.14705 0.38634 0.14652 0.38519 C 0.14531 0.38102 0.14496 0.38056 0.14305 0.37708 L 0.14132 0.36782 C 0.14114 0.3662 0.1408 0.36458 0.14045 0.36319 C 0.1401 0.35995 0.13941 0.3537 0.13871 0.35046 C 0.13854 0.34907 0.13819 0.34815 0.13784 0.34699 C 0.13767 0.34468 0.1375 0.34213 0.13698 0.34005 C 0.1368 0.33866 0.13646 0.33773 0.13611 0.33657 C 0.13576 0.33426 0.13559 0.33171 0.13524 0.3294 C 0.13507 0.32801 0.13472 0.32639 0.13437 0.32477 C 0.13402 0.32245 0.13385 0.32014 0.1335 0.31782 C 0.13333 0.31644 0.13298 0.31482 0.13264 0.31319 C 0.13246 0.31134 0.13211 0.30949 0.13177 0.30741 C 0.13159 0.29051 0.13142 0.27338 0.1309 0.25648 C 0.1309 0.25486 0.13038 0.25347 0.13003 0.25185 C 0.12968 0.25 0.12968 0.24792 0.12916 0.24607 C 0.12882 0.24468 0.12812 0.24375 0.12743 0.24259 C 0.12725 0.24028 0.12691 0.23796 0.12656 0.23565 C 0.12621 0.23287 0.12604 0.23009 0.12569 0.22755 C 0.12552 0.22546 0.12586 0.22315 0.12482 0.22176 C 0.12361 0.21991 0.12135 0.22014 0.11961 0.21944 L 0.11701 0.21829 C 0.11614 0.21782 0.11527 0.21736 0.11441 0.21713 C 0.11319 0.21667 0.11215 0.2162 0.11093 0.21597 C 0.09826 0.21204 0.09687 0.21435 0.07621 0.21366 C 0.07361 0.21319 0.071 0.21296 0.0684 0.2125 C 0.06736 0.21227 0.06666 0.21157 0.0658 0.21134 C 0.06336 0.21042 0.0585 0.20949 0.05625 0.20903 C 0.05191 0.20694 0.05382 0.20903 0.05191 0.20093 L 0.05104 0.19745 C 0.05121 0.19468 0.05086 0.19167 0.05191 0.18935 C 0.05225 0.18819 0.05347 0.18819 0.05451 0.18819 C 0.05937 0.18819 0.06423 0.18889 0.06927 0.18935 L 0.1684 0.18819 L 0.1684 0.18819 " pathEditMode="relative" ptsTypes="AAAAAAAAAAAAAAAAAAAAAAAAAAAAAAAAAAAAAAAAAAAAAAAAAAAAAAA">
                                      <p:cBhvr>
                                        <p:cTn id="82" dur="2000" fill="hold"/>
                                        <p:tgtEl>
                                          <p:spTgt spid="62"/>
                                        </p:tgtEl>
                                        <p:attrNameLst>
                                          <p:attrName>ppt_x</p:attrName>
                                          <p:attrName>ppt_y</p:attrName>
                                        </p:attrNameLst>
                                      </p:cBhvr>
                                    </p:animMotion>
                                  </p:childTnLst>
                                </p:cTn>
                              </p:par>
                            </p:childTnLst>
                          </p:cTn>
                        </p:par>
                      </p:childTnLst>
                    </p:cTn>
                  </p:par>
                  <p:par>
                    <p:cTn id="83" fill="hold">
                      <p:stCondLst>
                        <p:cond delay="indefinite"/>
                      </p:stCondLst>
                      <p:childTnLst>
                        <p:par>
                          <p:cTn id="84" fill="hold">
                            <p:stCondLst>
                              <p:cond delay="0"/>
                            </p:stCondLst>
                            <p:childTnLst>
                              <p:par>
                                <p:cTn id="85" presetID="8" presetClass="emph" presetSubtype="0" repeatCount="indefinite" fill="hold" nodeType="clickEffect">
                                  <p:stCondLst>
                                    <p:cond delay="0"/>
                                  </p:stCondLst>
                                  <p:endCondLst>
                                    <p:cond evt="onNext" delay="0">
                                      <p:tgtEl>
                                        <p:sldTgt/>
                                      </p:tgtEl>
                                    </p:cond>
                                  </p:endCondLst>
                                  <p:childTnLst>
                                    <p:animRot by="21600000">
                                      <p:cBhvr>
                                        <p:cTn id="86" dur="2000" fill="hold"/>
                                        <p:tgtEl>
                                          <p:spTgt spid="61"/>
                                        </p:tgtEl>
                                        <p:attrNameLst>
                                          <p:attrName>r</p:attrName>
                                        </p:attrNameLst>
                                      </p:cBhvr>
                                    </p:animRot>
                                  </p:childTnLst>
                                </p:cTn>
                              </p:par>
                            </p:childTnLst>
                          </p:cTn>
                        </p:par>
                        <p:par>
                          <p:cTn id="87" fill="hold">
                            <p:stCondLst>
                              <p:cond delay="2000"/>
                            </p:stCondLst>
                            <p:childTnLst>
                              <p:par>
                                <p:cTn id="88" presetID="10" presetClass="exit" presetSubtype="0" fill="hold" nodeType="afterEffect">
                                  <p:stCondLst>
                                    <p:cond delay="0"/>
                                  </p:stCondLst>
                                  <p:childTnLst>
                                    <p:animEffect transition="out" filter="fade">
                                      <p:cBhvr>
                                        <p:cTn id="89" dur="500"/>
                                        <p:tgtEl>
                                          <p:spTgt spid="65"/>
                                        </p:tgtEl>
                                      </p:cBhvr>
                                    </p:animEffect>
                                    <p:set>
                                      <p:cBhvr>
                                        <p:cTn id="90" dur="1" fill="hold">
                                          <p:stCondLst>
                                            <p:cond delay="499"/>
                                          </p:stCondLst>
                                        </p:cTn>
                                        <p:tgtEl>
                                          <p:spTgt spid="6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0" presetClass="path" presetSubtype="0" accel="50000" decel="50000" fill="hold" grpId="5" nodeType="clickEffect">
                                  <p:stCondLst>
                                    <p:cond delay="0"/>
                                  </p:stCondLst>
                                  <p:childTnLst>
                                    <p:animMotion origin="layout" path="M 0.26858 -2.22222E-6 L 0.26858 -2.22222E-6 C 0.27066 -0.00856 0.27205 -0.01296 0.27292 -0.02222 C 0.27344 -0.0287 0.27344 -0.03241 0.27465 -0.03842 C 0.27483 -0.03958 0.27517 -0.04074 0.27552 -0.0419 C 0.27569 -0.04491 0.27587 -0.04815 0.27639 -0.05116 C 0.27656 -0.05231 0.27708 -0.05347 0.27726 -0.05463 C 0.27778 -0.0669 0.27726 -0.0794 0.27812 -0.09166 C 0.27812 -0.09421 0.27986 -0.09884 0.27986 -0.09884 C 0.28003 -0.10231 0.28021 -0.10578 0.28073 -0.10926 C 0.2809 -0.11041 0.28142 -0.11134 0.2816 -0.11273 C 0.28316 -0.12199 0.28177 -0.1169 0.28333 -0.12546 C 0.28351 -0.12662 0.28385 -0.12778 0.2842 -0.12893 C 0.28472 -0.13241 0.28524 -0.13866 0.2868 -0.14166 L 0.28854 -0.14514 L 0.29028 -0.15208 C 0.29045 -0.15324 0.29062 -0.15463 0.29114 -0.15555 L 0.29462 -0.1625 C 0.29514 -0.16366 0.29549 -0.16528 0.29635 -0.16597 L 0.29896 -0.16828 C 0.30017 -0.1706 0.30069 -0.17384 0.30243 -0.17523 C 0.30417 -0.17685 0.30573 -0.17916 0.30764 -0.17986 C 0.31597 -0.18356 0.30295 -0.17778 0.31371 -0.18333 C 0.31545 -0.18426 0.31719 -0.18495 0.31892 -0.18565 C 0.31979 -0.18611 0.32083 -0.18611 0.32153 -0.1868 C 0.32239 -0.18773 0.32326 -0.18866 0.32413 -0.18912 C 0.32587 -0.19028 0.3276 -0.19074 0.32934 -0.19143 C 0.33264 -0.19305 0.33559 -0.19444 0.33889 -0.19491 C 0.34097 -0.19537 0.34305 -0.19606 0.34496 -0.19606 L 0.43819 -0.19606 L 0.43819 -0.19606 L 0.43819 -0.19606 " pathEditMode="relative" ptsTypes="AAAAAAAAAAAAAAAAAAAAAAAAAAAAAAAA">
                                      <p:cBhvr>
                                        <p:cTn id="94" dur="2000" fill="hold"/>
                                        <p:tgtEl>
                                          <p:spTgt spid="55"/>
                                        </p:tgtEl>
                                        <p:attrNameLst>
                                          <p:attrName>ppt_x</p:attrName>
                                          <p:attrName>ppt_y</p:attrName>
                                        </p:attrNameLst>
                                      </p:cBhvr>
                                    </p:animMotion>
                                  </p:childTnLst>
                                </p:cTn>
                              </p:par>
                            </p:childTnLst>
                          </p:cTn>
                        </p:par>
                        <p:par>
                          <p:cTn id="95" fill="hold">
                            <p:stCondLst>
                              <p:cond delay="2000"/>
                            </p:stCondLst>
                            <p:childTnLst>
                              <p:par>
                                <p:cTn id="96" presetID="10" presetClass="exit" presetSubtype="0" fill="hold" grpId="6" nodeType="afterEffect">
                                  <p:stCondLst>
                                    <p:cond delay="0"/>
                                  </p:stCondLst>
                                  <p:childTnLst>
                                    <p:animEffect transition="out" filter="fade">
                                      <p:cBhvr>
                                        <p:cTn id="97" dur="500"/>
                                        <p:tgtEl>
                                          <p:spTgt spid="55"/>
                                        </p:tgtEl>
                                      </p:cBhvr>
                                    </p:animEffect>
                                    <p:set>
                                      <p:cBhvr>
                                        <p:cTn id="98" dur="1" fill="hold">
                                          <p:stCondLst>
                                            <p:cond delay="499"/>
                                          </p:stCondLst>
                                        </p:cTn>
                                        <p:tgtEl>
                                          <p:spTgt spid="55"/>
                                        </p:tgtEl>
                                        <p:attrNameLst>
                                          <p:attrName>style.visibility</p:attrName>
                                        </p:attrNameLst>
                                      </p:cBhvr>
                                      <p:to>
                                        <p:strVal val="hidden"/>
                                      </p:to>
                                    </p:set>
                                  </p:childTnLst>
                                </p:cTn>
                              </p:par>
                            </p:childTnLst>
                          </p:cTn>
                        </p:par>
                        <p:par>
                          <p:cTn id="99" fill="hold">
                            <p:stCondLst>
                              <p:cond delay="2500"/>
                            </p:stCondLst>
                            <p:childTnLst>
                              <p:par>
                                <p:cTn id="100" presetID="0" presetClass="path" presetSubtype="0" accel="50000" decel="50000" fill="hold" grpId="3" nodeType="afterEffect">
                                  <p:stCondLst>
                                    <p:cond delay="0"/>
                                  </p:stCondLst>
                                  <p:childTnLst>
                                    <p:animMotion origin="layout" path="M 0.20261 0.19005 L 0.20261 0.19005 C 0.20278 0.19375 0.20347 0.19769 0.20347 0.20162 C 0.20347 0.20857 0.20347 0.21551 0.20261 0.22246 C 0.20191 0.22709 0.19896 0.23102 0.19653 0.23403 C 0.19566 0.23496 0.19479 0.23588 0.19392 0.23635 C 0.19097 0.23773 0.18733 0.23797 0.18438 0.23982 C 0.18108 0.24167 0.17795 0.24375 0.17483 0.24561 C 0.18056 0.25324 0.175 0.24491 0.1783 0.25255 C 0.17917 0.25486 0.18073 0.25695 0.18177 0.25949 C 0.18229 0.26111 0.18281 0.2625 0.18351 0.26412 C 0.1842 0.26621 0.18524 0.26783 0.18611 0.26991 C 0.18646 0.27107 0.18646 0.27246 0.18698 0.27338 C 0.18767 0.27477 0.18872 0.2757 0.18958 0.27686 C 0.19097 0.28241 0.18976 0.27894 0.19306 0.28496 C 0.19358 0.28611 0.19392 0.2875 0.19479 0.28843 C 0.19549 0.28936 0.19653 0.29005 0.1974 0.29074 C 0.20191 0.3 0.19583 0.28889 0.20174 0.29653 C 0.20243 0.29746 0.20261 0.29908 0.20347 0.3 C 0.20434 0.30116 0.20573 0.30162 0.20695 0.30232 C 0.20781 0.30301 0.20868 0.30394 0.20955 0.30463 C 0.21129 0.30602 0.21302 0.30695 0.21476 0.30811 C 0.21563 0.3088 0.21649 0.30973 0.21736 0.31042 C 0.21858 0.31158 0.21962 0.31297 0.22083 0.31389 C 0.22361 0.31621 0.22639 0.31875 0.22952 0.31968 C 0.23073 0.32014 0.23177 0.32061 0.23299 0.32084 C 0.23386 0.3213 0.23472 0.32176 0.23559 0.32199 C 0.23785 0.32292 0.24028 0.32338 0.24254 0.32431 C 0.2441 0.325 0.24549 0.32616 0.24688 0.32662 C 0.24931 0.32778 0.25399 0.32824 0.25642 0.32894 C 0.26302 0.33102 0.26372 0.33195 0.27031 0.33611 L 0.33299 0.33473 C 0.34028 0.33449 0.33455 0.33357 0.3408 0.33125 C 0.34306 0.33056 0.34549 0.33056 0.34774 0.3301 C 0.35174 0.32894 0.35504 0.32755 0.35903 0.32662 C 0.36233 0.32593 0.36632 0.32547 0.36945 0.32431 C 0.37205 0.32361 0.37656 0.3213 0.37899 0.31968 C 0.38021 0.31898 0.38125 0.31806 0.38247 0.31736 C 0.3842 0.31644 0.38594 0.31598 0.38767 0.31505 C 0.38854 0.31436 0.38941 0.31343 0.39028 0.31273 C 0.39202 0.31181 0.39392 0.31135 0.39549 0.31042 C 0.39705 0.30973 0.39844 0.3088 0.39983 0.30811 C 0.4007 0.30764 0.40174 0.30764 0.40261 0.30695 C 0.40399 0.30602 0.40538 0.30486 0.40695 0.30348 C 0.40868 0.30209 0.41059 0.30093 0.41215 0.29885 C 0.41302 0.29769 0.41372 0.29653 0.41476 0.29537 C 0.41632 0.29375 0.41997 0.29074 0.41997 0.29074 C 0.42049 0.28959 0.42083 0.2882 0.4217 0.28727 C 0.4224 0.28635 0.42344 0.28588 0.42431 0.28496 C 0.42517 0.28403 0.42604 0.28264 0.42691 0.28148 C 0.42743 0.27986 0.42778 0.27824 0.42865 0.27686 C 0.42934 0.2757 0.43056 0.2757 0.43125 0.27454 C 0.43177 0.27361 0.4316 0.27199 0.43212 0.27107 C 0.43281 0.26968 0.43386 0.26875 0.43472 0.2676 C 0.4349 0.26644 0.4349 0.26505 0.43559 0.26412 C 0.43698 0.26227 0.4408 0.25949 0.4408 0.25949 C 0.44288 0.25116 0.43993 0.26181 0.44427 0.25139 C 0.44583 0.24746 0.44566 0.24584 0.44688 0.24213 C 0.44774 0.23936 0.44844 0.23658 0.44948 0.23403 C 0.45017 0.23218 0.45139 0.23102 0.45208 0.2294 C 0.45313 0.22686 0.45382 0.22408 0.45469 0.2213 C 0.45504 0.22014 0.45504 0.21875 0.45556 0.21783 C 0.45625 0.21598 0.45747 0.21482 0.45816 0.2132 C 0.45886 0.21135 0.45938 0.20926 0.4599 0.20741 C 0.46111 0.20278 0.46007 0.20162 0.46337 0.19815 C 0.46406 0.19723 0.46511 0.19723 0.46597 0.19699 C 0.4691 0.19422 0.4691 0.19468 0.47118 0.19005 C 0.47136 0.18959 0.47118 0.18912 0.47118 0.18889 L 0.47118 0.18889 " pathEditMode="relative" ptsTypes="AAAAAAAAAAAAAAAAAAAAAAAAAAAAAAAAAAAAAAAAAAAAAAAAAAAAAAAAAAAAAAAAAAAAA">
                                      <p:cBhvr>
                                        <p:cTn id="101" dur="2000" fill="hold"/>
                                        <p:tgtEl>
                                          <p:spTgt spid="63"/>
                                        </p:tgtEl>
                                        <p:attrNameLst>
                                          <p:attrName>ppt_x</p:attrName>
                                          <p:attrName>ppt_y</p:attrName>
                                        </p:attrNameLst>
                                      </p:cBhvr>
                                    </p:animMotion>
                                  </p:childTnLst>
                                </p:cTn>
                              </p:par>
                            </p:childTnLst>
                          </p:cTn>
                        </p:par>
                        <p:par>
                          <p:cTn id="102" fill="hold">
                            <p:stCondLst>
                              <p:cond delay="4500"/>
                            </p:stCondLst>
                            <p:childTnLst>
                              <p:par>
                                <p:cTn id="103" presetID="0" presetClass="path" presetSubtype="0" accel="50000" decel="50000" fill="hold" grpId="5" nodeType="afterEffect">
                                  <p:stCondLst>
                                    <p:cond delay="0"/>
                                  </p:stCondLst>
                                  <p:childTnLst>
                                    <p:animMotion origin="layout" path="M 0.16753 0.18819 L 0.16753 0.18819 L 0.19791 0.18819 L 0.19791 0.18819 " pathEditMode="relative" ptsTypes="AAAA">
                                      <p:cBhvr>
                                        <p:cTn id="104" dur="2000" fill="hold"/>
                                        <p:tgtEl>
                                          <p:spTgt spid="62"/>
                                        </p:tgtEl>
                                        <p:attrNameLst>
                                          <p:attrName>ppt_x</p:attrName>
                                          <p:attrName>ppt_y</p:attrName>
                                        </p:attrNameLst>
                                      </p:cBhvr>
                                    </p:animMotion>
                                  </p:childTnLst>
                                </p:cTn>
                              </p:par>
                            </p:childTnLst>
                          </p:cTn>
                        </p:par>
                        <p:par>
                          <p:cTn id="105" fill="hold">
                            <p:stCondLst>
                              <p:cond delay="6500"/>
                            </p:stCondLst>
                            <p:childTnLst>
                              <p:par>
                                <p:cTn id="106" presetID="8" presetClass="emph" presetSubtype="0" repeatCount="indefinite" fill="hold" nodeType="afterEffect">
                                  <p:stCondLst>
                                    <p:cond delay="0"/>
                                  </p:stCondLst>
                                  <p:endCondLst>
                                    <p:cond evt="onNext" delay="0">
                                      <p:tgtEl>
                                        <p:sldTgt/>
                                      </p:tgtEl>
                                    </p:cond>
                                  </p:endCondLst>
                                  <p:childTnLst>
                                    <p:animRot by="21600000">
                                      <p:cBhvr>
                                        <p:cTn id="107" dur="2000" fill="hold"/>
                                        <p:tgtEl>
                                          <p:spTgt spid="61"/>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4" nodeType="clickEffect">
                                  <p:stCondLst>
                                    <p:cond delay="0"/>
                                  </p:stCondLst>
                                  <p:childTnLst>
                                    <p:animMotion origin="layout" path="M 0.46962 0.18658 L 0.46962 0.18658 C 0.47327 0.18611 0.47708 0.18611 0.4809 0.18519 C 0.48264 0.18496 0.48438 0.1838 0.48611 0.18287 L 0.48872 0.18172 C 0.48958 0.18056 0.49028 0.1794 0.49132 0.17824 C 0.49202 0.17755 0.49323 0.17709 0.49392 0.17593 C 0.49445 0.175 0.49445 0.17361 0.49479 0.17246 C 0.49445 0.16436 0.49427 0.15625 0.49392 0.14815 C 0.4934 0.13843 0.49375 0.14028 0.49219 0.13426 C 0.4908 0.10949 0.4908 0.11667 0.49219 0.08079 C 0.49219 0.07894 0.49271 0.07709 0.49306 0.075 C 0.49323 0.07361 0.49358 0.07199 0.49392 0.07037 C 0.49427 0.06852 0.49445 0.06667 0.49479 0.06459 C 0.49653 0.05394 0.49445 0.06551 0.4974 0.05648 C 0.49844 0.05348 0.49913 0.04792 0.50087 0.04491 C 0.50243 0.04236 0.50608 0.03797 0.50608 0.03797 C 0.50642 0.03681 0.50642 0.03565 0.50695 0.03449 C 0.50799 0.03195 0.5092 0.02986 0.51042 0.02755 L 0.51215 0.02408 C 0.51267 0.02292 0.51302 0.02107 0.51389 0.02061 C 0.51597 0.01922 0.51806 0.01806 0.51997 0.01598 C 0.52101 0.01482 0.52153 0.01343 0.52257 0.0125 C 0.52396 0.01111 0.52899 0.00857 0.53038 0.00787 C 0.53212 0.00695 0.53386 0.00579 0.53559 0.00556 C 0.53906 0.00463 0.54254 0.00417 0.54601 0.00324 C 0.54757 0.00278 0.54896 0.00255 0.55035 0.00209 C 0.55139 0.00162 0.55208 0.00093 0.55295 0.00093 C 0.57309 -3.33333E-6 0.59306 -3.33333E-6 0.61302 -0.00023 C 0.61389 -0.00069 0.61476 -0.00139 0.61563 -0.00139 C 0.62136 -0.00254 0.63299 -0.0037 0.63299 -0.0037 L 0.64097 -0.00254 L 0.64097 -0.00254 " pathEditMode="relative" ptsTypes="AAAAAAAAAAAAAAAAAAAAAAAAAAAAAAAAA">
                                      <p:cBhvr>
                                        <p:cTn id="111" dur="2000" fill="hold"/>
                                        <p:tgtEl>
                                          <p:spTgt spid="63"/>
                                        </p:tgtEl>
                                        <p:attrNameLst>
                                          <p:attrName>ppt_x</p:attrName>
                                          <p:attrName>ppt_y</p:attrName>
                                        </p:attrNameLst>
                                      </p:cBhvr>
                                    </p:animMotion>
                                  </p:childTnLst>
                                </p:cTn>
                              </p:par>
                            </p:childTnLst>
                          </p:cTn>
                        </p:par>
                        <p:par>
                          <p:cTn id="112" fill="hold">
                            <p:stCondLst>
                              <p:cond delay="2000"/>
                            </p:stCondLst>
                            <p:childTnLst>
                              <p:par>
                                <p:cTn id="113" presetID="10" presetClass="exit" presetSubtype="0" fill="hold" grpId="5" nodeType="afterEffect">
                                  <p:stCondLst>
                                    <p:cond delay="0"/>
                                  </p:stCondLst>
                                  <p:childTnLst>
                                    <p:animEffect transition="out" filter="fade">
                                      <p:cBhvr>
                                        <p:cTn id="114" dur="500"/>
                                        <p:tgtEl>
                                          <p:spTgt spid="63"/>
                                        </p:tgtEl>
                                      </p:cBhvr>
                                    </p:animEffect>
                                    <p:set>
                                      <p:cBhvr>
                                        <p:cTn id="115" dur="1" fill="hold">
                                          <p:stCondLst>
                                            <p:cond delay="499"/>
                                          </p:stCondLst>
                                        </p:cTn>
                                        <p:tgtEl>
                                          <p:spTgt spid="63"/>
                                        </p:tgtEl>
                                        <p:attrNameLst>
                                          <p:attrName>style.visibility</p:attrName>
                                        </p:attrNameLst>
                                      </p:cBhvr>
                                      <p:to>
                                        <p:strVal val="hidden"/>
                                      </p:to>
                                    </p:set>
                                  </p:childTnLst>
                                </p:cTn>
                              </p:par>
                            </p:childTnLst>
                          </p:cTn>
                        </p:par>
                        <p:par>
                          <p:cTn id="116" fill="hold">
                            <p:stCondLst>
                              <p:cond delay="2500"/>
                            </p:stCondLst>
                            <p:childTnLst>
                              <p:par>
                                <p:cTn id="117" presetID="0" presetClass="path" presetSubtype="0" accel="50000" decel="50000" fill="hold" grpId="6" nodeType="afterEffect">
                                  <p:stCondLst>
                                    <p:cond delay="0"/>
                                  </p:stCondLst>
                                  <p:childTnLst>
                                    <p:animMotion origin="layout" path="M 0.19861 0.18704 L 0.19861 0.18704 C 0.1993 0.19074 0.19982 0.19468 0.20034 0.19861 C 0.20069 0.19977 0.20121 0.20069 0.20121 0.20208 C 0.20312 0.22199 0.20069 0.21134 0.20295 0.2206 C 0.20277 0.22245 0.20295 0.22454 0.20208 0.22639 C 0.20121 0.2287 0.19496 0.23079 0.19427 0.23102 C 0.1934 0.23125 0.19253 0.23148 0.19166 0.23218 C 0.18993 0.23357 0.18854 0.23611 0.18646 0.23681 L 0.18298 0.23796 C 0.18125 0.23958 0.17812 0.24167 0.17777 0.24491 C 0.17743 0.24838 0.1783 0.25185 0.17864 0.25532 C 0.17916 0.2588 0.18159 0.26366 0.18298 0.26574 C 0.18385 0.2669 0.18489 0.26806 0.18559 0.26921 C 0.18993 0.27593 0.18611 0.27245 0.19166 0.27616 C 0.19409 0.2794 0.19705 0.28403 0.20034 0.28542 L 0.20555 0.28773 C 0.20729 0.28935 0.20885 0.29144 0.21076 0.29236 L 0.21614 0.29468 C 0.22378 0.30162 0.21146 0.2912 0.22396 0.29931 C 0.225 0.30023 0.22621 0.30069 0.22743 0.30162 C 0.22864 0.30278 0.22951 0.30417 0.2309 0.30509 C 0.23177 0.30602 0.23611 0.30718 0.23698 0.30741 C 0.24114 0.31111 0.23784 0.30903 0.24305 0.31088 C 0.24479 0.31157 0.24826 0.31319 0.24826 0.31319 C 0.24913 0.31412 0.25 0.31505 0.25086 0.31551 C 0.25208 0.31644 0.2559 0.31759 0.25694 0.31782 C 0.25937 0.31968 0.26041 0.3206 0.26302 0.3213 C 0.26441 0.32199 0.26597 0.32199 0.26736 0.32245 C 0.26823 0.32292 0.26909 0.32361 0.26996 0.32361 C 0.27222 0.32431 0.27465 0.32431 0.27691 0.32477 C 0.27847 0.32523 0.27986 0.32569 0.28125 0.32593 C 0.28368 0.32685 0.28819 0.32847 0.28819 0.32847 C 0.29271 0.32824 0.32014 0.32824 0.33177 0.32593 C 0.33264 0.32593 0.3335 0.32523 0.33437 0.32477 C 0.33646 0.32431 0.33836 0.32407 0.34045 0.32361 C 0.34635 0.32107 0.33906 0.32407 0.34826 0.3213 C 0.34913 0.32107 0.35 0.32037 0.35086 0.32014 C 0.35312 0.31968 0.35555 0.31944 0.35781 0.31898 C 0.36979 0.31389 0.35764 0.31968 0.36649 0.31435 C 0.36736 0.31389 0.3684 0.31366 0.36909 0.31319 C 0.37031 0.3125 0.37135 0.31157 0.37257 0.31088 C 0.3743 0.30995 0.37777 0.30857 0.37777 0.30857 C 0.38194 0.30486 0.37951 0.30671 0.38576 0.30394 C 0.38663 0.3037 0.3875 0.30347 0.38836 0.30278 C 0.39357 0.29815 0.38802 0.30255 0.39444 0.29931 C 0.40347 0.29491 0.39236 0.29884 0.40139 0.29583 C 0.40225 0.29468 0.40295 0.29352 0.40399 0.29236 C 0.40677 0.28935 0.40781 0.28982 0.4092 0.28542 C 0.40989 0.28333 0.41041 0.28079 0.41093 0.27847 C 0.41128 0.27732 0.41093 0.27523 0.4118 0.275 L 0.41527 0.27384 C 0.41614 0.27315 0.41701 0.27222 0.41788 0.27153 C 0.41875 0.27107 0.41979 0.27107 0.42048 0.27037 C 0.42135 0.26944 0.42152 0.26782 0.42222 0.2669 C 0.42291 0.26597 0.42396 0.26528 0.42482 0.26458 C 0.42534 0.26343 0.42604 0.26227 0.42656 0.26111 C 0.42691 0.25995 0.42673 0.25857 0.42743 0.25764 C 0.42812 0.25671 0.42916 0.25694 0.43003 0.25648 C 0.43038 0.25486 0.43038 0.25324 0.4309 0.25185 C 0.43177 0.24931 0.43437 0.24491 0.43437 0.24491 C 0.43507 0.24213 0.43524 0.24028 0.43698 0.23796 C 0.43767 0.23704 0.43871 0.23634 0.43958 0.23565 L 0.44305 0.2287 C 0.44375 0.22755 0.44409 0.22616 0.44479 0.22523 C 0.44566 0.22407 0.4467 0.22292 0.44739 0.22176 C 0.45104 0.21597 0.44705 0.22014 0.45173 0.21597 C 0.45243 0.21482 0.45277 0.21343 0.45347 0.2125 C 0.45434 0.21134 0.45555 0.21111 0.45607 0.21019 C 0.45677 0.20926 0.45659 0.20764 0.45694 0.20671 C 0.45746 0.20509 0.45816 0.20347 0.45868 0.20208 C 0.45989 0.19954 0.46215 0.19514 0.46215 0.19514 C 0.4625 0.19398 0.4625 0.19236 0.46302 0.19167 C 0.46371 0.19074 0.46493 0.19097 0.46562 0.19051 C 0.46614 0.19005 0.46632 0.18958 0.46666 0.18935 L 0.46666 0.18935 " pathEditMode="relative" ptsTypes="AAAAAAAAAAAAAAAAAAAAAAAAAAAAAAAAAAAAAAAAAAAAAAAAAAAAAAAAAAAAAAAAAAAAAAAAAAAA">
                                      <p:cBhvr>
                                        <p:cTn id="118" dur="2000" fill="hold"/>
                                        <p:tgtEl>
                                          <p:spTgt spid="62"/>
                                        </p:tgtEl>
                                        <p:attrNameLst>
                                          <p:attrName>ppt_x</p:attrName>
                                          <p:attrName>ppt_y</p:attrName>
                                        </p:attrNameLst>
                                      </p:cBhvr>
                                    </p:animMotion>
                                  </p:childTnLst>
                                </p:cTn>
                              </p:par>
                            </p:childTnLst>
                          </p:cTn>
                        </p:par>
                        <p:par>
                          <p:cTn id="119" fill="hold">
                            <p:stCondLst>
                              <p:cond delay="4500"/>
                            </p:stCondLst>
                            <p:childTnLst>
                              <p:par>
                                <p:cTn id="120" presetID="8" presetClass="emph" presetSubtype="0" repeatCount="indefinite" fill="hold" nodeType="afterEffect">
                                  <p:stCondLst>
                                    <p:cond delay="0"/>
                                  </p:stCondLst>
                                  <p:endCondLst>
                                    <p:cond evt="onNext" delay="0">
                                      <p:tgtEl>
                                        <p:sldTgt/>
                                      </p:tgtEl>
                                    </p:cond>
                                  </p:endCondLst>
                                  <p:childTnLst>
                                    <p:animRot by="21600000">
                                      <p:cBhvr>
                                        <p:cTn id="121" dur="2000" fill="hold"/>
                                        <p:tgtEl>
                                          <p:spTgt spid="61"/>
                                        </p:tgtEl>
                                        <p:attrNameLst>
                                          <p:attrName>r</p:attrName>
                                        </p:attrNameLst>
                                      </p:cBhvr>
                                    </p:animRot>
                                  </p:childTnLst>
                                </p:cTn>
                              </p:par>
                            </p:childTnLst>
                          </p:cTn>
                        </p:par>
                      </p:childTnLst>
                    </p:cTn>
                  </p:par>
                  <p:par>
                    <p:cTn id="122" fill="hold">
                      <p:stCondLst>
                        <p:cond delay="indefinite"/>
                      </p:stCondLst>
                      <p:childTnLst>
                        <p:par>
                          <p:cTn id="123" fill="hold">
                            <p:stCondLst>
                              <p:cond delay="0"/>
                            </p:stCondLst>
                            <p:childTnLst>
                              <p:par>
                                <p:cTn id="124" presetID="0" presetClass="path" presetSubtype="0" accel="50000" decel="50000" fill="hold" grpId="7" nodeType="clickEffect">
                                  <p:stCondLst>
                                    <p:cond delay="0"/>
                                  </p:stCondLst>
                                  <p:childTnLst>
                                    <p:animMotion origin="layout" path="M 0.46666 0.18704 L 0.46666 0.18704 C 0.46892 0.18542 0.47118 0.1838 0.47361 0.18218 C 0.4743 0.18171 0.47534 0.18194 0.47621 0.18102 C 0.4776 0.1794 0.47812 0.17639 0.47882 0.17407 C 0.47673 0.1338 0.47934 0.17546 0.47621 0.14514 C 0.47517 0.13588 0.47586 0.13958 0.47448 0.13357 C 0.47465 0.12361 0.47482 0.11343 0.47534 0.10347 C 0.47534 0.10069 0.47639 0.09468 0.47708 0.0919 C 0.4776 0.08958 0.47795 0.08704 0.47882 0.08495 C 0.47934 0.08333 0.48003 0.08194 0.48055 0.08032 C 0.48142 0.07755 0.48159 0.075 0.48229 0.07222 C 0.48246 0.07107 0.48264 0.06968 0.48316 0.06875 C 0.4835 0.06736 0.4842 0.06644 0.48489 0.06528 C 0.48767 0.05394 0.48316 0.0713 0.4875 0.05718 C 0.49027 0.04769 0.4875 0.05255 0.49184 0.04653 C 0.49392 0.03796 0.49097 0.04861 0.49444 0.03958 C 0.49479 0.03866 0.49479 0.03727 0.49531 0.03611 C 0.496 0.03472 0.49705 0.03403 0.49791 0.03264 C 0.49861 0.03171 0.49896 0.03032 0.49965 0.02917 C 0.50034 0.02801 0.50139 0.02708 0.50225 0.02569 C 0.50295 0.02477 0.50312 0.02315 0.50399 0.02222 C 0.50555 0.02037 0.50729 0.01852 0.5092 0.01759 L 0.51441 0.01528 C 0.51527 0.01458 0.51614 0.01366 0.51701 0.01296 C 0.51909 0.01157 0.52187 0.01157 0.52396 0.01065 C 0.52569 0.00995 0.52743 0.0088 0.52916 0.00833 C 0.53211 0.00764 0.53507 0.00694 0.53784 0.00602 C 0.54236 0.00463 0.54201 0.0044 0.54739 0.0037 C 0.55347 0.00278 0.5658 0.00139 0.5658 0.00139 C 0.56666 0.00093 0.56753 0.00069 0.5684 0.00023 C 0.58906 -0.00764 0.62239 -0.00093 0.63455 -0.00093 L 0.63455 -0.00093 " pathEditMode="relative" ptsTypes="AAAAAAAAAAAAAAAAAAAAAAAAAAAAAAAAA">
                                      <p:cBhvr>
                                        <p:cTn id="125" dur="2000" fill="hold"/>
                                        <p:tgtEl>
                                          <p:spTgt spid="62"/>
                                        </p:tgtEl>
                                        <p:attrNameLst>
                                          <p:attrName>ppt_x</p:attrName>
                                          <p:attrName>ppt_y</p:attrName>
                                        </p:attrNameLst>
                                      </p:cBhvr>
                                    </p:animMotion>
                                  </p:childTnLst>
                                </p:cTn>
                              </p:par>
                            </p:childTnLst>
                          </p:cTn>
                        </p:par>
                        <p:par>
                          <p:cTn id="126" fill="hold">
                            <p:stCondLst>
                              <p:cond delay="2000"/>
                            </p:stCondLst>
                            <p:childTnLst>
                              <p:par>
                                <p:cTn id="127" presetID="10" presetClass="exit" presetSubtype="0" fill="hold" grpId="8" nodeType="afterEffect">
                                  <p:stCondLst>
                                    <p:cond delay="0"/>
                                  </p:stCondLst>
                                  <p:childTnLst>
                                    <p:animEffect transition="out" filter="fade">
                                      <p:cBhvr>
                                        <p:cTn id="128" dur="500"/>
                                        <p:tgtEl>
                                          <p:spTgt spid="62"/>
                                        </p:tgtEl>
                                      </p:cBhvr>
                                    </p:animEffect>
                                    <p:set>
                                      <p:cBhvr>
                                        <p:cTn id="129" dur="1" fill="hold">
                                          <p:stCondLst>
                                            <p:cond delay="499"/>
                                          </p:stCondLst>
                                        </p:cTn>
                                        <p:tgtEl>
                                          <p:spTgt spid="6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nodeType="clickEffect">
                                  <p:stCondLst>
                                    <p:cond delay="0"/>
                                  </p:stCondLst>
                                  <p:childTnLst>
                                    <p:animEffect transition="out" filter="fade">
                                      <p:cBhvr>
                                        <p:cTn id="133" dur="500"/>
                                        <p:tgtEl>
                                          <p:spTgt spid="61"/>
                                        </p:tgtEl>
                                      </p:cBhvr>
                                    </p:animEffect>
                                    <p:set>
                                      <p:cBhvr>
                                        <p:cTn id="134"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54" grpId="0" animBg="1"/>
      <p:bldP spid="54" grpId="1" animBg="1"/>
      <p:bldP spid="54" grpId="2" animBg="1"/>
      <p:bldP spid="55" grpId="0" animBg="1"/>
      <p:bldP spid="55" grpId="1" animBg="1"/>
      <p:bldP spid="55" grpId="2" animBg="1"/>
      <p:bldP spid="55" grpId="3" animBg="1"/>
      <p:bldP spid="55" grpId="4" animBg="1"/>
      <p:bldP spid="55" grpId="5" animBg="1"/>
      <p:bldP spid="55" grpId="6" animBg="1"/>
      <p:bldP spid="62" grpId="0" animBg="1"/>
      <p:bldP spid="62" grpId="1" animBg="1"/>
      <p:bldP spid="62" grpId="2" animBg="1"/>
      <p:bldP spid="62" grpId="3" animBg="1"/>
      <p:bldP spid="62" grpId="4" animBg="1"/>
      <p:bldP spid="62" grpId="5" animBg="1"/>
      <p:bldP spid="62" grpId="6" animBg="1"/>
      <p:bldP spid="62" grpId="7" animBg="1"/>
      <p:bldP spid="62" grpId="8" animBg="1"/>
      <p:bldP spid="63" grpId="0" animBg="1"/>
      <p:bldP spid="63" grpId="1" animBg="1"/>
      <p:bldP spid="63" grpId="2" animBg="1"/>
      <p:bldP spid="63" grpId="3" animBg="1"/>
      <p:bldP spid="63" grpId="4" animBg="1"/>
      <p:bldP spid="63" grpId="5"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04</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多道程序系统中程序执行环境的变化</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06754" y="1976983"/>
            <a:ext cx="8080046"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多道程序系统：计算机需要同时处理多个具有独立功能的程序，导致出现资源共享与竞争，制约程序执行速度，特征如下：</a:t>
            </a:r>
          </a:p>
          <a:p>
            <a:pPr marL="742950" lvl="1" indent="-285750">
              <a:lnSpc>
                <a:spcPct val="150000"/>
              </a:lnSpc>
              <a:buClr>
                <a:srgbClr val="FF0000"/>
              </a:buClr>
              <a:buFont typeface="Wingdings" panose="05000000000000000000" pitchFamily="2" charset="2"/>
              <a:buChar char="p"/>
            </a:pPr>
            <a:r>
              <a:rPr lang="zh-CN" altLang="en-US"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独立性</a:t>
            </a:r>
          </a:p>
          <a:p>
            <a:pPr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多道程序在逻辑上是独立的，如果有资源保障，每道程序可以独立执行，并且执行速度与其他程序无关</a:t>
            </a:r>
          </a:p>
          <a:p>
            <a:pPr marL="742950" lvl="1" indent="-285750">
              <a:lnSpc>
                <a:spcPct val="150000"/>
              </a:lnSpc>
              <a:buClr>
                <a:srgbClr val="FF0000"/>
              </a:buClr>
              <a:buFont typeface="Wingdings" panose="05000000000000000000" pitchFamily="2" charset="2"/>
              <a:buChar char="p"/>
            </a:pPr>
            <a:r>
              <a:rPr lang="zh-CN" altLang="en-US"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随机性</a:t>
            </a:r>
          </a:p>
          <a:p>
            <a:pPr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在多道程序环境，特别是多用户或实时环境下，程序和数据的输入以及程序开始执行的时间都是随机的</a:t>
            </a:r>
          </a:p>
          <a:p>
            <a:pPr marL="742950" lvl="1" indent="-285750">
              <a:lnSpc>
                <a:spcPct val="150000"/>
              </a:lnSpc>
              <a:buClr>
                <a:srgbClr val="FF0000"/>
              </a:buClr>
              <a:buFont typeface="Wingdings" panose="05000000000000000000" pitchFamily="2" charset="2"/>
              <a:buChar char="p"/>
            </a:pPr>
            <a:r>
              <a:rPr lang="zh-CN" altLang="en-US"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资源共享性</a:t>
            </a:r>
          </a:p>
          <a:p>
            <a:pPr lvl="1">
              <a:lnSpc>
                <a:spcPct val="150000"/>
              </a:lnSpc>
            </a:pPr>
            <a:r>
              <a:rPr lang="zh-CN" altLang="en-US" b="1" dirty="0">
                <a:solidFill>
                  <a:srgbClr val="000000"/>
                </a:solidFill>
                <a:latin typeface="华文中宋" panose="02010600040101010101" pitchFamily="2" charset="-122"/>
                <a:ea typeface="华文中宋" panose="02010600040101010101" pitchFamily="2" charset="-122"/>
              </a:rPr>
              <a:t>    多道程序共享计算机的软硬件资源</a:t>
            </a:r>
          </a:p>
        </p:txBody>
      </p:sp>
      <p:sp>
        <p:nvSpPr>
          <p:cNvPr id="3" name="灯片编号占位符 2">
            <a:extLst>
              <a:ext uri="{FF2B5EF4-FFF2-40B4-BE49-F238E27FC236}">
                <a16:creationId xmlns:a16="http://schemas.microsoft.com/office/drawing/2014/main" id="{962C2ABF-3D7A-41A1-8713-4E4F419CFDEA}"/>
              </a:ext>
            </a:extLst>
          </p:cNvPr>
          <p:cNvSpPr>
            <a:spLocks noGrp="1"/>
          </p:cNvSpPr>
          <p:nvPr>
            <p:ph type="sldNum" sz="quarter" idx="12"/>
          </p:nvPr>
        </p:nvSpPr>
        <p:spPr/>
        <p:txBody>
          <a:bodyPr/>
          <a:lstStyle/>
          <a:p>
            <a:fld id="{B10D5614-B734-4280-8F57-1D4947433C97}" type="slidenum">
              <a:rPr lang="en-US" smtClean="0"/>
              <a:t>5</a:t>
            </a:fld>
            <a:endParaRPr lang="en-US" dirty="0"/>
          </a:p>
        </p:txBody>
      </p:sp>
    </p:spTree>
    <p:extLst>
      <p:ext uri="{BB962C8B-B14F-4D97-AF65-F5344CB8AC3E}">
        <p14:creationId xmlns:p14="http://schemas.microsoft.com/office/powerpoint/2010/main" val="15083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3.3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进程状态及其转换</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更多进程状态</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被挂起的进程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539552" y="1952836"/>
            <a:ext cx="7927697"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考虑极端情况：</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内存有限，所有加载的进程都在“等待”状态</a:t>
            </a:r>
          </a:p>
        </p:txBody>
      </p:sp>
      <p:sp>
        <p:nvSpPr>
          <p:cNvPr id="8"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35</a:t>
            </a:r>
            <a:endParaRPr lang="en-US" sz="1100" b="1" dirty="0">
              <a:solidFill>
                <a:prstClr val="white"/>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82" y="3140968"/>
            <a:ext cx="8319770" cy="3300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13782F51-2E81-4AA4-BBC6-F8EDEB1F8D23}"/>
              </a:ext>
            </a:extLst>
          </p:cNvPr>
          <p:cNvSpPr>
            <a:spLocks noGrp="1"/>
          </p:cNvSpPr>
          <p:nvPr>
            <p:ph type="sldNum" sz="quarter" idx="12"/>
          </p:nvPr>
        </p:nvSpPr>
        <p:spPr/>
        <p:txBody>
          <a:bodyPr/>
          <a:lstStyle/>
          <a:p>
            <a:fld id="{B10D5614-B734-4280-8F57-1D4947433C97}" type="slidenum">
              <a:rPr lang="en-US" smtClean="0"/>
              <a:t>50</a:t>
            </a:fld>
            <a:endParaRPr lang="en-US" dirty="0"/>
          </a:p>
        </p:txBody>
      </p:sp>
    </p:spTree>
    <p:extLst>
      <p:ext uri="{BB962C8B-B14F-4D97-AF65-F5344CB8AC3E}">
        <p14:creationId xmlns:p14="http://schemas.microsoft.com/office/powerpoint/2010/main" val="56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进程控制</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917578"/>
            <a:ext cx="76200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进程控制</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系统使用一些</a:t>
            </a:r>
            <a:r>
              <a:rPr lang="zh-CN" altLang="en-US" sz="1800" b="1" dirty="0">
                <a:solidFill>
                  <a:srgbClr val="FF0000"/>
                </a:solidFill>
                <a:latin typeface="华文中宋" panose="02010600040101010101" pitchFamily="2" charset="-122"/>
                <a:ea typeface="华文中宋" panose="02010600040101010101" pitchFamily="2" charset="-122"/>
              </a:rPr>
              <a:t>具有特定功能的程序段</a:t>
            </a:r>
            <a:r>
              <a:rPr lang="zh-CN" altLang="en-US" sz="1800" b="1" dirty="0">
                <a:solidFill>
                  <a:srgbClr val="000000"/>
                </a:solidFill>
                <a:latin typeface="华文中宋" panose="02010600040101010101" pitchFamily="2" charset="-122"/>
                <a:ea typeface="华文中宋" panose="02010600040101010101" pitchFamily="2" charset="-122"/>
              </a:rPr>
              <a:t>来创建、撤销进程，以及完成进程各状态之间的转换，从而达到多进程高效率并发执行和协调、实现资源共享的目的</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创建原语</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撤销原语</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阻塞原语</a:t>
            </a:r>
          </a:p>
          <a:p>
            <a:pPr lvl="1">
              <a:lnSpc>
                <a:spcPct val="150000"/>
              </a:lnSpc>
              <a:spcBef>
                <a:spcPts val="0"/>
              </a:spcBef>
              <a:buFont typeface="Arial" charset="0"/>
              <a:buChar char="•"/>
            </a:pPr>
            <a:r>
              <a:rPr lang="zh-CN" altLang="en-US" sz="1800" b="1" dirty="0">
                <a:solidFill>
                  <a:srgbClr val="000000"/>
                </a:solidFill>
                <a:latin typeface="华文中宋" panose="02010600040101010101" pitchFamily="2" charset="-122"/>
                <a:ea typeface="华文中宋" panose="02010600040101010101" pitchFamily="2" charset="-122"/>
              </a:rPr>
              <a:t>唤醒原语</a:t>
            </a:r>
          </a:p>
        </p:txBody>
      </p:sp>
      <p:sp>
        <p:nvSpPr>
          <p:cNvPr id="9"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36</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6F7E922C-AC52-4E4B-9500-8DDBF60C9D2C}"/>
              </a:ext>
            </a:extLst>
          </p:cNvPr>
          <p:cNvSpPr>
            <a:spLocks noGrp="1"/>
          </p:cNvSpPr>
          <p:nvPr>
            <p:ph type="sldNum" sz="quarter" idx="12"/>
          </p:nvPr>
        </p:nvSpPr>
        <p:spPr/>
        <p:txBody>
          <a:bodyPr/>
          <a:lstStyle/>
          <a:p>
            <a:fld id="{B10D5614-B734-4280-8F57-1D4947433C97}" type="slidenum">
              <a:rPr lang="en-US" smtClean="0"/>
              <a:t>51</a:t>
            </a:fld>
            <a:endParaRPr lang="en-US" dirty="0"/>
          </a:p>
        </p:txBody>
      </p:sp>
    </p:spTree>
    <p:extLst>
      <p:ext uri="{BB962C8B-B14F-4D97-AF65-F5344CB8AC3E}">
        <p14:creationId xmlns:p14="http://schemas.microsoft.com/office/powerpoint/2010/main" val="12445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进程控制块的组织方式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36</a:t>
            </a:r>
            <a:endParaRPr lang="en-US" sz="1100" b="1" dirty="0">
              <a:solidFill>
                <a:prstClr val="white"/>
              </a:solidFill>
            </a:endParaRPr>
          </a:p>
        </p:txBody>
      </p:sp>
      <p:graphicFrame>
        <p:nvGraphicFramePr>
          <p:cNvPr id="10" name="Object 5">
            <a:extLst>
              <a:ext uri="{FF2B5EF4-FFF2-40B4-BE49-F238E27FC236}">
                <a16:creationId xmlns:a16="http://schemas.microsoft.com/office/drawing/2014/main" id="{31C7FF62-E468-4EFB-AC37-C8AC323C9D72}"/>
              </a:ext>
            </a:extLst>
          </p:cNvPr>
          <p:cNvGraphicFramePr>
            <a:graphicFrameLocks noChangeAspect="1"/>
          </p:cNvGraphicFramePr>
          <p:nvPr>
            <p:extLst>
              <p:ext uri="{D42A27DB-BD31-4B8C-83A1-F6EECF244321}">
                <p14:modId xmlns:p14="http://schemas.microsoft.com/office/powerpoint/2010/main" val="808342909"/>
              </p:ext>
            </p:extLst>
          </p:nvPr>
        </p:nvGraphicFramePr>
        <p:xfrm>
          <a:off x="1835696" y="2249812"/>
          <a:ext cx="5865540" cy="3333494"/>
        </p:xfrm>
        <a:graphic>
          <a:graphicData uri="http://schemas.openxmlformats.org/presentationml/2006/ole">
            <mc:AlternateContent xmlns:mc="http://schemas.openxmlformats.org/markup-compatibility/2006">
              <mc:Choice xmlns:v="urn:schemas-microsoft-com:vml" Requires="v">
                <p:oleObj spid="_x0000_s4125" name="Visio" r:id="rId3" imgW="2842357" imgH="1615377" progId="Visio.Drawing.11">
                  <p:embed/>
                </p:oleObj>
              </mc:Choice>
              <mc:Fallback>
                <p:oleObj name="Visio" r:id="rId3" imgW="2842357" imgH="1615377" progId="Visio.Drawing.11">
                  <p:embed/>
                  <p:pic>
                    <p:nvPicPr>
                      <p:cNvPr id="13314" name="Object 5">
                        <a:extLst>
                          <a:ext uri="{FF2B5EF4-FFF2-40B4-BE49-F238E27FC236}">
                            <a16:creationId xmlns:a16="http://schemas.microsoft.com/office/drawing/2014/main" id="{1B9026EA-210E-48DC-8509-E2E7D60AACD8}"/>
                          </a:ext>
                        </a:extLst>
                      </p:cNvPr>
                      <p:cNvPicPr>
                        <a:picLocks noChangeAspect="1" noChangeArrowheads="1"/>
                      </p:cNvPicPr>
                      <p:nvPr/>
                    </p:nvPicPr>
                    <p:blipFill>
                      <a:blip r:embed="rId4"/>
                      <a:srcRect/>
                      <a:stretch>
                        <a:fillRect/>
                      </a:stretch>
                    </p:blipFill>
                    <p:spPr bwMode="auto">
                      <a:xfrm>
                        <a:off x="1835696" y="2249812"/>
                        <a:ext cx="5865540" cy="3333494"/>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6F279376-7959-4433-BA4F-552AAC682577}"/>
              </a:ext>
            </a:extLst>
          </p:cNvPr>
          <p:cNvSpPr/>
          <p:nvPr/>
        </p:nvSpPr>
        <p:spPr>
          <a:xfrm>
            <a:off x="3375344" y="6309320"/>
            <a:ext cx="2286203" cy="369332"/>
          </a:xfrm>
          <a:prstGeom prst="rect">
            <a:avLst/>
          </a:prstGeom>
        </p:spPr>
        <p:txBody>
          <a:bodyPr wrap="none">
            <a:spAutoFit/>
          </a:bodyPr>
          <a:lstStyle/>
          <a:p>
            <a:r>
              <a:rPr lang="zh-CN" altLang="zh-CN" b="1" dirty="0">
                <a:solidFill>
                  <a:srgbClr val="000000"/>
                </a:solidFill>
                <a:latin typeface="华文中宋" panose="02010600040101010101" pitchFamily="2" charset="-122"/>
                <a:ea typeface="华文中宋" panose="02010600040101010101" pitchFamily="2" charset="-122"/>
              </a:rPr>
              <a:t>PCB链接队列示意图</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7FC9A6A8-7ABF-4AA8-8285-56520CC4A2FD}"/>
              </a:ext>
            </a:extLst>
          </p:cNvPr>
          <p:cNvSpPr>
            <a:spLocks noGrp="1"/>
          </p:cNvSpPr>
          <p:nvPr>
            <p:ph type="sldNum" sz="quarter" idx="12"/>
          </p:nvPr>
        </p:nvSpPr>
        <p:spPr/>
        <p:txBody>
          <a:bodyPr/>
          <a:lstStyle/>
          <a:p>
            <a:fld id="{B10D5614-B734-4280-8F57-1D4947433C97}" type="slidenum">
              <a:rPr lang="en-US" smtClean="0"/>
              <a:t>52</a:t>
            </a:fld>
            <a:endParaRPr lang="en-US" dirty="0"/>
          </a:p>
        </p:txBody>
      </p:sp>
    </p:spTree>
    <p:extLst>
      <p:ext uri="{BB962C8B-B14F-4D97-AF65-F5344CB8AC3E}">
        <p14:creationId xmlns:p14="http://schemas.microsoft.com/office/powerpoint/2010/main" val="12422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进程控制块的组织方式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36</a:t>
            </a:r>
            <a:endParaRPr lang="en-US" sz="1100" b="1" dirty="0">
              <a:solidFill>
                <a:prstClr val="white"/>
              </a:solidFill>
            </a:endParaRPr>
          </a:p>
        </p:txBody>
      </p:sp>
      <p:sp>
        <p:nvSpPr>
          <p:cNvPr id="2" name="矩形 1">
            <a:extLst>
              <a:ext uri="{FF2B5EF4-FFF2-40B4-BE49-F238E27FC236}">
                <a16:creationId xmlns:a16="http://schemas.microsoft.com/office/drawing/2014/main" id="{6F279376-7959-4433-BA4F-552AAC682577}"/>
              </a:ext>
            </a:extLst>
          </p:cNvPr>
          <p:cNvSpPr/>
          <p:nvPr/>
        </p:nvSpPr>
        <p:spPr>
          <a:xfrm>
            <a:off x="3375344" y="6309320"/>
            <a:ext cx="2286203"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按索引方式组织</a:t>
            </a:r>
            <a:r>
              <a:rPr lang="zh-CN" altLang="zh-CN" b="1" dirty="0">
                <a:solidFill>
                  <a:srgbClr val="000000"/>
                </a:solidFill>
                <a:latin typeface="华文中宋" panose="02010600040101010101" pitchFamily="2" charset="-122"/>
                <a:ea typeface="华文中宋" panose="02010600040101010101" pitchFamily="2" charset="-122"/>
              </a:rPr>
              <a:t>PCB</a:t>
            </a:r>
            <a:endParaRPr lang="zh-CN" altLang="en-US" b="1" dirty="0">
              <a:solidFill>
                <a:srgbClr val="000000"/>
              </a:solidFill>
              <a:latin typeface="华文中宋" panose="02010600040101010101" pitchFamily="2" charset="-122"/>
              <a:ea typeface="华文中宋" panose="02010600040101010101" pitchFamily="2" charset="-122"/>
            </a:endParaRPr>
          </a:p>
        </p:txBody>
      </p:sp>
      <p:graphicFrame>
        <p:nvGraphicFramePr>
          <p:cNvPr id="8" name="Object 4">
            <a:extLst>
              <a:ext uri="{FF2B5EF4-FFF2-40B4-BE49-F238E27FC236}">
                <a16:creationId xmlns:a16="http://schemas.microsoft.com/office/drawing/2014/main" id="{C18E98A4-A73C-4294-BBD3-D8B8BC209404}"/>
              </a:ext>
            </a:extLst>
          </p:cNvPr>
          <p:cNvGraphicFramePr>
            <a:graphicFrameLocks noChangeAspect="1"/>
          </p:cNvGraphicFramePr>
          <p:nvPr>
            <p:extLst>
              <p:ext uri="{D42A27DB-BD31-4B8C-83A1-F6EECF244321}">
                <p14:modId xmlns:p14="http://schemas.microsoft.com/office/powerpoint/2010/main" val="1590434563"/>
              </p:ext>
            </p:extLst>
          </p:nvPr>
        </p:nvGraphicFramePr>
        <p:xfrm>
          <a:off x="1259632" y="2132856"/>
          <a:ext cx="7278216" cy="3871249"/>
        </p:xfrm>
        <a:graphic>
          <a:graphicData uri="http://schemas.openxmlformats.org/presentationml/2006/ole">
            <mc:AlternateContent xmlns:mc="http://schemas.openxmlformats.org/markup-compatibility/2006">
              <mc:Choice xmlns:v="urn:schemas-microsoft-com:vml" Requires="v">
                <p:oleObj spid="_x0000_s5149" name="Visio" r:id="rId3" imgW="3383597" imgH="1798637" progId="Visio.Drawing.11">
                  <p:embed/>
                </p:oleObj>
              </mc:Choice>
              <mc:Fallback>
                <p:oleObj name="Visio" r:id="rId3" imgW="3383597" imgH="1798637" progId="Visio.Drawing.11">
                  <p:embed/>
                  <p:pic>
                    <p:nvPicPr>
                      <p:cNvPr id="14338" name="Object 4">
                        <a:extLst>
                          <a:ext uri="{FF2B5EF4-FFF2-40B4-BE49-F238E27FC236}">
                            <a16:creationId xmlns:a16="http://schemas.microsoft.com/office/drawing/2014/main" id="{5E0EF9EE-BEA1-43BC-9F07-C450002B5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132856"/>
                        <a:ext cx="7278216" cy="3871249"/>
                      </a:xfrm>
                      <a:prstGeom prst="rect">
                        <a:avLst/>
                      </a:prstGeom>
                      <a:noFill/>
                      <a:ln>
                        <a:noFill/>
                      </a:ln>
                      <a:effectLst/>
                    </p:spPr>
                  </p:pic>
                </p:oleObj>
              </mc:Fallback>
            </mc:AlternateContent>
          </a:graphicData>
        </a:graphic>
      </p:graphicFrame>
      <p:sp>
        <p:nvSpPr>
          <p:cNvPr id="3" name="灯片编号占位符 2">
            <a:extLst>
              <a:ext uri="{FF2B5EF4-FFF2-40B4-BE49-F238E27FC236}">
                <a16:creationId xmlns:a16="http://schemas.microsoft.com/office/drawing/2014/main" id="{075B15E3-7A59-4962-A878-CBE3679788CE}"/>
              </a:ext>
            </a:extLst>
          </p:cNvPr>
          <p:cNvSpPr>
            <a:spLocks noGrp="1"/>
          </p:cNvSpPr>
          <p:nvPr>
            <p:ph type="sldNum" sz="quarter" idx="12"/>
          </p:nvPr>
        </p:nvSpPr>
        <p:spPr/>
        <p:txBody>
          <a:bodyPr/>
          <a:lstStyle/>
          <a:p>
            <a:fld id="{B10D5614-B734-4280-8F57-1D4947433C97}" type="slidenum">
              <a:rPr lang="en-US" smtClean="0"/>
              <a:t>53</a:t>
            </a:fld>
            <a:endParaRPr lang="en-US" dirty="0"/>
          </a:p>
        </p:txBody>
      </p:sp>
    </p:spTree>
    <p:extLst>
      <p:ext uri="{BB962C8B-B14F-4D97-AF65-F5344CB8AC3E}">
        <p14:creationId xmlns:p14="http://schemas.microsoft.com/office/powerpoint/2010/main" val="19651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p:cNvSpPr>
          <p:nvPr/>
        </p:nvSpPr>
        <p:spPr>
          <a:xfrm>
            <a:off x="457200" y="1917578"/>
            <a:ext cx="76200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原语</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系统态下执行的某些具有特定功能的程序段，分两类：</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机器指令级：特点是执行期间不允许被打断</a:t>
            </a:r>
          </a:p>
          <a:p>
            <a:pPr lvl="1">
              <a:lnSpc>
                <a:spcPct val="150000"/>
              </a:lnSpc>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功能级：特点是不允许并发执行</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特点：</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原语本身由若干条指令组成，要么全做，要么全不做</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类似于物理学上不可分割的原子</a:t>
            </a:r>
            <a:endParaRPr lang="en-US" altLang="zh-CN" sz="1800" b="1" dirty="0">
              <a:solidFill>
                <a:srgbClr val="000000"/>
              </a:solidFill>
              <a:latin typeface="华文中宋" panose="02010600040101010101" pitchFamily="2" charset="-122"/>
              <a:ea typeface="华文中宋" panose="02010600040101010101" pitchFamily="2" charset="-122"/>
            </a:endParaRPr>
          </a:p>
          <a:p>
            <a:pPr marL="685800"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中断是引发调度的原因，因此关中断是确保不被打断、不出现并发的重要手段</a:t>
            </a:r>
          </a:p>
          <a:p>
            <a:pPr marL="0" indent="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6"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37</a:t>
            </a:r>
            <a:endParaRPr lang="en-US" sz="1100" b="1" dirty="0">
              <a:solidFill>
                <a:prstClr val="white"/>
              </a:solidFill>
            </a:endParaRPr>
          </a:p>
        </p:txBody>
      </p:sp>
      <p:sp>
        <p:nvSpPr>
          <p:cNvPr id="2" name="灯片编号占位符 1">
            <a:extLst>
              <a:ext uri="{FF2B5EF4-FFF2-40B4-BE49-F238E27FC236}">
                <a16:creationId xmlns:a16="http://schemas.microsoft.com/office/drawing/2014/main" id="{B87B8DF2-2B5C-4328-BE80-1FCE5CAEC218}"/>
              </a:ext>
            </a:extLst>
          </p:cNvPr>
          <p:cNvSpPr>
            <a:spLocks noGrp="1"/>
          </p:cNvSpPr>
          <p:nvPr>
            <p:ph type="sldNum" sz="quarter" idx="12"/>
          </p:nvPr>
        </p:nvSpPr>
        <p:spPr/>
        <p:txBody>
          <a:bodyPr/>
          <a:lstStyle/>
          <a:p>
            <a:fld id="{B10D5614-B734-4280-8F57-1D4947433C97}" type="slidenum">
              <a:rPr lang="en-US" smtClean="0"/>
              <a:t>54</a:t>
            </a:fld>
            <a:endParaRPr lang="en-US" dirty="0"/>
          </a:p>
        </p:txBody>
      </p:sp>
    </p:spTree>
    <p:extLst>
      <p:ext uri="{BB962C8B-B14F-4D97-AF65-F5344CB8AC3E}">
        <p14:creationId xmlns:p14="http://schemas.microsoft.com/office/powerpoint/2010/main" val="143248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7" y="2476153"/>
            <a:ext cx="8335090" cy="3306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6"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a:solidFill>
                  <a:prstClr val="white"/>
                </a:solidFill>
              </a:rPr>
              <a:t>38</a:t>
            </a:r>
            <a:endParaRPr lang="en-US" sz="1100" b="1" dirty="0">
              <a:solidFill>
                <a:prstClr val="white"/>
              </a:solidFill>
            </a:endParaRPr>
          </a:p>
        </p:txBody>
      </p:sp>
      <p:sp>
        <p:nvSpPr>
          <p:cNvPr id="2" name="椭圆 1"/>
          <p:cNvSpPr/>
          <p:nvPr/>
        </p:nvSpPr>
        <p:spPr>
          <a:xfrm>
            <a:off x="6372200" y="2492896"/>
            <a:ext cx="2520281" cy="1359506"/>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3527" y="2492896"/>
            <a:ext cx="2520281" cy="1359506"/>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48715" y="3856704"/>
            <a:ext cx="2520281" cy="1359506"/>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35696" y="3645024"/>
            <a:ext cx="2520281" cy="1359506"/>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308304" y="2132856"/>
            <a:ext cx="64807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撤消</a:t>
            </a:r>
          </a:p>
        </p:txBody>
      </p:sp>
      <p:sp>
        <p:nvSpPr>
          <p:cNvPr id="19" name="TextBox 18"/>
          <p:cNvSpPr txBox="1"/>
          <p:nvPr/>
        </p:nvSpPr>
        <p:spPr>
          <a:xfrm>
            <a:off x="1259631" y="2100590"/>
            <a:ext cx="64807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创建</a:t>
            </a:r>
          </a:p>
        </p:txBody>
      </p:sp>
      <p:sp>
        <p:nvSpPr>
          <p:cNvPr id="20" name="TextBox 19"/>
          <p:cNvSpPr txBox="1"/>
          <p:nvPr/>
        </p:nvSpPr>
        <p:spPr>
          <a:xfrm>
            <a:off x="6968996" y="4351791"/>
            <a:ext cx="64807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阻塞</a:t>
            </a:r>
          </a:p>
        </p:txBody>
      </p:sp>
      <p:sp>
        <p:nvSpPr>
          <p:cNvPr id="21" name="TextBox 20"/>
          <p:cNvSpPr txBox="1"/>
          <p:nvPr/>
        </p:nvSpPr>
        <p:spPr>
          <a:xfrm>
            <a:off x="1195957" y="4140111"/>
            <a:ext cx="64807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唤醒</a:t>
            </a:r>
          </a:p>
        </p:txBody>
      </p:sp>
      <p:sp>
        <p:nvSpPr>
          <p:cNvPr id="3" name="灯片编号占位符 2">
            <a:extLst>
              <a:ext uri="{FF2B5EF4-FFF2-40B4-BE49-F238E27FC236}">
                <a16:creationId xmlns:a16="http://schemas.microsoft.com/office/drawing/2014/main" id="{8E3C908F-0F99-4405-9206-53948E15DE19}"/>
              </a:ext>
            </a:extLst>
          </p:cNvPr>
          <p:cNvSpPr>
            <a:spLocks noGrp="1"/>
          </p:cNvSpPr>
          <p:nvPr>
            <p:ph type="sldNum" sz="quarter" idx="12"/>
          </p:nvPr>
        </p:nvSpPr>
        <p:spPr/>
        <p:txBody>
          <a:bodyPr/>
          <a:lstStyle/>
          <a:p>
            <a:fld id="{B10D5614-B734-4280-8F57-1D4947433C97}" type="slidenum">
              <a:rPr lang="en-US" smtClean="0"/>
              <a:t>55</a:t>
            </a:fld>
            <a:endParaRPr lang="en-US" dirty="0"/>
          </a:p>
        </p:txBody>
      </p:sp>
    </p:spTree>
    <p:extLst>
      <p:ext uri="{BB962C8B-B14F-4D97-AF65-F5344CB8AC3E}">
        <p14:creationId xmlns:p14="http://schemas.microsoft.com/office/powerpoint/2010/main" val="26010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232692" y="2349001"/>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进程创建原语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6" name="Rectangle 3"/>
          <p:cNvSpPr txBox="1">
            <a:spLocks noChangeArrowheads="1"/>
          </p:cNvSpPr>
          <p:nvPr/>
        </p:nvSpPr>
        <p:spPr>
          <a:xfrm>
            <a:off x="395289" y="1772816"/>
            <a:ext cx="3818970" cy="482453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进程创建原因</a:t>
            </a:r>
          </a:p>
          <a:p>
            <a:pPr lvl="1">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由系统程序模块统一创建</a:t>
            </a:r>
          </a:p>
          <a:p>
            <a:pPr lvl="1">
              <a:lnSpc>
                <a:spcPct val="150000"/>
              </a:lnSpc>
              <a:spcBef>
                <a:spcPts val="0"/>
              </a:spcBef>
              <a:buClr>
                <a:srgbClr val="000000"/>
              </a:buClr>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由父进程创建</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a:lnSpc>
                <a:spcPct val="150000"/>
              </a:lnSpc>
              <a:spcBef>
                <a:spcPts val="0"/>
              </a:spcBef>
              <a:buClr>
                <a:srgbClr val="000000"/>
              </a:buClr>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初始化</a:t>
            </a:r>
            <a:r>
              <a:rPr lang="en-US" altLang="zh-CN" sz="1800" b="1" dirty="0">
                <a:solidFill>
                  <a:srgbClr val="FF0000"/>
                </a:solidFill>
                <a:latin typeface="华文中宋" panose="02010600040101010101" pitchFamily="2" charset="-122"/>
                <a:ea typeface="华文中宋" panose="02010600040101010101" pitchFamily="2" charset="-122"/>
              </a:rPr>
              <a:t>PCB</a:t>
            </a:r>
          </a:p>
          <a:p>
            <a:pPr marL="800100" lvl="2" indent="-342900">
              <a:lnSpc>
                <a:spcPct val="150000"/>
              </a:lnSpc>
              <a:spcBef>
                <a:spcPts val="0"/>
              </a:spcBef>
              <a:buClr>
                <a:srgbClr val="000000"/>
              </a:buClr>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进程</a:t>
            </a:r>
            <a:r>
              <a:rPr lang="en-US" altLang="zh-CN" sz="1800" b="1" dirty="0">
                <a:solidFill>
                  <a:srgbClr val="000000"/>
                </a:solidFill>
                <a:latin typeface="华文中宋" panose="02010600040101010101" pitchFamily="2" charset="-122"/>
                <a:ea typeface="华文中宋" panose="02010600040101010101" pitchFamily="2" charset="-122"/>
              </a:rPr>
              <a:t>ID</a:t>
            </a:r>
          </a:p>
          <a:p>
            <a:pPr marL="800100" lvl="2" indent="-342900">
              <a:lnSpc>
                <a:spcPct val="150000"/>
              </a:lnSpc>
              <a:spcBef>
                <a:spcPts val="0"/>
              </a:spcBef>
              <a:buClr>
                <a:srgbClr val="000000"/>
              </a:buClr>
              <a:buFont typeface="+mj-ea"/>
              <a:buAutoNum type="circleNumDbPlain"/>
            </a:pPr>
            <a:r>
              <a:rPr lang="en-US" altLang="zh-CN" sz="1800" b="1" dirty="0">
                <a:solidFill>
                  <a:srgbClr val="000000"/>
                </a:solidFill>
                <a:latin typeface="华文中宋" panose="02010600040101010101" pitchFamily="2" charset="-122"/>
                <a:ea typeface="华文中宋" panose="02010600040101010101" pitchFamily="2" charset="-122"/>
              </a:rPr>
              <a:t>CPU</a:t>
            </a:r>
            <a:r>
              <a:rPr lang="zh-CN" altLang="en-US" sz="1800" b="1" dirty="0">
                <a:solidFill>
                  <a:srgbClr val="000000"/>
                </a:solidFill>
                <a:latin typeface="华文中宋" panose="02010600040101010101" pitchFamily="2" charset="-122"/>
                <a:ea typeface="华文中宋" panose="02010600040101010101" pitchFamily="2" charset="-122"/>
              </a:rPr>
              <a:t>状态</a:t>
            </a:r>
            <a:r>
              <a:rPr lang="en-US" altLang="zh-CN" sz="1800" b="1" dirty="0">
                <a:solidFill>
                  <a:srgbClr val="000000"/>
                </a:solidFill>
                <a:latin typeface="华文中宋" panose="02010600040101010101" pitchFamily="2" charset="-122"/>
                <a:ea typeface="华文中宋" panose="02010600040101010101" pitchFamily="2" charset="-122"/>
              </a:rPr>
              <a:t>=0</a:t>
            </a:r>
          </a:p>
          <a:p>
            <a:pPr marL="800100" lvl="2" indent="-342900">
              <a:lnSpc>
                <a:spcPct val="150000"/>
              </a:lnSpc>
              <a:spcBef>
                <a:spcPts val="0"/>
              </a:spcBef>
              <a:buClr>
                <a:srgbClr val="000000"/>
              </a:buClr>
              <a:buFont typeface="+mj-ea"/>
              <a:buAutoNum type="circleNumDbPlain"/>
            </a:pPr>
            <a:r>
              <a:rPr lang="en-US" altLang="zh-CN" sz="1800" b="1" dirty="0">
                <a:solidFill>
                  <a:srgbClr val="000000"/>
                </a:solidFill>
                <a:latin typeface="华文中宋" panose="02010600040101010101" pitchFamily="2" charset="-122"/>
                <a:ea typeface="华文中宋" panose="02010600040101010101" pitchFamily="2" charset="-122"/>
              </a:rPr>
              <a:t>PC=</a:t>
            </a:r>
            <a:r>
              <a:rPr lang="zh-CN" altLang="en-US" sz="1800" b="1" dirty="0">
                <a:solidFill>
                  <a:srgbClr val="000000"/>
                </a:solidFill>
                <a:latin typeface="华文中宋" panose="02010600040101010101" pitchFamily="2" charset="-122"/>
                <a:ea typeface="华文中宋" panose="02010600040101010101" pitchFamily="2" charset="-122"/>
              </a:rPr>
              <a:t>入口地址</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indent="-342900">
              <a:lnSpc>
                <a:spcPct val="150000"/>
              </a:lnSpc>
              <a:spcBef>
                <a:spcPts val="0"/>
              </a:spcBef>
              <a:buClr>
                <a:srgbClr val="000000"/>
              </a:buClr>
              <a:buFont typeface="+mj-ea"/>
              <a:buAutoNum type="circleNumDbPlain"/>
            </a:pPr>
            <a:r>
              <a:rPr lang="en-US" altLang="zh-CN" sz="1800" b="1" dirty="0">
                <a:solidFill>
                  <a:srgbClr val="000000"/>
                </a:solidFill>
                <a:latin typeface="华文中宋" panose="02010600040101010101" pitchFamily="2" charset="-122"/>
                <a:ea typeface="华文中宋" panose="02010600040101010101" pitchFamily="2" charset="-122"/>
              </a:rPr>
              <a:t>SP=</a:t>
            </a:r>
            <a:r>
              <a:rPr lang="zh-CN" altLang="en-US" sz="1800" b="1" dirty="0">
                <a:solidFill>
                  <a:srgbClr val="000000"/>
                </a:solidFill>
                <a:latin typeface="华文中宋" panose="02010600040101010101" pitchFamily="2" charset="-122"/>
                <a:ea typeface="华文中宋" panose="02010600040101010101" pitchFamily="2" charset="-122"/>
              </a:rPr>
              <a:t>进程堆栈</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indent="-342900">
              <a:lnSpc>
                <a:spcPct val="150000"/>
              </a:lnSpc>
              <a:spcBef>
                <a:spcPts val="0"/>
              </a:spcBef>
              <a:buClr>
                <a:srgbClr val="000000"/>
              </a:buClr>
              <a:buFont typeface="+mj-ea"/>
              <a:buAutoNum type="circleNumDbPlain"/>
            </a:pPr>
            <a:r>
              <a:rPr lang="en-US" altLang="zh-CN" sz="1800" b="1" dirty="0">
                <a:solidFill>
                  <a:srgbClr val="000000"/>
                </a:solidFill>
                <a:latin typeface="华文中宋" panose="02010600040101010101" pitchFamily="2" charset="-122"/>
                <a:ea typeface="华文中宋" panose="02010600040101010101" pitchFamily="2" charset="-122"/>
              </a:rPr>
              <a:t>Status=Ready</a:t>
            </a:r>
          </a:p>
          <a:p>
            <a:pPr marL="800100" lvl="2" indent="-342900">
              <a:lnSpc>
                <a:spcPct val="150000"/>
              </a:lnSpc>
              <a:spcBef>
                <a:spcPts val="0"/>
              </a:spcBef>
              <a:buClr>
                <a:srgbClr val="000000"/>
              </a:buClr>
              <a:buFont typeface="+mj-ea"/>
              <a:buAutoNum type="circleNumDbPlain"/>
            </a:pPr>
            <a:r>
              <a:rPr lang="en-US" altLang="zh-CN" sz="1800" b="1" dirty="0" err="1">
                <a:solidFill>
                  <a:srgbClr val="000000"/>
                </a:solidFill>
                <a:latin typeface="华文中宋" panose="02010600040101010101" pitchFamily="2" charset="-122"/>
                <a:ea typeface="华文中宋" panose="02010600040101010101" pitchFamily="2" charset="-122"/>
              </a:rPr>
              <a:t>Pri</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最低</a:t>
            </a:r>
            <a:endParaRPr lang="en-US" altLang="zh-CN" sz="1800" b="1" dirty="0">
              <a:solidFill>
                <a:srgbClr val="000000"/>
              </a:solidFill>
              <a:latin typeface="华文中宋" panose="02010600040101010101" pitchFamily="2" charset="-122"/>
              <a:ea typeface="华文中宋" panose="02010600040101010101" pitchFamily="2" charset="-122"/>
            </a:endParaRPr>
          </a:p>
          <a:p>
            <a:pPr marL="800100" lvl="2" indent="-342900">
              <a:lnSpc>
                <a:spcPct val="150000"/>
              </a:lnSpc>
              <a:spcBef>
                <a:spcPts val="0"/>
              </a:spcBef>
              <a:buClr>
                <a:srgbClr val="000000"/>
              </a:buClr>
              <a:buFont typeface="+mj-ea"/>
              <a:buAutoNum type="circleNumDbPlain"/>
            </a:pPr>
            <a:r>
              <a:rPr lang="zh-CN" altLang="en-US" sz="1800" b="1" dirty="0">
                <a:solidFill>
                  <a:srgbClr val="000000"/>
                </a:solidFill>
                <a:latin typeface="华文中宋" panose="02010600040101010101" pitchFamily="2" charset="-122"/>
                <a:ea typeface="华文中宋" panose="02010600040101010101" pitchFamily="2" charset="-122"/>
              </a:rPr>
              <a:t>分配或继承资源</a:t>
            </a:r>
            <a:endParaRPr lang="en-US" altLang="zh-CN" sz="1800" b="1" dirty="0">
              <a:solidFill>
                <a:srgbClr val="000000"/>
              </a:solidFill>
              <a:latin typeface="华文中宋" panose="02010600040101010101" pitchFamily="2" charset="-122"/>
              <a:ea typeface="华文中宋" panose="02010600040101010101" pitchFamily="2" charset="-122"/>
            </a:endParaRPr>
          </a:p>
          <a:p>
            <a:pPr marL="57150" lvl="2" indent="-285750">
              <a:lnSpc>
                <a:spcPct val="150000"/>
              </a:lnSpc>
              <a:spcBef>
                <a:spcPts val="0"/>
              </a:spcBef>
              <a:buClr>
                <a:srgbClr val="000000"/>
              </a:buClr>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资源允许，直接装载进入就绪态</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indent="0">
              <a:lnSpc>
                <a:spcPct val="150000"/>
              </a:lnSpc>
              <a:spcBef>
                <a:spcPts val="0"/>
              </a:spcBef>
              <a:buClr>
                <a:srgbClr val="000000"/>
              </a:buClr>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9" name="Picture 5" descr="c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4258" y="1196974"/>
            <a:ext cx="4520167" cy="540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flipV="1">
            <a:off x="2123728" y="3356992"/>
            <a:ext cx="2090530" cy="100811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39</a:t>
            </a:r>
            <a:endParaRPr lang="en-US" sz="1100" b="1" dirty="0">
              <a:solidFill>
                <a:prstClr val="white"/>
              </a:solidFill>
            </a:endParaRPr>
          </a:p>
        </p:txBody>
      </p:sp>
      <p:cxnSp>
        <p:nvCxnSpPr>
          <p:cNvPr id="15" name="直接箭头连接符 14"/>
          <p:cNvCxnSpPr/>
          <p:nvPr/>
        </p:nvCxnSpPr>
        <p:spPr>
          <a:xfrm flipH="1">
            <a:off x="3168993" y="5157192"/>
            <a:ext cx="1045265" cy="93610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923928" y="4725144"/>
            <a:ext cx="388843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96336" y="4185083"/>
            <a:ext cx="120451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初始状态</a:t>
            </a:r>
          </a:p>
        </p:txBody>
      </p:sp>
      <p:sp>
        <p:nvSpPr>
          <p:cNvPr id="19" name="TextBox 18"/>
          <p:cNvSpPr txBox="1"/>
          <p:nvPr/>
        </p:nvSpPr>
        <p:spPr>
          <a:xfrm>
            <a:off x="7596336" y="4794836"/>
            <a:ext cx="120451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就绪状态</a:t>
            </a:r>
          </a:p>
        </p:txBody>
      </p:sp>
      <p:sp>
        <p:nvSpPr>
          <p:cNvPr id="2" name="灯片编号占位符 1">
            <a:extLst>
              <a:ext uri="{FF2B5EF4-FFF2-40B4-BE49-F238E27FC236}">
                <a16:creationId xmlns:a16="http://schemas.microsoft.com/office/drawing/2014/main" id="{A9C881CD-F392-48BB-A4ED-C3D66FA7871E}"/>
              </a:ext>
            </a:extLst>
          </p:cNvPr>
          <p:cNvSpPr>
            <a:spLocks noGrp="1"/>
          </p:cNvSpPr>
          <p:nvPr>
            <p:ph type="sldNum" sz="quarter" idx="12"/>
          </p:nvPr>
        </p:nvSpPr>
        <p:spPr/>
        <p:txBody>
          <a:bodyPr/>
          <a:lstStyle/>
          <a:p>
            <a:fld id="{B10D5614-B734-4280-8F57-1D4947433C97}" type="slidenum">
              <a:rPr lang="en-US" smtClean="0"/>
              <a:t>56</a:t>
            </a:fld>
            <a:endParaRPr lang="en-US" dirty="0"/>
          </a:p>
        </p:txBody>
      </p:sp>
    </p:spTree>
    <p:extLst>
      <p:ext uri="{BB962C8B-B14F-4D97-AF65-F5344CB8AC3E}">
        <p14:creationId xmlns:p14="http://schemas.microsoft.com/office/powerpoint/2010/main" val="305843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5502" y="1610799"/>
            <a:ext cx="4238987" cy="476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进程撤消原语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6" name="Rectangle 3"/>
          <p:cNvSpPr txBox="1">
            <a:spLocks noChangeArrowheads="1"/>
          </p:cNvSpPr>
          <p:nvPr/>
        </p:nvSpPr>
        <p:spPr>
          <a:xfrm>
            <a:off x="179263" y="1677644"/>
            <a:ext cx="4824785" cy="50637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700" b="1" dirty="0">
                <a:solidFill>
                  <a:srgbClr val="000000"/>
                </a:solidFill>
                <a:latin typeface="华文中宋" panose="02010600040101010101" pitchFamily="2" charset="-122"/>
                <a:ea typeface="华文中宋" panose="02010600040101010101" pitchFamily="2" charset="-122"/>
              </a:rPr>
              <a:t>进程撤消原因</a:t>
            </a:r>
          </a:p>
          <a:p>
            <a:pPr lvl="1">
              <a:lnSpc>
                <a:spcPct val="150000"/>
              </a:lnSpc>
              <a:spcBef>
                <a:spcPts val="0"/>
              </a:spcBef>
              <a:buClr>
                <a:srgbClr val="000000"/>
              </a:buClr>
              <a:buFont typeface="Arial" panose="020B0604020202020204" pitchFamily="34" charset="0"/>
              <a:buChar char="•"/>
            </a:pPr>
            <a:r>
              <a:rPr lang="zh-CN" altLang="en-US" sz="1700" b="1" dirty="0">
                <a:solidFill>
                  <a:srgbClr val="000000"/>
                </a:solidFill>
                <a:latin typeface="华文中宋" panose="02010600040101010101" pitchFamily="2" charset="-122"/>
                <a:ea typeface="华文中宋" panose="02010600040101010101" pitchFamily="2" charset="-122"/>
              </a:rPr>
              <a:t>完成所要求的功能而正常终止</a:t>
            </a:r>
          </a:p>
          <a:p>
            <a:pPr lvl="1">
              <a:lnSpc>
                <a:spcPct val="150000"/>
              </a:lnSpc>
              <a:spcBef>
                <a:spcPts val="0"/>
              </a:spcBef>
              <a:buClr>
                <a:srgbClr val="000000"/>
              </a:buClr>
              <a:buFont typeface="Arial" panose="020B0604020202020204" pitchFamily="34" charset="0"/>
              <a:buChar char="•"/>
            </a:pPr>
            <a:r>
              <a:rPr lang="zh-CN" altLang="en-US" sz="1700" b="1" dirty="0">
                <a:solidFill>
                  <a:srgbClr val="000000"/>
                </a:solidFill>
                <a:latin typeface="华文中宋" panose="02010600040101010101" pitchFamily="2" charset="-122"/>
                <a:ea typeface="华文中宋" panose="02010600040101010101" pitchFamily="2" charset="-122"/>
              </a:rPr>
              <a:t>错误导致非正常终止</a:t>
            </a:r>
          </a:p>
          <a:p>
            <a:pPr lvl="1">
              <a:lnSpc>
                <a:spcPct val="150000"/>
              </a:lnSpc>
              <a:spcBef>
                <a:spcPts val="0"/>
              </a:spcBef>
              <a:buClr>
                <a:srgbClr val="000000"/>
              </a:buClr>
              <a:buFont typeface="Arial" panose="020B0604020202020204" pitchFamily="34" charset="0"/>
              <a:buChar char="•"/>
            </a:pPr>
            <a:r>
              <a:rPr lang="zh-CN" altLang="en-US" sz="1700" b="1" dirty="0">
                <a:solidFill>
                  <a:srgbClr val="000000"/>
                </a:solidFill>
                <a:latin typeface="华文中宋" panose="02010600040101010101" pitchFamily="2" charset="-122"/>
                <a:ea typeface="华文中宋" panose="02010600040101010101" pitchFamily="2" charset="-122"/>
              </a:rPr>
              <a:t>外界干预（</a:t>
            </a:r>
            <a:r>
              <a:rPr lang="zh-CN" altLang="en-US" sz="1600" b="1" dirty="0">
                <a:solidFill>
                  <a:srgbClr val="000000"/>
                </a:solidFill>
                <a:latin typeface="华文中宋" panose="02010600040101010101" pitchFamily="2" charset="-122"/>
                <a:ea typeface="华文中宋" panose="02010600040101010101" pitchFamily="2" charset="-122"/>
              </a:rPr>
              <a:t>操作员或</a:t>
            </a:r>
            <a:r>
              <a:rPr lang="en-US" altLang="zh-CN" sz="1600" b="1" dirty="0">
                <a:solidFill>
                  <a:srgbClr val="000000"/>
                </a:solidFill>
                <a:latin typeface="华文中宋" panose="02010600040101010101" pitchFamily="2" charset="-122"/>
                <a:ea typeface="华文中宋" panose="02010600040101010101" pitchFamily="2" charset="-122"/>
              </a:rPr>
              <a:t>OS</a:t>
            </a:r>
            <a:r>
              <a:rPr lang="zh-CN" altLang="en-US" sz="1600" b="1" dirty="0">
                <a:solidFill>
                  <a:srgbClr val="000000"/>
                </a:solidFill>
                <a:latin typeface="华文中宋" panose="02010600040101010101" pitchFamily="2" charset="-122"/>
                <a:ea typeface="华文中宋" panose="02010600040101010101" pitchFamily="2" charset="-122"/>
              </a:rPr>
              <a:t>干涉、</a:t>
            </a:r>
            <a:r>
              <a:rPr lang="zh-CN" altLang="en-US" sz="1700" b="1" dirty="0">
                <a:solidFill>
                  <a:srgbClr val="000000"/>
                </a:solidFill>
                <a:latin typeface="华文中宋" panose="02010600040101010101" pitchFamily="2" charset="-122"/>
                <a:ea typeface="华文中宋" panose="02010600040101010101" pitchFamily="2" charset="-122"/>
              </a:rPr>
              <a:t>父进程撤消）</a:t>
            </a:r>
            <a:endParaRPr lang="en-US" altLang="zh-CN" sz="17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700" b="1" dirty="0">
                <a:solidFill>
                  <a:srgbClr val="000000"/>
                </a:solidFill>
                <a:latin typeface="华文中宋" panose="02010600040101010101" pitchFamily="2" charset="-122"/>
                <a:ea typeface="华文中宋" panose="02010600040101010101" pitchFamily="2" charset="-122"/>
              </a:rPr>
              <a:t>撤销过程</a:t>
            </a:r>
          </a:p>
          <a:p>
            <a:pPr lvl="1">
              <a:lnSpc>
                <a:spcPct val="150000"/>
              </a:lnSpc>
              <a:spcBef>
                <a:spcPts val="0"/>
              </a:spcBef>
              <a:buFont typeface="+mj-ea"/>
              <a:buAutoNum type="circleNumDbPlain"/>
            </a:pPr>
            <a:r>
              <a:rPr lang="en-US" altLang="zh-CN" sz="1700" b="1" dirty="0">
                <a:solidFill>
                  <a:srgbClr val="000000"/>
                </a:solidFill>
                <a:latin typeface="华文中宋" panose="02010600040101010101" pitchFamily="2" charset="-122"/>
                <a:ea typeface="华文中宋" panose="02010600040101010101" pitchFamily="2" charset="-122"/>
              </a:rPr>
              <a:t>ID-〉PCB</a:t>
            </a:r>
            <a:r>
              <a:rPr lang="zh-CN" altLang="en-US" sz="1700" b="1" dirty="0">
                <a:solidFill>
                  <a:srgbClr val="000000"/>
                </a:solidFill>
                <a:latin typeface="华文中宋" panose="02010600040101010101" pitchFamily="2" charset="-122"/>
                <a:ea typeface="华文中宋" panose="02010600040101010101" pitchFamily="2" charset="-122"/>
              </a:rPr>
              <a:t>队列中检索该进程的</a:t>
            </a:r>
            <a:r>
              <a:rPr lang="en-US" altLang="zh-CN" sz="1700" b="1" dirty="0">
                <a:solidFill>
                  <a:srgbClr val="000000"/>
                </a:solidFill>
                <a:latin typeface="华文中宋" panose="02010600040101010101" pitchFamily="2" charset="-122"/>
                <a:ea typeface="华文中宋" panose="02010600040101010101" pitchFamily="2" charset="-122"/>
              </a:rPr>
              <a:t>PCB</a:t>
            </a:r>
          </a:p>
          <a:p>
            <a:pPr lvl="1">
              <a:lnSpc>
                <a:spcPct val="150000"/>
              </a:lnSpc>
              <a:spcBef>
                <a:spcPts val="0"/>
              </a:spcBef>
              <a:buFont typeface="+mj-ea"/>
              <a:buAutoNum type="circleNumDbPlain"/>
            </a:pPr>
            <a:r>
              <a:rPr lang="zh-CN" altLang="en-US" sz="1700" b="1" dirty="0">
                <a:solidFill>
                  <a:srgbClr val="000000"/>
                </a:solidFill>
                <a:latin typeface="华文中宋" panose="02010600040101010101" pitchFamily="2" charset="-122"/>
                <a:ea typeface="华文中宋" panose="02010600040101010101" pitchFamily="2" charset="-122"/>
              </a:rPr>
              <a:t>将其从相应的队列中移出，终止该进程</a:t>
            </a:r>
            <a:endParaRPr lang="en-US" altLang="zh-CN" sz="17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mj-ea"/>
              <a:buAutoNum type="circleNumDbPlain"/>
            </a:pPr>
            <a:r>
              <a:rPr lang="zh-CN" altLang="en-US" sz="1700" b="1" dirty="0">
                <a:solidFill>
                  <a:srgbClr val="000000"/>
                </a:solidFill>
                <a:latin typeface="华文中宋" panose="02010600040101010101" pitchFamily="2" charset="-122"/>
                <a:ea typeface="华文中宋" panose="02010600040101010101" pitchFamily="2" charset="-122"/>
              </a:rPr>
              <a:t>检查有无子孙进程，若有，则应将其所有子孙进程终止</a:t>
            </a:r>
            <a:endParaRPr lang="en-US" altLang="zh-CN" sz="17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mj-ea"/>
              <a:buAutoNum type="circleNumDbPlain"/>
            </a:pPr>
            <a:r>
              <a:rPr lang="zh-CN" altLang="en-US" sz="1700" b="1" dirty="0">
                <a:solidFill>
                  <a:srgbClr val="000000"/>
                </a:solidFill>
                <a:latin typeface="华文中宋" panose="02010600040101010101" pitchFamily="2" charset="-122"/>
                <a:ea typeface="华文中宋" panose="02010600040101010101" pitchFamily="2" charset="-122"/>
              </a:rPr>
              <a:t>释放该进程所有占有的资源</a:t>
            </a:r>
            <a:endParaRPr lang="en-US" altLang="zh-CN" sz="17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mj-ea"/>
              <a:buAutoNum type="circleNumDbPlain"/>
            </a:pPr>
            <a:r>
              <a:rPr lang="zh-CN" altLang="en-US" sz="1700" b="1" dirty="0">
                <a:solidFill>
                  <a:srgbClr val="000000"/>
                </a:solidFill>
                <a:latin typeface="华文中宋" panose="02010600040101010101" pitchFamily="2" charset="-122"/>
                <a:ea typeface="华文中宋" panose="02010600040101010101" pitchFamily="2" charset="-122"/>
              </a:rPr>
              <a:t>释放它的</a:t>
            </a:r>
            <a:r>
              <a:rPr lang="en-US" altLang="zh-CN" sz="1700" b="1" dirty="0">
                <a:solidFill>
                  <a:srgbClr val="000000"/>
                </a:solidFill>
                <a:latin typeface="华文中宋" panose="02010600040101010101" pitchFamily="2" charset="-122"/>
                <a:ea typeface="华文中宋" panose="02010600040101010101" pitchFamily="2" charset="-122"/>
              </a:rPr>
              <a:t>PCB</a:t>
            </a:r>
            <a:r>
              <a:rPr lang="zh-CN" altLang="en-US" sz="1700" b="1" dirty="0">
                <a:solidFill>
                  <a:srgbClr val="000000"/>
                </a:solidFill>
                <a:latin typeface="华文中宋" panose="02010600040101010101" pitchFamily="2" charset="-122"/>
                <a:ea typeface="华文中宋" panose="02010600040101010101" pitchFamily="2" charset="-122"/>
              </a:rPr>
              <a:t>结构本身</a:t>
            </a:r>
            <a:endParaRPr lang="en-US" altLang="zh-CN" sz="17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mj-ea"/>
              <a:buAutoNum type="circleNumDbPlain"/>
            </a:pPr>
            <a:r>
              <a:rPr lang="zh-CN" altLang="en-US" sz="1700" b="1" dirty="0">
                <a:solidFill>
                  <a:srgbClr val="000000"/>
                </a:solidFill>
                <a:latin typeface="华文中宋" panose="02010600040101010101" pitchFamily="2" charset="-122"/>
                <a:ea typeface="华文中宋" panose="02010600040101010101" pitchFamily="2" charset="-122"/>
              </a:rPr>
              <a:t>若该进程正处于执行状态，启动进程调度</a:t>
            </a:r>
            <a:endParaRPr lang="en-US" altLang="zh-CN" sz="1700" b="1" dirty="0">
              <a:solidFill>
                <a:srgbClr val="00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endParaRPr lang="en-US" altLang="zh-CN" sz="1700" b="1" dirty="0">
              <a:solidFill>
                <a:srgbClr val="000000"/>
              </a:solidFill>
              <a:latin typeface="华文中宋" panose="02010600040101010101" pitchFamily="2" charset="-122"/>
              <a:ea typeface="华文中宋" panose="02010600040101010101" pitchFamily="2" charset="-122"/>
            </a:endParaRPr>
          </a:p>
          <a:p>
            <a:pPr marL="533400">
              <a:lnSpc>
                <a:spcPct val="150000"/>
              </a:lnSpc>
              <a:spcBef>
                <a:spcPts val="0"/>
              </a:spcBef>
              <a:buNone/>
            </a:pPr>
            <a:endParaRPr lang="zh-CN" altLang="en-US" sz="1700" dirty="0">
              <a:latin typeface="仿宋_GB2312" pitchFamily="49" charset="-122"/>
            </a:endParaRPr>
          </a:p>
          <a:p>
            <a:pPr marL="457200" lvl="1" indent="0">
              <a:lnSpc>
                <a:spcPct val="150000"/>
              </a:lnSpc>
              <a:spcBef>
                <a:spcPts val="0"/>
              </a:spcBef>
              <a:buClr>
                <a:srgbClr val="000000"/>
              </a:buClr>
              <a:buNone/>
            </a:pPr>
            <a:endParaRPr lang="en-US" altLang="zh-CN" sz="1700" b="1" dirty="0">
              <a:solidFill>
                <a:srgbClr val="000000"/>
              </a:solidFill>
              <a:latin typeface="华文中宋" panose="02010600040101010101" pitchFamily="2" charset="-122"/>
              <a:ea typeface="华文中宋" panose="02010600040101010101" pitchFamily="2" charset="-122"/>
            </a:endParaRPr>
          </a:p>
          <a:p>
            <a:pPr marL="0" lvl="1" indent="0">
              <a:lnSpc>
                <a:spcPct val="150000"/>
              </a:lnSpc>
              <a:spcBef>
                <a:spcPts val="0"/>
              </a:spcBef>
              <a:buClr>
                <a:srgbClr val="000000"/>
              </a:buClr>
              <a:buNone/>
            </a:pPr>
            <a:endParaRPr lang="zh-CN" altLang="en-US" sz="1700" b="1" dirty="0">
              <a:solidFill>
                <a:srgbClr val="00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40</a:t>
            </a:r>
            <a:endParaRPr lang="en-US" sz="1100" b="1" dirty="0">
              <a:solidFill>
                <a:prstClr val="white"/>
              </a:solidFill>
            </a:endParaRPr>
          </a:p>
        </p:txBody>
      </p:sp>
      <p:cxnSp>
        <p:nvCxnSpPr>
          <p:cNvPr id="16" name="直接箭头连接符 15"/>
          <p:cNvCxnSpPr/>
          <p:nvPr/>
        </p:nvCxnSpPr>
        <p:spPr>
          <a:xfrm flipV="1">
            <a:off x="5004048" y="5805264"/>
            <a:ext cx="2016224" cy="43204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04048" y="4509120"/>
            <a:ext cx="37968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893818" y="4139788"/>
            <a:ext cx="1204516"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终止状态</a:t>
            </a:r>
          </a:p>
        </p:txBody>
      </p:sp>
      <p:sp>
        <p:nvSpPr>
          <p:cNvPr id="20" name="TextBox 19"/>
          <p:cNvSpPr txBox="1"/>
          <p:nvPr/>
        </p:nvSpPr>
        <p:spPr>
          <a:xfrm>
            <a:off x="4893818" y="4538034"/>
            <a:ext cx="851752"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删除</a:t>
            </a:r>
          </a:p>
        </p:txBody>
      </p:sp>
      <p:sp>
        <p:nvSpPr>
          <p:cNvPr id="2" name="灯片编号占位符 1">
            <a:extLst>
              <a:ext uri="{FF2B5EF4-FFF2-40B4-BE49-F238E27FC236}">
                <a16:creationId xmlns:a16="http://schemas.microsoft.com/office/drawing/2014/main" id="{D138EB4E-8ADC-4132-BC8C-F5FE18ACE5C8}"/>
              </a:ext>
            </a:extLst>
          </p:cNvPr>
          <p:cNvSpPr>
            <a:spLocks noGrp="1"/>
          </p:cNvSpPr>
          <p:nvPr>
            <p:ph type="sldNum" sz="quarter" idx="12"/>
          </p:nvPr>
        </p:nvSpPr>
        <p:spPr/>
        <p:txBody>
          <a:bodyPr/>
          <a:lstStyle/>
          <a:p>
            <a:fld id="{B10D5614-B734-4280-8F57-1D4947433C97}" type="slidenum">
              <a:rPr lang="en-US" smtClean="0"/>
              <a:t>57</a:t>
            </a:fld>
            <a:endParaRPr lang="en-US" dirty="0"/>
          </a:p>
        </p:txBody>
      </p:sp>
    </p:spTree>
    <p:extLst>
      <p:ext uri="{BB962C8B-B14F-4D97-AF65-F5344CB8AC3E}">
        <p14:creationId xmlns:p14="http://schemas.microsoft.com/office/powerpoint/2010/main" val="49906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进程阻塞原语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41</a:t>
            </a:r>
            <a:endParaRPr lang="en-US" sz="1100" b="1" dirty="0">
              <a:solidFill>
                <a:prstClr val="white"/>
              </a:solidFill>
            </a:endParaRPr>
          </a:p>
        </p:txBody>
      </p:sp>
      <p:sp>
        <p:nvSpPr>
          <p:cNvPr id="2" name="矩形 1"/>
          <p:cNvSpPr/>
          <p:nvPr/>
        </p:nvSpPr>
        <p:spPr>
          <a:xfrm>
            <a:off x="487746" y="1772816"/>
            <a:ext cx="4732325" cy="397666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引起进程阻塞的事件</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 请求</a:t>
            </a:r>
            <a:r>
              <a:rPr lang="en-US" altLang="zh-CN" b="1" dirty="0">
                <a:solidFill>
                  <a:srgbClr val="000000"/>
                </a:solidFill>
                <a:latin typeface="华文中宋" panose="02010600040101010101" pitchFamily="2" charset="-122"/>
                <a:ea typeface="华文中宋" panose="02010600040101010101" pitchFamily="2" charset="-122"/>
              </a:rPr>
              <a:t>OS</a:t>
            </a:r>
            <a:r>
              <a:rPr lang="zh-CN" altLang="en-US" b="1" dirty="0">
                <a:solidFill>
                  <a:srgbClr val="000000"/>
                </a:solidFill>
                <a:latin typeface="华文中宋" panose="02010600040101010101" pitchFamily="2" charset="-122"/>
                <a:ea typeface="华文中宋" panose="02010600040101010101" pitchFamily="2" charset="-122"/>
              </a:rPr>
              <a:t>的服务尚未完成</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 对一资源的访问尚不能进行</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 初始化</a:t>
            </a:r>
            <a:r>
              <a:rPr lang="en-US" altLang="zh-CN" b="1" dirty="0">
                <a:solidFill>
                  <a:srgbClr val="000000"/>
                </a:solidFill>
                <a:latin typeface="华文中宋" panose="02010600040101010101" pitchFamily="2" charset="-122"/>
                <a:ea typeface="华文中宋" panose="02010600040101010101" pitchFamily="2" charset="-122"/>
              </a:rPr>
              <a:t>I/O</a:t>
            </a:r>
            <a:r>
              <a:rPr lang="zh-CN" altLang="en-US" b="1" dirty="0">
                <a:solidFill>
                  <a:srgbClr val="000000"/>
                </a:solidFill>
                <a:latin typeface="华文中宋" panose="02010600040101010101" pitchFamily="2" charset="-122"/>
                <a:ea typeface="华文中宋" panose="02010600040101010101" pitchFamily="2" charset="-122"/>
              </a:rPr>
              <a:t>，且必须等待结果</a:t>
            </a:r>
            <a:endParaRPr lang="en-US" altLang="zh-CN" b="1" dirty="0">
              <a:solidFill>
                <a:srgbClr val="000000"/>
              </a:solidFill>
              <a:latin typeface="华文中宋" panose="02010600040101010101" pitchFamily="2" charset="-122"/>
              <a:ea typeface="华文中宋" panose="02010600040101010101" pitchFamily="2" charset="-122"/>
            </a:endParaRPr>
          </a:p>
          <a:p>
            <a:pPr lvl="1">
              <a:lnSpc>
                <a:spcPct val="130000"/>
              </a:lnSpc>
              <a:spcBef>
                <a:spcPts val="0"/>
              </a:spcBef>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 等待某一进程提供输入</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Clr>
                <a:srgbClr val="000000"/>
              </a:buCl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当一个进程所等待的某一事件尚未发生时，该进程调用阻塞原语</a:t>
            </a:r>
            <a:r>
              <a:rPr lang="en-US" altLang="zh-CN" b="1" dirty="0">
                <a:solidFill>
                  <a:srgbClr val="000000"/>
                </a:solidFill>
                <a:latin typeface="华文中宋" panose="02010600040101010101" pitchFamily="2" charset="-122"/>
                <a:ea typeface="华文中宋" panose="02010600040101010101" pitchFamily="2" charset="-122"/>
              </a:rPr>
              <a:t>Block()</a:t>
            </a:r>
            <a:r>
              <a:rPr lang="zh-CN" altLang="en-US" b="1" dirty="0">
                <a:solidFill>
                  <a:srgbClr val="000000"/>
                </a:solidFill>
                <a:latin typeface="华文中宋" panose="02010600040101010101" pitchFamily="2" charset="-122"/>
                <a:ea typeface="华文中宋" panose="02010600040101010101" pitchFamily="2" charset="-122"/>
              </a:rPr>
              <a:t>将</a:t>
            </a:r>
            <a:r>
              <a:rPr lang="zh-CN" altLang="en-US" b="1" dirty="0">
                <a:solidFill>
                  <a:srgbClr val="FF0000"/>
                </a:solidFill>
                <a:latin typeface="华文中宋" panose="02010600040101010101" pitchFamily="2" charset="-122"/>
                <a:ea typeface="华文中宋" panose="02010600040101010101" pitchFamily="2" charset="-122"/>
              </a:rPr>
              <a:t>自己</a:t>
            </a:r>
            <a:r>
              <a:rPr lang="zh-CN" altLang="en-US" b="1" dirty="0">
                <a:solidFill>
                  <a:srgbClr val="000000"/>
                </a:solidFill>
                <a:latin typeface="华文中宋" panose="02010600040101010101" pitchFamily="2" charset="-122"/>
                <a:ea typeface="华文中宋" panose="02010600040101010101" pitchFamily="2" charset="-122"/>
              </a:rPr>
              <a:t>阻塞，转换为等待状态</a:t>
            </a:r>
            <a:endParaRPr lang="en-US" altLang="zh-CN" b="1" dirty="0">
              <a:solidFill>
                <a:srgbClr val="000000"/>
              </a:solidFill>
              <a:latin typeface="华文中宋" panose="02010600040101010101" pitchFamily="2" charset="-122"/>
              <a:ea typeface="华文中宋" panose="02010600040101010101" pitchFamily="2" charset="-122"/>
            </a:endParaRPr>
          </a:p>
          <a:p>
            <a:pPr marL="0" lvl="1">
              <a:lnSpc>
                <a:spcPct val="150000"/>
              </a:lnSpc>
              <a:buClr>
                <a:srgbClr val="000000"/>
              </a:buClr>
            </a:pPr>
            <a:endParaRPr lang="zh-CN" altLang="en-US" b="1" dirty="0">
              <a:solidFill>
                <a:srgbClr val="000000"/>
              </a:solidFill>
              <a:latin typeface="华文中宋" panose="02010600040101010101" pitchFamily="2" charset="-122"/>
              <a:ea typeface="华文中宋" panose="02010600040101010101" pitchFamily="2" charset="-122"/>
            </a:endParaRPr>
          </a:p>
          <a:p>
            <a:pPr marL="0" lvl="1">
              <a:lnSpc>
                <a:spcPct val="150000"/>
              </a:lnSpc>
              <a:buClr>
                <a:srgbClr val="000000"/>
              </a:buClr>
            </a:pPr>
            <a:r>
              <a:rPr lang="zh-CN" altLang="en-US" b="1" dirty="0">
                <a:solidFill>
                  <a:srgbClr val="000000"/>
                </a:solidFill>
                <a:latin typeface="华文中宋" panose="02010600040101010101" pitchFamily="2" charset="-122"/>
                <a:ea typeface="华文中宋" panose="02010600040101010101" pitchFamily="2" charset="-122"/>
              </a:rPr>
              <a:t></a:t>
            </a:r>
          </a:p>
        </p:txBody>
      </p:sp>
      <p:pic>
        <p:nvPicPr>
          <p:cNvPr id="14" name="Picture 5" descr="c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2221" y="1841166"/>
            <a:ext cx="3394075" cy="420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EBC33F12-3766-4593-A566-AB50AA2532F1}"/>
              </a:ext>
            </a:extLst>
          </p:cNvPr>
          <p:cNvSpPr>
            <a:spLocks noGrp="1"/>
          </p:cNvSpPr>
          <p:nvPr>
            <p:ph type="sldNum" sz="quarter" idx="12"/>
          </p:nvPr>
        </p:nvSpPr>
        <p:spPr/>
        <p:txBody>
          <a:bodyPr/>
          <a:lstStyle/>
          <a:p>
            <a:fld id="{B10D5614-B734-4280-8F57-1D4947433C97}" type="slidenum">
              <a:rPr lang="en-US" smtClean="0"/>
              <a:t>58</a:t>
            </a:fld>
            <a:endParaRPr lang="en-US" dirty="0"/>
          </a:p>
        </p:txBody>
      </p:sp>
    </p:spTree>
    <p:extLst>
      <p:ext uri="{BB962C8B-B14F-4D97-AF65-F5344CB8AC3E}">
        <p14:creationId xmlns:p14="http://schemas.microsoft.com/office/powerpoint/2010/main" val="394235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3.4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进程控制</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进程唤醒原语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42</a:t>
            </a:r>
            <a:endParaRPr lang="en-US" sz="1100" b="1" dirty="0">
              <a:solidFill>
                <a:prstClr val="white"/>
              </a:solidFill>
            </a:endParaRPr>
          </a:p>
        </p:txBody>
      </p:sp>
      <p:sp>
        <p:nvSpPr>
          <p:cNvPr id="2" name="矩形 1"/>
          <p:cNvSpPr/>
          <p:nvPr/>
        </p:nvSpPr>
        <p:spPr>
          <a:xfrm>
            <a:off x="487747" y="1772816"/>
            <a:ext cx="4572000" cy="3416320"/>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唤醒一个进程有两种方法</a:t>
            </a:r>
          </a:p>
          <a:p>
            <a:pPr marL="742950" lvl="1" indent="-285750">
              <a:lnSpc>
                <a:spcPct val="150000"/>
              </a:lnSpc>
              <a:buClr>
                <a:srgbClr val="000000"/>
              </a:buClr>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由系统进程唤醒 </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Clr>
                <a:srgbClr val="000000"/>
              </a:buClr>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由事件发生进程唤醒</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Clr>
                <a:srgbClr val="000000"/>
              </a:buCl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处于等待状态的进程，只有当该进程所等待的外部事件发生时，</a:t>
            </a:r>
            <a:r>
              <a:rPr lang="zh-CN" altLang="en-US" b="1" dirty="0">
                <a:solidFill>
                  <a:srgbClr val="FF0000"/>
                </a:solidFill>
                <a:latin typeface="华文中宋" panose="02010600040101010101" pitchFamily="2" charset="-122"/>
                <a:ea typeface="华文中宋" panose="02010600040101010101" pitchFamily="2" charset="-122"/>
              </a:rPr>
              <a:t>系统进程或事件发生进程</a:t>
            </a:r>
            <a:r>
              <a:rPr lang="zh-CN" altLang="en-US" b="1" dirty="0">
                <a:solidFill>
                  <a:srgbClr val="000000"/>
                </a:solidFill>
                <a:latin typeface="华文中宋" panose="02010600040101010101" pitchFamily="2" charset="-122"/>
                <a:ea typeface="华文中宋" panose="02010600040101010101" pitchFamily="2" charset="-122"/>
              </a:rPr>
              <a:t>才会调用唤醒原语</a:t>
            </a:r>
            <a:r>
              <a:rPr lang="en-US" altLang="zh-CN" b="1" dirty="0">
                <a:solidFill>
                  <a:srgbClr val="000000"/>
                </a:solidFill>
                <a:latin typeface="华文中宋" panose="02010600040101010101" pitchFamily="2" charset="-122"/>
                <a:ea typeface="华文中宋" panose="02010600040101010101" pitchFamily="2" charset="-122"/>
              </a:rPr>
              <a:t>Wakeup()</a:t>
            </a:r>
            <a:r>
              <a:rPr lang="zh-CN" altLang="en-US" b="1" dirty="0">
                <a:solidFill>
                  <a:srgbClr val="000000"/>
                </a:solidFill>
                <a:latin typeface="华文中宋" panose="02010600040101010101" pitchFamily="2" charset="-122"/>
                <a:ea typeface="华文中宋" panose="02010600040101010101" pitchFamily="2" charset="-122"/>
              </a:rPr>
              <a:t>将它唤醒</a:t>
            </a:r>
          </a:p>
          <a:p>
            <a:pPr marL="742950" lvl="1" indent="-285750">
              <a:lnSpc>
                <a:spcPct val="150000"/>
              </a:lnSpc>
              <a:buClr>
                <a:srgbClr val="000000"/>
              </a:buClr>
              <a:buFont typeface="Arial" panose="020B0604020202020204" pitchFamily="34" charset="0"/>
              <a:buChar char="•"/>
            </a:pPr>
            <a:endParaRPr lang="en-US" altLang="zh-CN" b="1" dirty="0">
              <a:solidFill>
                <a:srgbClr val="000000"/>
              </a:solidFill>
              <a:latin typeface="华文中宋" panose="02010600040101010101" pitchFamily="2" charset="-122"/>
              <a:ea typeface="华文中宋" panose="02010600040101010101" pitchFamily="2" charset="-122"/>
            </a:endParaRPr>
          </a:p>
        </p:txBody>
      </p:sp>
      <p:pic>
        <p:nvPicPr>
          <p:cNvPr id="8" name="Picture 5" descr="c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036" y="1692136"/>
            <a:ext cx="3488953" cy="413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786E5F04-53F6-4137-AF27-D044DCEFAAB1}"/>
              </a:ext>
            </a:extLst>
          </p:cNvPr>
          <p:cNvSpPr>
            <a:spLocks noGrp="1"/>
          </p:cNvSpPr>
          <p:nvPr>
            <p:ph type="sldNum" sz="quarter" idx="12"/>
          </p:nvPr>
        </p:nvSpPr>
        <p:spPr/>
        <p:txBody>
          <a:bodyPr/>
          <a:lstStyle/>
          <a:p>
            <a:fld id="{B10D5614-B734-4280-8F57-1D4947433C97}" type="slidenum">
              <a:rPr lang="en-US" smtClean="0"/>
              <a:t>59</a:t>
            </a:fld>
            <a:endParaRPr lang="en-US" dirty="0"/>
          </a:p>
        </p:txBody>
      </p:sp>
    </p:spTree>
    <p:extLst>
      <p:ext uri="{BB962C8B-B14F-4D97-AF65-F5344CB8AC3E}">
        <p14:creationId xmlns:p14="http://schemas.microsoft.com/office/powerpoint/2010/main" val="21329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05</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多道程序系统中程序执行环境的变化</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41" name="Oval 2"/>
          <p:cNvSpPr>
            <a:spLocks noChangeArrowheads="1"/>
          </p:cNvSpPr>
          <p:nvPr/>
        </p:nvSpPr>
        <p:spPr bwMode="auto">
          <a:xfrm>
            <a:off x="1458913" y="2269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chemeClr val="tx2"/>
                </a:solidFill>
                <a:ea typeface="宋体" charset="-122"/>
              </a:rPr>
              <a:t>I1</a:t>
            </a:r>
          </a:p>
        </p:txBody>
      </p:sp>
      <p:sp>
        <p:nvSpPr>
          <p:cNvPr id="42" name="Oval 3"/>
          <p:cNvSpPr>
            <a:spLocks noChangeArrowheads="1"/>
          </p:cNvSpPr>
          <p:nvPr/>
        </p:nvSpPr>
        <p:spPr bwMode="auto">
          <a:xfrm>
            <a:off x="2906713" y="2269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chemeClr val="tx2"/>
                </a:solidFill>
                <a:ea typeface="宋体" charset="-122"/>
              </a:rPr>
              <a:t>I2</a:t>
            </a:r>
          </a:p>
        </p:txBody>
      </p:sp>
      <p:sp>
        <p:nvSpPr>
          <p:cNvPr id="43" name="Oval 4"/>
          <p:cNvSpPr>
            <a:spLocks noChangeArrowheads="1"/>
          </p:cNvSpPr>
          <p:nvPr/>
        </p:nvSpPr>
        <p:spPr bwMode="auto">
          <a:xfrm>
            <a:off x="4202113" y="2269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I3</a:t>
            </a:r>
          </a:p>
        </p:txBody>
      </p:sp>
      <p:sp>
        <p:nvSpPr>
          <p:cNvPr id="44" name="Oval 5"/>
          <p:cNvSpPr>
            <a:spLocks noChangeArrowheads="1"/>
          </p:cNvSpPr>
          <p:nvPr/>
        </p:nvSpPr>
        <p:spPr bwMode="auto">
          <a:xfrm>
            <a:off x="5649913" y="2269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I4</a:t>
            </a:r>
          </a:p>
        </p:txBody>
      </p:sp>
      <p:sp>
        <p:nvSpPr>
          <p:cNvPr id="45" name="Oval 6"/>
          <p:cNvSpPr>
            <a:spLocks noChangeArrowheads="1"/>
          </p:cNvSpPr>
          <p:nvPr/>
        </p:nvSpPr>
        <p:spPr bwMode="auto">
          <a:xfrm>
            <a:off x="2144713" y="3488208"/>
            <a:ext cx="685800" cy="68580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chemeClr val="tx2"/>
                </a:solidFill>
                <a:ea typeface="宋体" charset="-122"/>
              </a:rPr>
              <a:t>C1</a:t>
            </a:r>
          </a:p>
        </p:txBody>
      </p:sp>
      <p:sp>
        <p:nvSpPr>
          <p:cNvPr id="46" name="Oval 7"/>
          <p:cNvSpPr>
            <a:spLocks noChangeArrowheads="1"/>
          </p:cNvSpPr>
          <p:nvPr/>
        </p:nvSpPr>
        <p:spPr bwMode="auto">
          <a:xfrm>
            <a:off x="6488113" y="34882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C4</a:t>
            </a:r>
          </a:p>
        </p:txBody>
      </p:sp>
      <p:sp>
        <p:nvSpPr>
          <p:cNvPr id="47" name="Oval 8"/>
          <p:cNvSpPr>
            <a:spLocks noChangeArrowheads="1"/>
          </p:cNvSpPr>
          <p:nvPr/>
        </p:nvSpPr>
        <p:spPr bwMode="auto">
          <a:xfrm>
            <a:off x="3059113" y="4936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P1</a:t>
            </a:r>
          </a:p>
        </p:txBody>
      </p:sp>
      <p:sp>
        <p:nvSpPr>
          <p:cNvPr id="48" name="Oval 9"/>
          <p:cNvSpPr>
            <a:spLocks noChangeArrowheads="1"/>
          </p:cNvSpPr>
          <p:nvPr/>
        </p:nvSpPr>
        <p:spPr bwMode="auto">
          <a:xfrm>
            <a:off x="7216776" y="4936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P4</a:t>
            </a:r>
          </a:p>
        </p:txBody>
      </p:sp>
      <p:sp>
        <p:nvSpPr>
          <p:cNvPr id="49" name="Oval 10"/>
          <p:cNvSpPr>
            <a:spLocks noChangeArrowheads="1"/>
          </p:cNvSpPr>
          <p:nvPr/>
        </p:nvSpPr>
        <p:spPr bwMode="auto">
          <a:xfrm>
            <a:off x="3616326" y="3496146"/>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C2</a:t>
            </a:r>
          </a:p>
        </p:txBody>
      </p:sp>
      <p:sp>
        <p:nvSpPr>
          <p:cNvPr id="50" name="Oval 11"/>
          <p:cNvSpPr>
            <a:spLocks noChangeArrowheads="1"/>
          </p:cNvSpPr>
          <p:nvPr/>
        </p:nvSpPr>
        <p:spPr bwMode="auto">
          <a:xfrm>
            <a:off x="5040313" y="34882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C3</a:t>
            </a:r>
          </a:p>
        </p:txBody>
      </p:sp>
      <p:sp>
        <p:nvSpPr>
          <p:cNvPr id="51" name="Oval 12"/>
          <p:cNvSpPr>
            <a:spLocks noChangeArrowheads="1"/>
          </p:cNvSpPr>
          <p:nvPr/>
        </p:nvSpPr>
        <p:spPr bwMode="auto">
          <a:xfrm>
            <a:off x="4354513" y="49360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P2</a:t>
            </a:r>
          </a:p>
        </p:txBody>
      </p:sp>
      <p:sp>
        <p:nvSpPr>
          <p:cNvPr id="52" name="Oval 13"/>
          <p:cNvSpPr>
            <a:spLocks noChangeArrowheads="1"/>
          </p:cNvSpPr>
          <p:nvPr/>
        </p:nvSpPr>
        <p:spPr bwMode="auto">
          <a:xfrm>
            <a:off x="5802313" y="5012208"/>
            <a:ext cx="685800" cy="6858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chemeClr val="tx2"/>
                </a:solidFill>
                <a:ea typeface="宋体" charset="-122"/>
              </a:rPr>
              <a:t>P3</a:t>
            </a:r>
          </a:p>
        </p:txBody>
      </p:sp>
      <p:sp>
        <p:nvSpPr>
          <p:cNvPr id="53" name="Line 14"/>
          <p:cNvSpPr>
            <a:spLocks noChangeShapeType="1"/>
          </p:cNvSpPr>
          <p:nvPr/>
        </p:nvSpPr>
        <p:spPr bwMode="auto">
          <a:xfrm>
            <a:off x="2144713" y="2650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5"/>
          <p:cNvSpPr>
            <a:spLocks noChangeShapeType="1"/>
          </p:cNvSpPr>
          <p:nvPr/>
        </p:nvSpPr>
        <p:spPr bwMode="auto">
          <a:xfrm flipV="1">
            <a:off x="3592513" y="2559521"/>
            <a:ext cx="600075" cy="14287"/>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6"/>
          <p:cNvSpPr>
            <a:spLocks noChangeShapeType="1"/>
          </p:cNvSpPr>
          <p:nvPr/>
        </p:nvSpPr>
        <p:spPr bwMode="auto">
          <a:xfrm>
            <a:off x="4887913" y="25738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7"/>
          <p:cNvSpPr>
            <a:spLocks noChangeShapeType="1"/>
          </p:cNvSpPr>
          <p:nvPr/>
        </p:nvSpPr>
        <p:spPr bwMode="auto">
          <a:xfrm>
            <a:off x="1960563" y="2919883"/>
            <a:ext cx="336550" cy="644525"/>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18"/>
          <p:cNvSpPr>
            <a:spLocks noChangeShapeType="1"/>
          </p:cNvSpPr>
          <p:nvPr/>
        </p:nvSpPr>
        <p:spPr bwMode="auto">
          <a:xfrm>
            <a:off x="2678113" y="4097808"/>
            <a:ext cx="533400" cy="9144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9"/>
          <p:cNvSpPr>
            <a:spLocks noChangeShapeType="1"/>
          </p:cNvSpPr>
          <p:nvPr/>
        </p:nvSpPr>
        <p:spPr bwMode="auto">
          <a:xfrm>
            <a:off x="3744913" y="5317008"/>
            <a:ext cx="6096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0"/>
          <p:cNvSpPr>
            <a:spLocks noChangeShapeType="1"/>
          </p:cNvSpPr>
          <p:nvPr/>
        </p:nvSpPr>
        <p:spPr bwMode="auto">
          <a:xfrm>
            <a:off x="5040313" y="5317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1"/>
          <p:cNvSpPr>
            <a:spLocks noChangeShapeType="1"/>
          </p:cNvSpPr>
          <p:nvPr/>
        </p:nvSpPr>
        <p:spPr bwMode="auto">
          <a:xfrm>
            <a:off x="6488113" y="5317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22"/>
          <p:cNvSpPr>
            <a:spLocks noChangeShapeType="1"/>
          </p:cNvSpPr>
          <p:nvPr/>
        </p:nvSpPr>
        <p:spPr bwMode="auto">
          <a:xfrm>
            <a:off x="2830513" y="3793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23"/>
          <p:cNvSpPr>
            <a:spLocks noChangeShapeType="1"/>
          </p:cNvSpPr>
          <p:nvPr/>
        </p:nvSpPr>
        <p:spPr bwMode="auto">
          <a:xfrm>
            <a:off x="4278313" y="3793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24"/>
          <p:cNvSpPr>
            <a:spLocks noChangeShapeType="1"/>
          </p:cNvSpPr>
          <p:nvPr/>
        </p:nvSpPr>
        <p:spPr bwMode="auto">
          <a:xfrm>
            <a:off x="5726113" y="3793008"/>
            <a:ext cx="7620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25"/>
          <p:cNvSpPr>
            <a:spLocks noChangeShapeType="1"/>
          </p:cNvSpPr>
          <p:nvPr/>
        </p:nvSpPr>
        <p:spPr bwMode="auto">
          <a:xfrm>
            <a:off x="3400426" y="2919883"/>
            <a:ext cx="344487" cy="644525"/>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26"/>
          <p:cNvSpPr>
            <a:spLocks noChangeShapeType="1"/>
          </p:cNvSpPr>
          <p:nvPr/>
        </p:nvSpPr>
        <p:spPr bwMode="auto">
          <a:xfrm>
            <a:off x="4049713" y="4143846"/>
            <a:ext cx="431800" cy="833437"/>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27"/>
          <p:cNvSpPr>
            <a:spLocks noChangeShapeType="1"/>
          </p:cNvSpPr>
          <p:nvPr/>
        </p:nvSpPr>
        <p:spPr bwMode="auto">
          <a:xfrm>
            <a:off x="4697413" y="2919883"/>
            <a:ext cx="431800" cy="6477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28"/>
          <p:cNvSpPr>
            <a:spLocks noChangeShapeType="1"/>
          </p:cNvSpPr>
          <p:nvPr/>
        </p:nvSpPr>
        <p:spPr bwMode="auto">
          <a:xfrm>
            <a:off x="5497513" y="4174008"/>
            <a:ext cx="495300" cy="83343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29"/>
          <p:cNvSpPr>
            <a:spLocks noChangeShapeType="1"/>
          </p:cNvSpPr>
          <p:nvPr/>
        </p:nvSpPr>
        <p:spPr bwMode="auto">
          <a:xfrm>
            <a:off x="6183313" y="2878608"/>
            <a:ext cx="457200" cy="6858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30"/>
          <p:cNvSpPr>
            <a:spLocks noChangeShapeType="1"/>
          </p:cNvSpPr>
          <p:nvPr/>
        </p:nvSpPr>
        <p:spPr bwMode="auto">
          <a:xfrm>
            <a:off x="6945313" y="4174008"/>
            <a:ext cx="457200" cy="8382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Text Box 31"/>
          <p:cNvSpPr txBox="1">
            <a:spLocks noChangeArrowheads="1"/>
          </p:cNvSpPr>
          <p:nvPr/>
        </p:nvSpPr>
        <p:spPr bwMode="auto">
          <a:xfrm>
            <a:off x="1265238" y="6093296"/>
            <a:ext cx="678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solidFill>
                  <a:srgbClr val="0000CC"/>
                </a:solidFill>
                <a:latin typeface="楷体_GB2312" pitchFamily="49" charset="-122"/>
                <a:ea typeface="楷体_GB2312" pitchFamily="49" charset="-122"/>
              </a:rPr>
              <a:t>输入、计算、打印程序对一批程序进行处理的执行顺序</a:t>
            </a:r>
          </a:p>
        </p:txBody>
      </p:sp>
      <p:sp>
        <p:nvSpPr>
          <p:cNvPr id="2" name="灯片编号占位符 1">
            <a:extLst>
              <a:ext uri="{FF2B5EF4-FFF2-40B4-BE49-F238E27FC236}">
                <a16:creationId xmlns:a16="http://schemas.microsoft.com/office/drawing/2014/main" id="{13ED26E6-4FEF-4A86-AD92-BC03F0E0BA13}"/>
              </a:ext>
            </a:extLst>
          </p:cNvPr>
          <p:cNvSpPr>
            <a:spLocks noGrp="1"/>
          </p:cNvSpPr>
          <p:nvPr>
            <p:ph type="sldNum" sz="quarter" idx="12"/>
          </p:nvPr>
        </p:nvSpPr>
        <p:spPr/>
        <p:txBody>
          <a:bodyPr/>
          <a:lstStyle/>
          <a:p>
            <a:fld id="{B10D5614-B734-4280-8F57-1D4947433C97}" type="slidenum">
              <a:rPr lang="en-US" smtClean="0"/>
              <a:t>6</a:t>
            </a:fld>
            <a:endParaRPr lang="en-US" dirty="0"/>
          </a:p>
        </p:txBody>
      </p:sp>
    </p:spTree>
    <p:extLst>
      <p:ext uri="{BB962C8B-B14F-4D97-AF65-F5344CB8AC3E}">
        <p14:creationId xmlns:p14="http://schemas.microsoft.com/office/powerpoint/2010/main" val="261670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43</a:t>
            </a:r>
            <a:endParaRPr lang="en-US" sz="1100" b="1" dirty="0">
              <a:solidFill>
                <a:prstClr val="white"/>
              </a:solidFill>
            </a:endParaRPr>
          </a:p>
        </p:txBody>
      </p:sp>
      <p:sp>
        <p:nvSpPr>
          <p:cNvPr id="10" name="Rectangle 3"/>
          <p:cNvSpPr txBox="1">
            <a:spLocks/>
          </p:cNvSpPr>
          <p:nvPr/>
        </p:nvSpPr>
        <p:spPr>
          <a:xfrm>
            <a:off x="457199" y="1958523"/>
            <a:ext cx="7987959"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进程互斥</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因为各进程共享资源，有些资源同时只能由一个进程使用，各进程之间构成资源竞争的关系。</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当一个进程使用该临界资源时，其他需要使用该资源的进程必须阻塞，直到占用者释放该资源</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竞争关系</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进程同步</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一组并发进程互相发送消息，相互合作、互相等待，使得各进程按照一定速度执行</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协作关系</a:t>
            </a: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Content Placeholder 2"/>
          <p:cNvSpPr txBox="1">
            <a:spLocks/>
          </p:cNvSpPr>
          <p:nvPr/>
        </p:nvSpPr>
        <p:spPr>
          <a:xfrm>
            <a:off x="457200" y="1274447"/>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679FA698-6B00-4203-B170-84B46437FAEB}"/>
              </a:ext>
            </a:extLst>
          </p:cNvPr>
          <p:cNvSpPr>
            <a:spLocks noGrp="1"/>
          </p:cNvSpPr>
          <p:nvPr>
            <p:ph type="sldNum" sz="quarter" idx="12"/>
          </p:nvPr>
        </p:nvSpPr>
        <p:spPr/>
        <p:txBody>
          <a:bodyPr/>
          <a:lstStyle/>
          <a:p>
            <a:fld id="{B10D5614-B734-4280-8F57-1D4947433C97}" type="slidenum">
              <a:rPr lang="en-US" smtClean="0"/>
              <a:t>60</a:t>
            </a:fld>
            <a:endParaRPr lang="en-US" dirty="0"/>
          </a:p>
        </p:txBody>
      </p:sp>
    </p:spTree>
    <p:extLst>
      <p:ext uri="{BB962C8B-B14F-4D97-AF65-F5344CB8AC3E}">
        <p14:creationId xmlns:p14="http://schemas.microsoft.com/office/powerpoint/2010/main" val="202551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44</a:t>
            </a:r>
            <a:endParaRPr lang="en-US" sz="1100" b="1" dirty="0">
              <a:solidFill>
                <a:prstClr val="white"/>
              </a:solidFill>
            </a:endParaRP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Content Placeholder 2"/>
          <p:cNvSpPr txBox="1">
            <a:spLocks/>
          </p:cNvSpPr>
          <p:nvPr/>
        </p:nvSpPr>
        <p:spPr>
          <a:xfrm>
            <a:off x="457200" y="1274447"/>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633271" y="1979836"/>
            <a:ext cx="7964288" cy="4662815"/>
          </a:xfrm>
          <a:prstGeom prst="rect">
            <a:avLst/>
          </a:prstGeom>
        </p:spPr>
        <p:txBody>
          <a:bodyPr wrap="square">
            <a:spAutoFit/>
          </a:bodyPr>
          <a:lstStyle/>
          <a:p>
            <a:pPr indent="-53340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临界资源 </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在系统中有许多硬件或软件资源，在一段时间内只允许一个进程访问或使用，这种资源称为临界资源 </a:t>
            </a:r>
          </a:p>
          <a:p>
            <a:pPr indent="-53340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临界资源种类</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可能是一些独占设备，如打印机、磁带机等；也可能是一些共享变量、表格、链表等</a:t>
            </a:r>
            <a:endParaRPr lang="en-US" altLang="zh-CN" b="1" dirty="0">
              <a:solidFill>
                <a:srgbClr val="000000"/>
              </a:solidFill>
              <a:latin typeface="华文中宋" panose="02010600040101010101" pitchFamily="2" charset="-122"/>
              <a:ea typeface="华文中宋" panose="02010600040101010101" pitchFamily="2" charset="-122"/>
            </a:endParaRPr>
          </a:p>
          <a:p>
            <a:pPr marL="0" lvl="1" indent="-53340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同步锁（</a:t>
            </a:r>
            <a:r>
              <a:rPr lang="en-US" altLang="zh-CN" b="1" dirty="0">
                <a:solidFill>
                  <a:srgbClr val="000000"/>
                </a:solidFill>
                <a:latin typeface="华文中宋" panose="02010600040101010101" pitchFamily="2" charset="-122"/>
                <a:ea typeface="华文中宋" panose="02010600040101010101" pitchFamily="2" charset="-122"/>
              </a:rPr>
              <a:t>1968</a:t>
            </a:r>
            <a:r>
              <a:rPr lang="zh-CN" altLang="zh-CN" b="1" dirty="0">
                <a:solidFill>
                  <a:srgbClr val="000000"/>
                </a:solidFill>
                <a:latin typeface="华文中宋" panose="02010600040101010101" pitchFamily="2" charset="-122"/>
                <a:ea typeface="华文中宋" panose="02010600040101010101" pitchFamily="2" charset="-122"/>
              </a:rPr>
              <a:t>以前）、</a:t>
            </a:r>
            <a:r>
              <a:rPr lang="en-US" altLang="zh-CN" b="1" dirty="0">
                <a:solidFill>
                  <a:srgbClr val="000000"/>
                </a:solidFill>
                <a:latin typeface="华文中宋" panose="02010600040101010101" pitchFamily="2" charset="-122"/>
                <a:ea typeface="华文中宋" panose="02010600040101010101" pitchFamily="2" charset="-122"/>
              </a:rPr>
              <a:t>PV</a:t>
            </a:r>
            <a:r>
              <a:rPr lang="zh-CN" altLang="zh-CN" b="1" dirty="0">
                <a:solidFill>
                  <a:srgbClr val="000000"/>
                </a:solidFill>
                <a:latin typeface="华文中宋" panose="02010600040101010101" pitchFamily="2" charset="-122"/>
                <a:ea typeface="华文中宋" panose="02010600040101010101" pitchFamily="2" charset="-122"/>
              </a:rPr>
              <a:t>操作（</a:t>
            </a:r>
            <a:r>
              <a:rPr lang="en-US" altLang="zh-CN" b="1" dirty="0">
                <a:solidFill>
                  <a:srgbClr val="000000"/>
                </a:solidFill>
                <a:latin typeface="华文中宋" panose="02010600040101010101" pitchFamily="2" charset="-122"/>
                <a:ea typeface="华文中宋" panose="02010600040101010101" pitchFamily="2" charset="-122"/>
              </a:rPr>
              <a:t>1968</a:t>
            </a:r>
            <a:r>
              <a:rPr lang="zh-CN" altLang="zh-CN" b="1" dirty="0">
                <a:solidFill>
                  <a:srgbClr val="000000"/>
                </a:solidFill>
                <a:latin typeface="华文中宋" panose="02010600040101010101" pitchFamily="2" charset="-122"/>
                <a:ea typeface="华文中宋" panose="02010600040101010101" pitchFamily="2" charset="-122"/>
              </a:rPr>
              <a:t>）、消息缓冲通讯（</a:t>
            </a:r>
            <a:r>
              <a:rPr lang="en-US" altLang="zh-CN" b="1" dirty="0">
                <a:solidFill>
                  <a:srgbClr val="000000"/>
                </a:solidFill>
                <a:latin typeface="华文中宋" panose="02010600040101010101" pitchFamily="2" charset="-122"/>
                <a:ea typeface="华文中宋" panose="02010600040101010101" pitchFamily="2" charset="-122"/>
              </a:rPr>
              <a:t>1970</a:t>
            </a:r>
            <a:r>
              <a:rPr lang="zh-CN" altLang="zh-CN" b="1" dirty="0">
                <a:solidFill>
                  <a:srgbClr val="000000"/>
                </a:solidFill>
                <a:latin typeface="华文中宋" panose="02010600040101010101" pitchFamily="2" charset="-122"/>
                <a:ea typeface="华文中宋" panose="02010600040101010101" pitchFamily="2" charset="-122"/>
              </a:rPr>
              <a:t>）、条件临界区（</a:t>
            </a:r>
            <a:r>
              <a:rPr lang="en-US" altLang="zh-CN" b="1" dirty="0">
                <a:solidFill>
                  <a:srgbClr val="000000"/>
                </a:solidFill>
                <a:latin typeface="华文中宋" panose="02010600040101010101" pitchFamily="2" charset="-122"/>
                <a:ea typeface="华文中宋" panose="02010600040101010101" pitchFamily="2" charset="-122"/>
              </a:rPr>
              <a:t>1972</a:t>
            </a:r>
            <a:r>
              <a:rPr lang="zh-CN" altLang="zh-CN" b="1" dirty="0">
                <a:solidFill>
                  <a:srgbClr val="000000"/>
                </a:solidFill>
                <a:latin typeface="华文中宋" panose="02010600040101010101" pitchFamily="2" charset="-122"/>
                <a:ea typeface="华文中宋" panose="02010600040101010101" pitchFamily="2" charset="-122"/>
              </a:rPr>
              <a:t>）、管程（</a:t>
            </a:r>
            <a:r>
              <a:rPr lang="en-US" altLang="zh-CN" b="1" dirty="0">
                <a:solidFill>
                  <a:srgbClr val="000000"/>
                </a:solidFill>
                <a:latin typeface="华文中宋" panose="02010600040101010101" pitchFamily="2" charset="-122"/>
                <a:ea typeface="华文中宋" panose="02010600040101010101" pitchFamily="2" charset="-122"/>
              </a:rPr>
              <a:t>1974</a:t>
            </a:r>
            <a:r>
              <a:rPr lang="zh-CN" altLang="zh-CN" b="1" dirty="0">
                <a:solidFill>
                  <a:srgbClr val="000000"/>
                </a:solidFill>
                <a:latin typeface="华文中宋" panose="02010600040101010101" pitchFamily="2" charset="-122"/>
                <a:ea typeface="华文中宋" panose="02010600040101010101" pitchFamily="2" charset="-122"/>
              </a:rPr>
              <a:t>）、通讯顺序进程（</a:t>
            </a:r>
            <a:r>
              <a:rPr lang="en-US" altLang="zh-CN" b="1" dirty="0">
                <a:solidFill>
                  <a:srgbClr val="000000"/>
                </a:solidFill>
                <a:latin typeface="华文中宋" panose="02010600040101010101" pitchFamily="2" charset="-122"/>
                <a:ea typeface="华文中宋" panose="02010600040101010101" pitchFamily="2" charset="-122"/>
              </a:rPr>
              <a:t>1978</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Ada</a:t>
            </a:r>
            <a:r>
              <a:rPr lang="zh-CN" altLang="zh-CN" b="1" dirty="0">
                <a:solidFill>
                  <a:srgbClr val="000000"/>
                </a:solidFill>
                <a:latin typeface="华文中宋" panose="02010600040101010101" pitchFamily="2" charset="-122"/>
                <a:ea typeface="华文中宋" panose="02010600040101010101" pitchFamily="2" charset="-122"/>
              </a:rPr>
              <a:t>会聚（</a:t>
            </a:r>
            <a:r>
              <a:rPr lang="en-US" altLang="zh-CN" b="1" dirty="0">
                <a:solidFill>
                  <a:srgbClr val="000000"/>
                </a:solidFill>
                <a:latin typeface="华文中宋" panose="02010600040101010101" pitchFamily="2" charset="-122"/>
                <a:ea typeface="华文中宋" panose="02010600040101010101" pitchFamily="2" charset="-122"/>
              </a:rPr>
              <a:t>1980</a:t>
            </a:r>
            <a:r>
              <a:rPr lang="zh-CN" altLang="zh-CN" b="1" dirty="0">
                <a:solidFill>
                  <a:srgbClr val="000000"/>
                </a:solidFill>
                <a:latin typeface="华文中宋" panose="02010600040101010101" pitchFamily="2" charset="-122"/>
                <a:ea typeface="华文中宋" panose="02010600040101010101" pitchFamily="2" charset="-122"/>
              </a:rPr>
              <a:t>）等等</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C00A6FC9-1E3A-490B-96BC-BA21D863B4D6}"/>
              </a:ext>
            </a:extLst>
          </p:cNvPr>
          <p:cNvSpPr>
            <a:spLocks noGrp="1"/>
          </p:cNvSpPr>
          <p:nvPr>
            <p:ph type="sldNum" sz="quarter" idx="12"/>
          </p:nvPr>
        </p:nvSpPr>
        <p:spPr/>
        <p:txBody>
          <a:bodyPr/>
          <a:lstStyle/>
          <a:p>
            <a:fld id="{B10D5614-B734-4280-8F57-1D4947433C97}" type="slidenum">
              <a:rPr lang="en-US" smtClean="0"/>
              <a:t>61</a:t>
            </a:fld>
            <a:endParaRPr lang="en-US" dirty="0"/>
          </a:p>
        </p:txBody>
      </p:sp>
    </p:spTree>
    <p:extLst>
      <p:ext uri="{BB962C8B-B14F-4D97-AF65-F5344CB8AC3E}">
        <p14:creationId xmlns:p14="http://schemas.microsoft.com/office/powerpoint/2010/main" val="228539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45</a:t>
            </a:r>
            <a:endParaRPr lang="en-US" sz="1100" b="1" dirty="0">
              <a:solidFill>
                <a:prstClr val="white"/>
              </a:solidFill>
            </a:endParaRP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Content Placeholder 2"/>
          <p:cNvSpPr txBox="1">
            <a:spLocks/>
          </p:cNvSpPr>
          <p:nvPr/>
        </p:nvSpPr>
        <p:spPr>
          <a:xfrm>
            <a:off x="457200" y="1274447"/>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596108" y="1764404"/>
            <a:ext cx="7845417"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临界区</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进程中访问临界资源的代码</a:t>
            </a: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多个进程访问同一临界资源的代码不允许交叉执行（只能互斥访问）</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17" y="3284984"/>
            <a:ext cx="3024188" cy="2954337"/>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105" y="3284984"/>
            <a:ext cx="3095625" cy="2166937"/>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8"/>
          <p:cNvSpPr>
            <a:spLocks noChangeArrowheads="1"/>
          </p:cNvSpPr>
          <p:nvPr/>
        </p:nvSpPr>
        <p:spPr bwMode="auto">
          <a:xfrm>
            <a:off x="2023717" y="4581971"/>
            <a:ext cx="2159000" cy="8636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rgbClr val="FFC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endParaRPr lang="zh-CN" altLang="en-US"/>
          </a:p>
        </p:txBody>
      </p:sp>
      <p:sp>
        <p:nvSpPr>
          <p:cNvPr id="18" name="Rectangle 9"/>
          <p:cNvSpPr>
            <a:spLocks noChangeArrowheads="1"/>
          </p:cNvSpPr>
          <p:nvPr/>
        </p:nvSpPr>
        <p:spPr bwMode="auto">
          <a:xfrm>
            <a:off x="5767042" y="4150171"/>
            <a:ext cx="2159000" cy="8636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rgbClr val="FFC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endParaRPr lang="zh-CN" altLang="en-US"/>
          </a:p>
        </p:txBody>
      </p:sp>
      <p:sp>
        <p:nvSpPr>
          <p:cNvPr id="4" name="TextBox 3"/>
          <p:cNvSpPr txBox="1"/>
          <p:nvPr/>
        </p:nvSpPr>
        <p:spPr>
          <a:xfrm>
            <a:off x="3880996" y="6054655"/>
            <a:ext cx="2304256" cy="369332"/>
          </a:xfrm>
          <a:prstGeom prst="rect">
            <a:avLst/>
          </a:prstGeom>
          <a:noFill/>
        </p:spPr>
        <p:txBody>
          <a:bodyPr wrap="square" rtlCol="0">
            <a:spAutoFit/>
          </a:bodyPr>
          <a:lstStyle/>
          <a:p>
            <a:r>
              <a:rPr lang="zh-CN" altLang="en-US" b="1" dirty="0">
                <a:solidFill>
                  <a:srgbClr val="000000"/>
                </a:solidFill>
                <a:latin typeface="华文中宋" panose="02010600040101010101" pitchFamily="2" charset="-122"/>
                <a:ea typeface="华文中宋" panose="02010600040101010101" pitchFamily="2" charset="-122"/>
              </a:rPr>
              <a:t>两个进程共享堆栈</a:t>
            </a:r>
          </a:p>
        </p:txBody>
      </p:sp>
      <p:sp>
        <p:nvSpPr>
          <p:cNvPr id="2" name="灯片编号占位符 1">
            <a:extLst>
              <a:ext uri="{FF2B5EF4-FFF2-40B4-BE49-F238E27FC236}">
                <a16:creationId xmlns:a16="http://schemas.microsoft.com/office/drawing/2014/main" id="{AFEC4441-A2C8-457C-B3F9-47CCC237BBA0}"/>
              </a:ext>
            </a:extLst>
          </p:cNvPr>
          <p:cNvSpPr>
            <a:spLocks noGrp="1"/>
          </p:cNvSpPr>
          <p:nvPr>
            <p:ph type="sldNum" sz="quarter" idx="12"/>
          </p:nvPr>
        </p:nvSpPr>
        <p:spPr/>
        <p:txBody>
          <a:bodyPr/>
          <a:lstStyle/>
          <a:p>
            <a:fld id="{B10D5614-B734-4280-8F57-1D4947433C97}" type="slidenum">
              <a:rPr lang="en-US" smtClean="0"/>
              <a:t>62</a:t>
            </a:fld>
            <a:endParaRPr lang="en-US" dirty="0"/>
          </a:p>
        </p:txBody>
      </p:sp>
    </p:spTree>
    <p:extLst>
      <p:ext uri="{BB962C8B-B14F-4D97-AF65-F5344CB8AC3E}">
        <p14:creationId xmlns:p14="http://schemas.microsoft.com/office/powerpoint/2010/main" val="80601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altLang="zh-CN"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46</a:t>
            </a:r>
            <a:endParaRPr lang="en-US" sz="1100" b="1" dirty="0">
              <a:solidFill>
                <a:prstClr val="white"/>
              </a:solidFill>
            </a:endParaRPr>
          </a:p>
        </p:txBody>
      </p:sp>
      <p:pic>
        <p:nvPicPr>
          <p:cNvPr id="19" name="Picture 2" descr="c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46225" y="4480744"/>
            <a:ext cx="6769100" cy="2085975"/>
          </a:xfrm>
          <a:prstGeom prst="rect">
            <a:avLst/>
          </a:prstGeom>
          <a:noFill/>
          <a:ln/>
        </p:spPr>
      </p:pic>
      <p:sp>
        <p:nvSpPr>
          <p:cNvPr id="20" name="Text Box 5"/>
          <p:cNvSpPr txBox="1">
            <a:spLocks noChangeArrowheads="1"/>
          </p:cNvSpPr>
          <p:nvPr/>
        </p:nvSpPr>
        <p:spPr bwMode="auto">
          <a:xfrm>
            <a:off x="611188" y="1169219"/>
            <a:ext cx="3313112" cy="312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400" b="1" dirty="0">
                <a:solidFill>
                  <a:srgbClr val="0000CC"/>
                </a:solidFill>
                <a:latin typeface="Times New Roman" pitchFamily="18" charset="0"/>
                <a:ea typeface="宋体" charset="-122"/>
              </a:rPr>
              <a:t>procedure </a:t>
            </a:r>
            <a:r>
              <a:rPr lang="en-US" altLang="zh-CN" sz="2400" b="1" dirty="0" err="1">
                <a:solidFill>
                  <a:srgbClr val="0000CC"/>
                </a:solidFill>
                <a:latin typeface="Times New Roman" pitchFamily="18" charset="0"/>
                <a:ea typeface="宋体" charset="-122"/>
              </a:rPr>
              <a:t>getaddr</a:t>
            </a:r>
            <a:r>
              <a:rPr lang="en-US" altLang="zh-CN" sz="2400" b="1" dirty="0">
                <a:solidFill>
                  <a:srgbClr val="0000CC"/>
                </a:solidFill>
                <a:latin typeface="Times New Roman" pitchFamily="18" charset="0"/>
                <a:ea typeface="宋体" charset="-122"/>
              </a:rPr>
              <a:t>(top)</a:t>
            </a:r>
          </a:p>
          <a:p>
            <a:pPr>
              <a:spcBef>
                <a:spcPct val="20000"/>
              </a:spcBef>
            </a:pPr>
            <a:r>
              <a:rPr lang="en-US" altLang="zh-CN" sz="2400" b="1" dirty="0">
                <a:solidFill>
                  <a:srgbClr val="0000CC"/>
                </a:solidFill>
                <a:latin typeface="Times New Roman" pitchFamily="18" charset="0"/>
                <a:ea typeface="宋体" charset="-122"/>
              </a:rPr>
              <a:t>begin</a:t>
            </a:r>
          </a:p>
          <a:p>
            <a:pPr>
              <a:spcBef>
                <a:spcPct val="20000"/>
              </a:spcBef>
            </a:pPr>
            <a:r>
              <a:rPr lang="en-US" altLang="zh-CN" sz="2400" b="1" dirty="0">
                <a:solidFill>
                  <a:srgbClr val="0000CC"/>
                </a:solidFill>
                <a:latin typeface="Times New Roman" pitchFamily="18" charset="0"/>
                <a:ea typeface="宋体" charset="-122"/>
              </a:rPr>
              <a:t>    local r</a:t>
            </a:r>
          </a:p>
          <a:p>
            <a:pPr>
              <a:spcBef>
                <a:spcPct val="20000"/>
              </a:spcBef>
            </a:pPr>
            <a:r>
              <a:rPr lang="en-US" altLang="zh-CN" sz="2400" b="1" dirty="0">
                <a:solidFill>
                  <a:srgbClr val="0000CC"/>
                </a:solidFill>
                <a:latin typeface="Times New Roman" pitchFamily="18" charset="0"/>
                <a:ea typeface="宋体" charset="-122"/>
              </a:rPr>
              <a:t>    r</a:t>
            </a:r>
            <a:r>
              <a:rPr lang="en-US" altLang="zh-CN" sz="2400" b="1" dirty="0">
                <a:solidFill>
                  <a:srgbClr val="0000CC"/>
                </a:solidFill>
                <a:latin typeface="Times New Roman" pitchFamily="18" charset="0"/>
                <a:ea typeface="宋体" charset="-122"/>
                <a:cs typeface="Times New Roman" pitchFamily="18" charset="0"/>
              </a:rPr>
              <a:t>←(top)</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 </a:t>
            </a:r>
            <a:r>
              <a:rPr lang="en-US" altLang="zh-CN" sz="2400" b="1" dirty="0">
                <a:solidFill>
                  <a:srgbClr val="0000CC"/>
                </a:solidFill>
                <a:latin typeface="Times New Roman" pitchFamily="18" charset="0"/>
                <a:ea typeface="宋体" charset="-122"/>
              </a:rPr>
              <a:t>←</a:t>
            </a:r>
            <a:r>
              <a:rPr lang="en-US" altLang="zh-CN" sz="2400" dirty="0">
                <a:solidFill>
                  <a:srgbClr val="5C5C5C"/>
                </a:solidFill>
                <a:latin typeface="Times New Roman" pitchFamily="18" charset="0"/>
                <a:ea typeface="宋体" charset="-122"/>
              </a:rPr>
              <a:t> </a:t>
            </a:r>
            <a:r>
              <a:rPr lang="en-US" altLang="zh-CN" sz="2400" b="1" dirty="0">
                <a:solidFill>
                  <a:srgbClr val="0000CC"/>
                </a:solidFill>
                <a:latin typeface="Times New Roman" pitchFamily="18" charset="0"/>
                <a:ea typeface="宋体" charset="-122"/>
              </a:rPr>
              <a:t>top-1</a:t>
            </a:r>
          </a:p>
          <a:p>
            <a:pPr>
              <a:spcBef>
                <a:spcPct val="20000"/>
              </a:spcBef>
            </a:pPr>
            <a:r>
              <a:rPr lang="en-US" altLang="zh-CN" sz="2400" b="1" dirty="0">
                <a:solidFill>
                  <a:srgbClr val="0000CC"/>
                </a:solidFill>
                <a:latin typeface="Times New Roman" pitchFamily="18" charset="0"/>
                <a:ea typeface="宋体" charset="-122"/>
              </a:rPr>
              <a:t>    return r</a:t>
            </a:r>
          </a:p>
          <a:p>
            <a:pPr>
              <a:spcBef>
                <a:spcPct val="20000"/>
              </a:spcBef>
            </a:pPr>
            <a:r>
              <a:rPr lang="en-US" altLang="zh-CN" sz="2400" b="1" dirty="0">
                <a:solidFill>
                  <a:srgbClr val="0000CC"/>
                </a:solidFill>
                <a:latin typeface="Times New Roman" pitchFamily="18" charset="0"/>
                <a:ea typeface="宋体" charset="-122"/>
              </a:rPr>
              <a:t>end</a:t>
            </a:r>
          </a:p>
        </p:txBody>
      </p:sp>
      <p:sp>
        <p:nvSpPr>
          <p:cNvPr id="21" name="Text Box 6"/>
          <p:cNvSpPr txBox="1">
            <a:spLocks noChangeArrowheads="1"/>
          </p:cNvSpPr>
          <p:nvPr/>
        </p:nvSpPr>
        <p:spPr bwMode="auto">
          <a:xfrm>
            <a:off x="4930775" y="1169219"/>
            <a:ext cx="3313113"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400" b="1" dirty="0">
                <a:solidFill>
                  <a:srgbClr val="0000CC"/>
                </a:solidFill>
                <a:latin typeface="Times New Roman" pitchFamily="18" charset="0"/>
                <a:ea typeface="宋体" charset="-122"/>
              </a:rPr>
              <a:t>procedure </a:t>
            </a:r>
            <a:r>
              <a:rPr lang="en-US" altLang="zh-CN" sz="2400" b="1" dirty="0" err="1">
                <a:solidFill>
                  <a:srgbClr val="0000CC"/>
                </a:solidFill>
                <a:latin typeface="Times New Roman" pitchFamily="18" charset="0"/>
                <a:ea typeface="宋体" charset="-122"/>
              </a:rPr>
              <a:t>reladdr</a:t>
            </a:r>
            <a:r>
              <a:rPr lang="en-US" altLang="zh-CN" sz="2400" b="1" dirty="0">
                <a:solidFill>
                  <a:srgbClr val="0000CC"/>
                </a:solidFill>
                <a:latin typeface="Times New Roman" pitchFamily="18" charset="0"/>
                <a:ea typeface="宋体" charset="-122"/>
              </a:rPr>
              <a:t>(</a:t>
            </a:r>
            <a:r>
              <a:rPr lang="en-US" altLang="zh-CN" sz="2400" b="1" dirty="0" err="1">
                <a:solidFill>
                  <a:srgbClr val="0000CC"/>
                </a:solidFill>
                <a:latin typeface="Times New Roman" pitchFamily="18" charset="0"/>
                <a:ea typeface="宋体" charset="-122"/>
              </a:rPr>
              <a:t>blk</a:t>
            </a:r>
            <a:r>
              <a:rPr lang="en-US" altLang="zh-CN" sz="2400" b="1" dirty="0">
                <a:solidFill>
                  <a:srgbClr val="0000CC"/>
                </a:solidFill>
                <a:latin typeface="Times New Roman" pitchFamily="18" charset="0"/>
                <a:ea typeface="宋体" charset="-122"/>
              </a:rPr>
              <a:t>)</a:t>
            </a:r>
          </a:p>
          <a:p>
            <a:pPr>
              <a:spcBef>
                <a:spcPct val="20000"/>
              </a:spcBef>
            </a:pPr>
            <a:r>
              <a:rPr lang="en-US" altLang="zh-CN" sz="2400" b="1" dirty="0">
                <a:solidFill>
                  <a:srgbClr val="0000CC"/>
                </a:solidFill>
                <a:latin typeface="Times New Roman" pitchFamily="18" charset="0"/>
                <a:ea typeface="宋体" charset="-122"/>
              </a:rPr>
              <a:t>begin</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top←top+1</a:t>
            </a:r>
          </a:p>
          <a:p>
            <a:pPr>
              <a:spcBef>
                <a:spcPct val="20000"/>
              </a:spcBef>
            </a:pPr>
            <a:r>
              <a:rPr lang="en-US" altLang="zh-CN" sz="2400" b="1" dirty="0">
                <a:solidFill>
                  <a:srgbClr val="0000CC"/>
                </a:solidFill>
                <a:latin typeface="Times New Roman" pitchFamily="18" charset="0"/>
                <a:ea typeface="宋体" charset="-122"/>
                <a:cs typeface="Times New Roman" pitchFamily="18" charset="0"/>
              </a:rPr>
              <a:t>    (top) </a:t>
            </a:r>
            <a:r>
              <a:rPr lang="en-US" altLang="zh-CN" b="1" dirty="0">
                <a:solidFill>
                  <a:srgbClr val="0000CC"/>
                </a:solidFill>
                <a:latin typeface="Times New Roman" pitchFamily="18" charset="0"/>
                <a:ea typeface="宋体" charset="-122"/>
              </a:rPr>
              <a:t>←</a:t>
            </a:r>
            <a:r>
              <a:rPr lang="en-US" altLang="zh-CN" dirty="0">
                <a:solidFill>
                  <a:srgbClr val="5C5C5C"/>
                </a:solidFill>
                <a:latin typeface="Times New Roman" pitchFamily="18" charset="0"/>
                <a:ea typeface="宋体" charset="-122"/>
              </a:rPr>
              <a:t> </a:t>
            </a:r>
            <a:r>
              <a:rPr lang="en-US" altLang="zh-CN" sz="2400" b="1" dirty="0" err="1">
                <a:solidFill>
                  <a:srgbClr val="0000CC"/>
                </a:solidFill>
                <a:latin typeface="Times New Roman" pitchFamily="18" charset="0"/>
                <a:ea typeface="宋体" charset="-122"/>
              </a:rPr>
              <a:t>blk</a:t>
            </a:r>
            <a:endParaRPr lang="en-US" altLang="zh-CN" sz="2400" b="1" dirty="0">
              <a:solidFill>
                <a:srgbClr val="0000CC"/>
              </a:solidFill>
              <a:latin typeface="Times New Roman" pitchFamily="18" charset="0"/>
              <a:ea typeface="宋体" charset="-122"/>
            </a:endParaRPr>
          </a:p>
          <a:p>
            <a:pPr>
              <a:spcBef>
                <a:spcPct val="20000"/>
              </a:spcBef>
            </a:pPr>
            <a:r>
              <a:rPr lang="en-US" altLang="zh-CN" sz="2400" b="1" dirty="0">
                <a:solidFill>
                  <a:srgbClr val="0000CC"/>
                </a:solidFill>
                <a:latin typeface="Times New Roman" pitchFamily="18" charset="0"/>
                <a:ea typeface="宋体" charset="-122"/>
              </a:rPr>
              <a:t>end</a:t>
            </a:r>
          </a:p>
        </p:txBody>
      </p:sp>
      <p:sp>
        <p:nvSpPr>
          <p:cNvPr id="22" name="Line 7"/>
          <p:cNvSpPr>
            <a:spLocks noChangeShapeType="1"/>
          </p:cNvSpPr>
          <p:nvPr/>
        </p:nvSpPr>
        <p:spPr bwMode="auto">
          <a:xfrm>
            <a:off x="4427538" y="1313682"/>
            <a:ext cx="0" cy="2592387"/>
          </a:xfrm>
          <a:prstGeom prst="line">
            <a:avLst/>
          </a:prstGeom>
          <a:noFill/>
          <a:ln w="9525">
            <a:solidFill>
              <a:srgbClr val="0000CC"/>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5C5C5C"/>
              </a:solidFill>
            </a:endParaRPr>
          </a:p>
        </p:txBody>
      </p:sp>
      <p:sp>
        <p:nvSpPr>
          <p:cNvPr id="23" name="Line 8"/>
          <p:cNvSpPr>
            <a:spLocks noChangeShapeType="1"/>
          </p:cNvSpPr>
          <p:nvPr/>
        </p:nvSpPr>
        <p:spPr bwMode="auto">
          <a:xfrm>
            <a:off x="4786313" y="1313682"/>
            <a:ext cx="0" cy="100806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5C5C5C"/>
              </a:solidFill>
            </a:endParaRPr>
          </a:p>
        </p:txBody>
      </p:sp>
      <p:sp>
        <p:nvSpPr>
          <p:cNvPr id="24" name="Line 9"/>
          <p:cNvSpPr>
            <a:spLocks noChangeShapeType="1"/>
          </p:cNvSpPr>
          <p:nvPr/>
        </p:nvSpPr>
        <p:spPr bwMode="auto">
          <a:xfrm flipH="1" flipV="1">
            <a:off x="3851275" y="1385119"/>
            <a:ext cx="935038" cy="9366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5C5C5C"/>
              </a:solidFill>
            </a:endParaRPr>
          </a:p>
        </p:txBody>
      </p:sp>
      <p:sp>
        <p:nvSpPr>
          <p:cNvPr id="25" name="Line 10"/>
          <p:cNvSpPr>
            <a:spLocks noChangeShapeType="1"/>
          </p:cNvSpPr>
          <p:nvPr/>
        </p:nvSpPr>
        <p:spPr bwMode="auto">
          <a:xfrm>
            <a:off x="3851275" y="1385119"/>
            <a:ext cx="0" cy="21605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5C5C5C"/>
              </a:solidFill>
            </a:endParaRPr>
          </a:p>
        </p:txBody>
      </p:sp>
      <p:sp>
        <p:nvSpPr>
          <p:cNvPr id="2" name="灯片编号占位符 1">
            <a:extLst>
              <a:ext uri="{FF2B5EF4-FFF2-40B4-BE49-F238E27FC236}">
                <a16:creationId xmlns:a16="http://schemas.microsoft.com/office/drawing/2014/main" id="{B5D33A78-BB3C-4DAA-8DB1-F361AFE5EFDC}"/>
              </a:ext>
            </a:extLst>
          </p:cNvPr>
          <p:cNvSpPr>
            <a:spLocks noGrp="1"/>
          </p:cNvSpPr>
          <p:nvPr>
            <p:ph type="sldNum" sz="quarter" idx="12"/>
          </p:nvPr>
        </p:nvSpPr>
        <p:spPr/>
        <p:txBody>
          <a:bodyPr/>
          <a:lstStyle/>
          <a:p>
            <a:fld id="{B10D5614-B734-4280-8F57-1D4947433C97}" type="slidenum">
              <a:rPr lang="en-US" smtClean="0"/>
              <a:t>63</a:t>
            </a:fld>
            <a:endParaRPr lang="en-US" dirty="0"/>
          </a:p>
        </p:txBody>
      </p:sp>
    </p:spTree>
    <p:extLst>
      <p:ext uri="{BB962C8B-B14F-4D97-AF65-F5344CB8AC3E}">
        <p14:creationId xmlns:p14="http://schemas.microsoft.com/office/powerpoint/2010/main" val="77279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47</a:t>
            </a:r>
            <a:endParaRPr lang="en-US" sz="1100" b="1" dirty="0">
              <a:solidFill>
                <a:prstClr val="white"/>
              </a:solidFill>
            </a:endParaRP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608709" y="1940861"/>
            <a:ext cx="7845417"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间接制约</a:t>
            </a:r>
            <a:endParaRPr lang="en-US" altLang="zh-CN" b="1" dirty="0">
              <a:solidFill>
                <a:srgbClr val="FF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由于共享某一公有资源而引起的在临界区内不允许并发进程交叉执行的现象</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是由共享公有资源而造成的对并发进程执行速度的制约</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间接</a:t>
            </a:r>
            <a:r>
              <a:rPr lang="en-US" altLang="zh-CN" b="1" dirty="0">
                <a:solidFill>
                  <a:srgbClr val="00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各并发进程受制于共享公有资源，而非直接制约（进程同步）</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互斥</a:t>
            </a:r>
            <a:endParaRPr lang="en-US" altLang="zh-CN" b="1" dirty="0">
              <a:solidFill>
                <a:srgbClr val="FF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一组并发进程中的一个或多个程序段，因共享某一公有资源而导致它们必须以一个不允许交叉执行的单位执行</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不允许两个以上的共享同一资源的并发进程同时进入临界区</a:t>
            </a:r>
          </a:p>
          <a:p>
            <a:pPr lvl="1" indent="-285750">
              <a:lnSpc>
                <a:spcPct val="150000"/>
              </a:lnSpc>
            </a:pP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8" name="Content Placeholder 2"/>
          <p:cNvSpPr txBox="1">
            <a:spLocks/>
          </p:cNvSpPr>
          <p:nvPr/>
        </p:nvSpPr>
        <p:spPr>
          <a:xfrm>
            <a:off x="457200" y="1274447"/>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D1BD43A6-FF70-49D5-8875-1258813FCB6F}"/>
              </a:ext>
            </a:extLst>
          </p:cNvPr>
          <p:cNvSpPr>
            <a:spLocks noGrp="1"/>
          </p:cNvSpPr>
          <p:nvPr>
            <p:ph type="sldNum" sz="quarter" idx="12"/>
          </p:nvPr>
        </p:nvSpPr>
        <p:spPr/>
        <p:txBody>
          <a:bodyPr/>
          <a:lstStyle/>
          <a:p>
            <a:fld id="{B10D5614-B734-4280-8F57-1D4947433C97}" type="slidenum">
              <a:rPr lang="en-US" smtClean="0"/>
              <a:t>64</a:t>
            </a:fld>
            <a:endParaRPr lang="en-US" dirty="0"/>
          </a:p>
        </p:txBody>
      </p:sp>
    </p:spTree>
    <p:extLst>
      <p:ext uri="{BB962C8B-B14F-4D97-AF65-F5344CB8AC3E}">
        <p14:creationId xmlns:p14="http://schemas.microsoft.com/office/powerpoint/2010/main" val="255915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48</a:t>
            </a:r>
            <a:endParaRPr lang="en-US" sz="1100" b="1" dirty="0">
              <a:solidFill>
                <a:prstClr val="white"/>
              </a:solidFill>
            </a:endParaRP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Content Placeholder 2"/>
          <p:cNvSpPr txBox="1">
            <a:spLocks/>
          </p:cNvSpPr>
          <p:nvPr/>
        </p:nvSpPr>
        <p:spPr>
          <a:xfrm>
            <a:off x="465007" y="1079122"/>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00174" y="1613435"/>
            <a:ext cx="8343652" cy="49887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并发进程互斥执行的准则</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平等竞争（空闲让进）</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不能假设各并发进程的相对执行速度，即各进程有平等的、独立的竞争共享资源的权利</a:t>
            </a: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不可独占（让权等待）</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并发进程中的某个进程不在临界区时，不能阻止其他进程进入临界区</a:t>
            </a: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互斥使用（忙则等待）</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并发进程中的若干个进程申请进入临界区时，只能允许一个进程进入</a:t>
            </a: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有限等待</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某一个并发进程申请进入临界区时，应该在有限的时间内得以进入临界区，不能无限等待</a:t>
            </a:r>
          </a:p>
        </p:txBody>
      </p:sp>
      <p:sp>
        <p:nvSpPr>
          <p:cNvPr id="2" name="灯片编号占位符 1">
            <a:extLst>
              <a:ext uri="{FF2B5EF4-FFF2-40B4-BE49-F238E27FC236}">
                <a16:creationId xmlns:a16="http://schemas.microsoft.com/office/drawing/2014/main" id="{2D006EBD-578E-4423-9C81-09D9B8037659}"/>
              </a:ext>
            </a:extLst>
          </p:cNvPr>
          <p:cNvSpPr>
            <a:spLocks noGrp="1"/>
          </p:cNvSpPr>
          <p:nvPr>
            <p:ph type="sldNum" sz="quarter" idx="12"/>
          </p:nvPr>
        </p:nvSpPr>
        <p:spPr/>
        <p:txBody>
          <a:bodyPr/>
          <a:lstStyle/>
          <a:p>
            <a:fld id="{B10D5614-B734-4280-8F57-1D4947433C97}" type="slidenum">
              <a:rPr lang="en-US" smtClean="0"/>
              <a:t>65</a:t>
            </a:fld>
            <a:endParaRPr lang="en-US" dirty="0"/>
          </a:p>
        </p:txBody>
      </p:sp>
    </p:spTree>
    <p:extLst>
      <p:ext uri="{BB962C8B-B14F-4D97-AF65-F5344CB8AC3E}">
        <p14:creationId xmlns:p14="http://schemas.microsoft.com/office/powerpoint/2010/main" val="178260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49</a:t>
            </a:r>
            <a:endParaRPr lang="en-US" sz="1100" b="1" dirty="0">
              <a:solidFill>
                <a:prstClr val="white"/>
              </a:solidFill>
            </a:endParaRPr>
          </a:p>
        </p:txBody>
      </p:sp>
      <p:sp>
        <p:nvSpPr>
          <p:cNvPr id="13" name="Content Placeholder 2"/>
          <p:cNvSpPr txBox="1">
            <a:spLocks/>
          </p:cNvSpPr>
          <p:nvPr/>
        </p:nvSpPr>
        <p:spPr>
          <a:xfrm>
            <a:off x="604671" y="14211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Content Placeholder 2"/>
          <p:cNvSpPr txBox="1">
            <a:spLocks/>
          </p:cNvSpPr>
          <p:nvPr/>
        </p:nvSpPr>
        <p:spPr>
          <a:xfrm>
            <a:off x="477495"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000" b="1" dirty="0">
                <a:solidFill>
                  <a:srgbClr val="FF0000"/>
                </a:solidFill>
                <a:latin typeface="华文中宋" panose="02010600040101010101" pitchFamily="2" charset="-122"/>
                <a:ea typeface="华文中宋" panose="02010600040101010101" pitchFamily="2" charset="-122"/>
              </a:rPr>
              <a:t>并发控制原理</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Rectangle 3"/>
          <p:cNvSpPr txBox="1">
            <a:spLocks/>
          </p:cNvSpPr>
          <p:nvPr/>
        </p:nvSpPr>
        <p:spPr>
          <a:xfrm>
            <a:off x="477495" y="1888515"/>
            <a:ext cx="8343652" cy="42047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并发进程互斥执行的准则</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安全性（</a:t>
            </a:r>
            <a:r>
              <a:rPr lang="en-US" altLang="zh-CN" sz="1800" b="1" dirty="0">
                <a:solidFill>
                  <a:srgbClr val="000000"/>
                </a:solidFill>
                <a:latin typeface="华文中宋" panose="02010600040101010101" pitchFamily="2" charset="-122"/>
                <a:ea typeface="华文中宋" panose="02010600040101010101" pitchFamily="2" charset="-122"/>
              </a:rPr>
              <a:t>Safety</a:t>
            </a:r>
            <a:r>
              <a:rPr lang="zh-CN" altLang="en-US" sz="1800" b="1" dirty="0">
                <a:solidFill>
                  <a:srgbClr val="000000"/>
                </a:solidFill>
                <a:latin typeface="华文中宋" panose="02010600040101010101" pitchFamily="2" charset="-122"/>
                <a:ea typeface="华文中宋" panose="02010600040101010101" pitchFamily="2" charset="-122"/>
              </a:rPr>
              <a:t>）</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互斥使用</a:t>
            </a: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活动性（</a:t>
            </a:r>
            <a:r>
              <a:rPr lang="en-US" altLang="zh-CN" sz="1800" b="1" dirty="0">
                <a:solidFill>
                  <a:srgbClr val="000000"/>
                </a:solidFill>
                <a:latin typeface="华文中宋" panose="02010600040101010101" pitchFamily="2" charset="-122"/>
                <a:ea typeface="华文中宋" panose="02010600040101010101" pitchFamily="2" charset="-122"/>
              </a:rPr>
              <a:t>Liveness</a:t>
            </a:r>
            <a:r>
              <a:rPr lang="zh-CN" altLang="en-US" sz="1800" b="1" dirty="0">
                <a:solidFill>
                  <a:srgbClr val="000000"/>
                </a:solidFill>
                <a:latin typeface="华文中宋" panose="02010600040101010101" pitchFamily="2" charset="-122"/>
                <a:ea typeface="华文中宋" panose="02010600040101010101" pitchFamily="2" charset="-122"/>
              </a:rPr>
              <a:t>）</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不可独占</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有限等待</a:t>
            </a:r>
          </a:p>
          <a:p>
            <a:pPr lvl="1">
              <a:lnSpc>
                <a:spcPct val="16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公平性（</a:t>
            </a:r>
            <a:r>
              <a:rPr lang="en-US" altLang="zh-CN" sz="1800" b="1" dirty="0">
                <a:solidFill>
                  <a:srgbClr val="000000"/>
                </a:solidFill>
                <a:latin typeface="华文中宋" panose="02010600040101010101" pitchFamily="2" charset="-122"/>
                <a:ea typeface="华文中宋" panose="02010600040101010101" pitchFamily="2" charset="-122"/>
              </a:rPr>
              <a:t>Fairness</a:t>
            </a:r>
            <a:r>
              <a:rPr lang="zh-CN" altLang="en-US" sz="1800" b="1" dirty="0">
                <a:solidFill>
                  <a:srgbClr val="000000"/>
                </a:solidFill>
                <a:latin typeface="华文中宋" panose="02010600040101010101" pitchFamily="2" charset="-122"/>
                <a:ea typeface="华文中宋" panose="02010600040101010101" pitchFamily="2" charset="-122"/>
              </a:rPr>
              <a:t>）</a:t>
            </a: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平等竞争</a:t>
            </a:r>
            <a:endParaRPr lang="en-US" altLang="zh-CN" sz="1800" b="1" dirty="0">
              <a:solidFill>
                <a:srgbClr val="000000"/>
              </a:solidFill>
              <a:latin typeface="华文中宋" panose="02010600040101010101" pitchFamily="2" charset="-122"/>
              <a:ea typeface="华文中宋" panose="02010600040101010101" pitchFamily="2" charset="-122"/>
            </a:endParaRPr>
          </a:p>
          <a:p>
            <a:pPr lvl="2">
              <a:lnSpc>
                <a:spcPct val="16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有限等待</a:t>
            </a:r>
          </a:p>
          <a:p>
            <a:pPr marL="914400" lvl="2" indent="0">
              <a:lnSpc>
                <a:spcPct val="16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1BA1D320-5F4E-4D11-A11A-18E63A7C5B49}"/>
              </a:ext>
            </a:extLst>
          </p:cNvPr>
          <p:cNvSpPr>
            <a:spLocks noGrp="1"/>
          </p:cNvSpPr>
          <p:nvPr>
            <p:ph type="sldNum" sz="quarter" idx="12"/>
          </p:nvPr>
        </p:nvSpPr>
        <p:spPr/>
        <p:txBody>
          <a:bodyPr/>
          <a:lstStyle/>
          <a:p>
            <a:fld id="{B10D5614-B734-4280-8F57-1D4947433C97}" type="slidenum">
              <a:rPr lang="en-US" smtClean="0"/>
              <a:t>66</a:t>
            </a:fld>
            <a:endParaRPr lang="en-US" dirty="0"/>
          </a:p>
        </p:txBody>
      </p:sp>
    </p:spTree>
    <p:extLst>
      <p:ext uri="{BB962C8B-B14F-4D97-AF65-F5344CB8AC3E}">
        <p14:creationId xmlns:p14="http://schemas.microsoft.com/office/powerpoint/2010/main" val="32303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50</a:t>
            </a:r>
            <a:endParaRPr lang="en-US" sz="1100" b="1" dirty="0">
              <a:solidFill>
                <a:prstClr val="white"/>
              </a:solidFill>
            </a:endParaRPr>
          </a:p>
        </p:txBody>
      </p:sp>
      <p:sp>
        <p:nvSpPr>
          <p:cNvPr id="9" name="Content Placeholder 2"/>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2"/>
          <p:cNvSpPr>
            <a:spLocks noChangeArrowheads="1"/>
          </p:cNvSpPr>
          <p:nvPr/>
        </p:nvSpPr>
        <p:spPr bwMode="auto">
          <a:xfrm>
            <a:off x="4965064" y="1463590"/>
            <a:ext cx="4018515" cy="5179714"/>
          </a:xfrm>
          <a:prstGeom prst="rect">
            <a:avLst/>
          </a:prstGeom>
          <a:solidFill>
            <a:srgbClr val="CCECFF"/>
          </a:solidFill>
          <a:ln w="9525">
            <a:solidFill>
              <a:schemeClr val="accent5">
                <a:lumMod val="75000"/>
              </a:schemeClr>
            </a:solidFill>
            <a:miter lim="800000"/>
            <a:headEnd/>
            <a:tailEnd/>
          </a:ln>
          <a:effectLst/>
        </p:spPr>
        <p:txBody>
          <a:bodyPr anchor="ctr"/>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Var</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turn :integer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turn:=1 ;</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cobegin</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P1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If turn =1 then</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turn:=2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end</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P2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If turn =2 then</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turn:=1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end</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coend</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p:txBody>
      </p:sp>
      <p:sp>
        <p:nvSpPr>
          <p:cNvPr id="4" name="矩形 3"/>
          <p:cNvSpPr/>
          <p:nvPr/>
        </p:nvSpPr>
        <p:spPr>
          <a:xfrm>
            <a:off x="683567" y="1755844"/>
            <a:ext cx="3861405" cy="2585323"/>
          </a:xfrm>
          <a:prstGeom prst="rect">
            <a:avLst/>
          </a:prstGeom>
        </p:spPr>
        <p:txBody>
          <a:bodyPr wrap="square">
            <a:spAutoFit/>
          </a:bodyPr>
          <a:lstStyle/>
          <a:p>
            <a:pPr>
              <a:lnSpc>
                <a:spcPct val="150000"/>
              </a:lnSpc>
            </a:pPr>
            <a:r>
              <a:rPr lang="en-US" altLang="zh-CN" b="1" u="sng" dirty="0">
                <a:solidFill>
                  <a:srgbClr val="FF0000"/>
                </a:solidFill>
                <a:latin typeface="华文中宋" panose="02010600040101010101" pitchFamily="2" charset="-122"/>
                <a:ea typeface="华文中宋" panose="02010600040101010101" pitchFamily="2" charset="-122"/>
              </a:rPr>
              <a:t>Dekker</a:t>
            </a:r>
            <a:r>
              <a:rPr lang="zh-CN" altLang="zh-CN" b="1" u="sng" dirty="0">
                <a:solidFill>
                  <a:srgbClr val="FF0000"/>
                </a:solidFill>
                <a:latin typeface="华文中宋" panose="02010600040101010101" pitchFamily="2" charset="-122"/>
                <a:ea typeface="华文中宋" panose="02010600040101010101" pitchFamily="2" charset="-122"/>
              </a:rPr>
              <a:t>算法</a:t>
            </a:r>
            <a:r>
              <a:rPr lang="en-US" altLang="zh-CN" b="1" u="sng" dirty="0">
                <a:solidFill>
                  <a:srgbClr val="FF0000"/>
                </a:solidFill>
                <a:latin typeface="华文中宋" panose="02010600040101010101" pitchFamily="2" charset="-122"/>
                <a:ea typeface="华文中宋" panose="02010600040101010101" pitchFamily="2" charset="-122"/>
              </a:rPr>
              <a:t>1</a:t>
            </a:r>
          </a:p>
          <a:p>
            <a:pPr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引入</a:t>
            </a:r>
            <a:r>
              <a:rPr lang="en-US" altLang="zh-CN" b="1" dirty="0">
                <a:solidFill>
                  <a:srgbClr val="000000"/>
                </a:solidFill>
                <a:latin typeface="华文中宋" panose="02010600040101010101" pitchFamily="2" charset="-122"/>
                <a:ea typeface="华文中宋" panose="02010600040101010101" pitchFamily="2" charset="-122"/>
              </a:rPr>
              <a:t>turn</a:t>
            </a:r>
            <a:r>
              <a:rPr lang="zh-CN" altLang="en-US" b="1" dirty="0">
                <a:solidFill>
                  <a:srgbClr val="000000"/>
                </a:solidFill>
                <a:latin typeface="华文中宋" panose="02010600040101010101" pitchFamily="2" charset="-122"/>
                <a:ea typeface="华文中宋" panose="02010600040101010101" pitchFamily="2" charset="-122"/>
              </a:rPr>
              <a:t>（交替进入）</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无死锁</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但不满足公平</a:t>
            </a:r>
            <a:r>
              <a:rPr lang="zh-CN" altLang="en-US" b="1" dirty="0">
                <a:solidFill>
                  <a:srgbClr val="000000"/>
                </a:solidFill>
                <a:latin typeface="华文中宋" panose="02010600040101010101" pitchFamily="2" charset="-122"/>
                <a:ea typeface="华文中宋" panose="02010600040101010101" pitchFamily="2" charset="-122"/>
              </a:rPr>
              <a:t>性</a:t>
            </a:r>
            <a:endParaRPr lang="en-US" altLang="zh-CN" b="1" dirty="0">
              <a:solidFill>
                <a:srgbClr val="000000"/>
              </a:solidFill>
              <a:latin typeface="华文中宋" panose="02010600040101010101" pitchFamily="2" charset="-122"/>
              <a:ea typeface="华文中宋" panose="02010600040101010101" pitchFamily="2" charset="-122"/>
            </a:endParaRPr>
          </a:p>
          <a:p>
            <a:pPr marL="45720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若</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每秒</a:t>
            </a:r>
            <a:r>
              <a:rPr lang="en-US" altLang="zh-CN" b="1" dirty="0">
                <a:solidFill>
                  <a:srgbClr val="000000"/>
                </a:solidFill>
                <a:latin typeface="华文中宋" panose="02010600040101010101" pitchFamily="2" charset="-122"/>
                <a:ea typeface="华文中宋" panose="02010600040101010101" pitchFamily="2" charset="-122"/>
              </a:rPr>
              <a:t>100</a:t>
            </a:r>
            <a:r>
              <a:rPr lang="zh-CN" altLang="zh-CN" b="1" dirty="0">
                <a:solidFill>
                  <a:srgbClr val="000000"/>
                </a:solidFill>
                <a:latin typeface="华文中宋" panose="02010600040101010101" pitchFamily="2" charset="-122"/>
                <a:ea typeface="华文中宋" panose="02010600040101010101" pitchFamily="2" charset="-122"/>
              </a:rPr>
              <a:t>次</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每秒</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次，</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必须服从</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en-US" b="1" dirty="0">
                <a:solidFill>
                  <a:srgbClr val="000000"/>
                </a:solidFill>
                <a:latin typeface="华文中宋" panose="02010600040101010101" pitchFamily="2" charset="-122"/>
                <a:ea typeface="华文中宋" panose="02010600040101010101" pitchFamily="2" charset="-122"/>
              </a:rPr>
              <a:t>，只能每秒</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次</a:t>
            </a:r>
          </a:p>
        </p:txBody>
      </p:sp>
      <p:sp>
        <p:nvSpPr>
          <p:cNvPr id="2" name="灯片编号占位符 1">
            <a:extLst>
              <a:ext uri="{FF2B5EF4-FFF2-40B4-BE49-F238E27FC236}">
                <a16:creationId xmlns:a16="http://schemas.microsoft.com/office/drawing/2014/main" id="{E3C7FDC8-CDA1-43CE-9DE8-3B049A044DCA}"/>
              </a:ext>
            </a:extLst>
          </p:cNvPr>
          <p:cNvSpPr>
            <a:spLocks noGrp="1"/>
          </p:cNvSpPr>
          <p:nvPr>
            <p:ph type="sldNum" sz="quarter" idx="12"/>
          </p:nvPr>
        </p:nvSpPr>
        <p:spPr/>
        <p:txBody>
          <a:bodyPr/>
          <a:lstStyle/>
          <a:p>
            <a:fld id="{B10D5614-B734-4280-8F57-1D4947433C97}" type="slidenum">
              <a:rPr lang="en-US" smtClean="0"/>
              <a:t>67</a:t>
            </a:fld>
            <a:endParaRPr lang="en-US" dirty="0"/>
          </a:p>
        </p:txBody>
      </p:sp>
    </p:spTree>
    <p:extLst>
      <p:ext uri="{BB962C8B-B14F-4D97-AF65-F5344CB8AC3E}">
        <p14:creationId xmlns:p14="http://schemas.microsoft.com/office/powerpoint/2010/main" val="4777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51</a:t>
            </a:r>
            <a:endParaRPr lang="en-US" sz="1100" b="1" dirty="0">
              <a:solidFill>
                <a:prstClr val="white"/>
              </a:solidFill>
            </a:endParaRPr>
          </a:p>
        </p:txBody>
      </p:sp>
      <p:sp>
        <p:nvSpPr>
          <p:cNvPr id="8" name="Rectangle 2"/>
          <p:cNvSpPr>
            <a:spLocks noChangeArrowheads="1"/>
          </p:cNvSpPr>
          <p:nvPr/>
        </p:nvSpPr>
        <p:spPr bwMode="auto">
          <a:xfrm>
            <a:off x="4945974" y="1477582"/>
            <a:ext cx="4018515" cy="5179714"/>
          </a:xfrm>
          <a:prstGeom prst="rect">
            <a:avLst/>
          </a:prstGeom>
          <a:solidFill>
            <a:srgbClr val="CCECFF"/>
          </a:solidFill>
          <a:ln w="9525">
            <a:solidFill>
              <a:schemeClr val="accent5">
                <a:lumMod val="75000"/>
              </a:schemeClr>
            </a:solidFill>
            <a:miter lim="800000"/>
            <a:headEnd/>
            <a:tailEnd/>
          </a:ln>
          <a:effectLst/>
        </p:spPr>
        <p:txBody>
          <a:bodyPr anchor="ctr"/>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Var  C1, C2 :integer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C1:=1 ;  C2:=1 ;</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cobegin</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P1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while C2 =0 do </a:t>
            </a:r>
            <a:r>
              <a:rPr lang="en-US" altLang="zh-CN" dirty="0">
                <a:solidFill>
                  <a:srgbClr val="FF0000"/>
                </a:solidFill>
              </a:rPr>
              <a:t>;</a:t>
            </a:r>
            <a:endParaRPr kumimoji="1" lang="en-US" altLang="zh-CN" b="1" dirty="0">
              <a:solidFill>
                <a:srgbClr val="FF0000"/>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C1:=0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C1:=1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P2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while C1 =0 do </a:t>
            </a:r>
            <a:r>
              <a:rPr lang="en-US" altLang="zh-CN" dirty="0">
                <a:solidFill>
                  <a:srgbClr val="FF0000"/>
                </a:solidFill>
              </a:rPr>
              <a:t>;</a:t>
            </a:r>
            <a:endParaRPr kumimoji="1" lang="en-US" altLang="zh-CN" b="1" dirty="0">
              <a:solidFill>
                <a:srgbClr val="FF0000"/>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C2:=0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C2:=1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coend</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p:txBody>
      </p:sp>
      <p:sp>
        <p:nvSpPr>
          <p:cNvPr id="4" name="矩形 3"/>
          <p:cNvSpPr/>
          <p:nvPr/>
        </p:nvSpPr>
        <p:spPr>
          <a:xfrm>
            <a:off x="403147" y="1755844"/>
            <a:ext cx="4446570" cy="2536272"/>
          </a:xfrm>
          <a:prstGeom prst="rect">
            <a:avLst/>
          </a:prstGeom>
        </p:spPr>
        <p:txBody>
          <a:bodyPr wrap="square">
            <a:spAutoFit/>
          </a:bodyPr>
          <a:lstStyle/>
          <a:p>
            <a:pPr>
              <a:lnSpc>
                <a:spcPct val="150000"/>
              </a:lnSpc>
            </a:pPr>
            <a:r>
              <a:rPr lang="en-US" altLang="zh-CN" b="1" u="sng" dirty="0">
                <a:solidFill>
                  <a:srgbClr val="FF0000"/>
                </a:solidFill>
                <a:latin typeface="华文中宋" panose="02010600040101010101" pitchFamily="2" charset="-122"/>
                <a:ea typeface="华文中宋" panose="02010600040101010101" pitchFamily="2" charset="-122"/>
              </a:rPr>
              <a:t>Dekker</a:t>
            </a:r>
            <a:r>
              <a:rPr lang="zh-CN" altLang="zh-CN" b="1" u="sng" dirty="0">
                <a:solidFill>
                  <a:srgbClr val="FF0000"/>
                </a:solidFill>
                <a:latin typeface="华文中宋" panose="02010600040101010101" pitchFamily="2" charset="-122"/>
                <a:ea typeface="华文中宋" panose="02010600040101010101" pitchFamily="2" charset="-122"/>
              </a:rPr>
              <a:t>算法</a:t>
            </a:r>
            <a:r>
              <a:rPr lang="en-US" altLang="zh-CN" b="1" u="sng" dirty="0">
                <a:solidFill>
                  <a:srgbClr val="FF0000"/>
                </a:solidFill>
                <a:latin typeface="华文中宋" panose="02010600040101010101" pitchFamily="2" charset="-122"/>
                <a:ea typeface="华文中宋" panose="02010600040101010101" pitchFamily="2" charset="-122"/>
              </a:rPr>
              <a:t>2</a:t>
            </a:r>
          </a:p>
          <a:p>
            <a:pPr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引入</a:t>
            </a:r>
            <a:r>
              <a:rPr lang="en-US" altLang="zh-CN" b="1" dirty="0">
                <a:solidFill>
                  <a:srgbClr val="000000"/>
                </a:solidFill>
                <a:latin typeface="华文中宋" panose="02010600040101010101" pitchFamily="2" charset="-122"/>
                <a:ea typeface="华文中宋" panose="02010600040101010101" pitchFamily="2" charset="-122"/>
              </a:rPr>
              <a:t>C1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C2</a:t>
            </a:r>
            <a:r>
              <a:rPr lang="zh-CN" altLang="en-US" b="1" dirty="0">
                <a:solidFill>
                  <a:srgbClr val="000000"/>
                </a:solidFill>
                <a:latin typeface="华文中宋" panose="02010600040101010101" pitchFamily="2" charset="-122"/>
                <a:ea typeface="华文中宋" panose="02010600040101010101" pitchFamily="2" charset="-122"/>
              </a:rPr>
              <a:t>（判断对方是否在临界区）</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解决了公平</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但不</a:t>
            </a:r>
            <a:r>
              <a:rPr lang="zh-CN" altLang="en-US" b="1" dirty="0">
                <a:solidFill>
                  <a:srgbClr val="000000"/>
                </a:solidFill>
                <a:latin typeface="华文中宋" panose="02010600040101010101" pitchFamily="2" charset="-122"/>
                <a:ea typeface="华文中宋" panose="02010600040101010101" pitchFamily="2" charset="-122"/>
              </a:rPr>
              <a:t>安全</a:t>
            </a:r>
            <a:endParaRPr lang="en-US" altLang="zh-CN" b="1" dirty="0">
              <a:solidFill>
                <a:srgbClr val="000000"/>
              </a:solidFill>
              <a:latin typeface="华文中宋" panose="02010600040101010101" pitchFamily="2" charset="-122"/>
              <a:ea typeface="华文中宋" panose="02010600040101010101" pitchFamily="2" charset="-122"/>
            </a:endParaRPr>
          </a:p>
          <a:p>
            <a:pPr marL="457200" lvl="2"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同时到达并检查对方时，可能发生同时进入</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CBD3B462-25E5-4279-8711-D90296910672}"/>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143D5612-5686-4766-B595-278DB6E0C93E}"/>
              </a:ext>
            </a:extLst>
          </p:cNvPr>
          <p:cNvSpPr>
            <a:spLocks noGrp="1"/>
          </p:cNvSpPr>
          <p:nvPr>
            <p:ph type="sldNum" sz="quarter" idx="12"/>
          </p:nvPr>
        </p:nvSpPr>
        <p:spPr/>
        <p:txBody>
          <a:bodyPr/>
          <a:lstStyle/>
          <a:p>
            <a:fld id="{B10D5614-B734-4280-8F57-1D4947433C97}" type="slidenum">
              <a:rPr lang="en-US" smtClean="0"/>
              <a:t>68</a:t>
            </a:fld>
            <a:endParaRPr lang="en-US" dirty="0"/>
          </a:p>
        </p:txBody>
      </p:sp>
    </p:spTree>
    <p:extLst>
      <p:ext uri="{BB962C8B-B14F-4D97-AF65-F5344CB8AC3E}">
        <p14:creationId xmlns:p14="http://schemas.microsoft.com/office/powerpoint/2010/main" val="7463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52</a:t>
            </a:r>
            <a:endParaRPr lang="en-US" sz="1100" b="1" dirty="0">
              <a:solidFill>
                <a:prstClr val="white"/>
              </a:solidFill>
            </a:endParaRPr>
          </a:p>
        </p:txBody>
      </p:sp>
      <p:sp>
        <p:nvSpPr>
          <p:cNvPr id="8" name="Rectangle 2"/>
          <p:cNvSpPr>
            <a:spLocks noChangeArrowheads="1"/>
          </p:cNvSpPr>
          <p:nvPr/>
        </p:nvSpPr>
        <p:spPr bwMode="auto">
          <a:xfrm>
            <a:off x="4860032" y="1449538"/>
            <a:ext cx="4018515" cy="5179714"/>
          </a:xfrm>
          <a:prstGeom prst="rect">
            <a:avLst/>
          </a:prstGeom>
          <a:solidFill>
            <a:srgbClr val="CCECFF"/>
          </a:solidFill>
          <a:ln w="9525">
            <a:solidFill>
              <a:schemeClr val="accent5">
                <a:lumMod val="75000"/>
              </a:schemeClr>
            </a:solidFill>
            <a:miter lim="800000"/>
            <a:headEnd/>
            <a:tailEnd/>
          </a:ln>
          <a:effectLst/>
        </p:spPr>
        <p:txBody>
          <a:bodyPr anchor="ctr"/>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Var  C1, C2 :integer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C1:=1 ;  C2:=1 ;</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cobegin</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P1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 C1:=0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000000"/>
                </a:solidFill>
                <a:effectLst>
                  <a:outerShdw blurRad="38100" dist="38100" dir="2700000" algn="tl">
                    <a:srgbClr val="C0C0C0"/>
                  </a:outerShdw>
                </a:effectLst>
                <a:latin typeface="Times New Roman" pitchFamily="18" charset="0"/>
                <a:ea typeface="宋体" charset="-122"/>
              </a:rPr>
              <a:t>while C2 =0 do </a:t>
            </a:r>
            <a:r>
              <a:rPr lang="en-US" altLang="zh-CN" dirty="0">
                <a:solidFill>
                  <a:srgbClr val="000000"/>
                </a:solidFill>
              </a:rPr>
              <a:t>;</a:t>
            </a:r>
            <a:endParaRPr kumimoji="1" lang="en-US" altLang="zh-CN" b="1" dirty="0">
              <a:solidFill>
                <a:srgbClr val="000000"/>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C1:=1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P2 :: repeat</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FF0000"/>
                </a:solidFill>
                <a:effectLst>
                  <a:outerShdw blurRad="38100" dist="38100" dir="2700000" algn="tl">
                    <a:srgbClr val="C0C0C0"/>
                  </a:outerShdw>
                </a:effectLst>
                <a:latin typeface="Times New Roman" pitchFamily="18" charset="0"/>
                <a:ea typeface="宋体" charset="-122"/>
              </a:rPr>
              <a:t>C2:=0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b="1" dirty="0">
                <a:solidFill>
                  <a:srgbClr val="000000"/>
                </a:solidFill>
                <a:effectLst>
                  <a:outerShdw blurRad="38100" dist="38100" dir="2700000" algn="tl">
                    <a:srgbClr val="C0C0C0"/>
                  </a:outerShdw>
                </a:effectLst>
                <a:latin typeface="Times New Roman" pitchFamily="18" charset="0"/>
                <a:ea typeface="宋体" charset="-122"/>
              </a:rPr>
              <a:t>while C1 =0 do </a:t>
            </a:r>
            <a:r>
              <a:rPr lang="en-US" altLang="zh-CN" dirty="0">
                <a:solidFill>
                  <a:srgbClr val="000000"/>
                </a:solidFill>
              </a:rPr>
              <a:t>;</a:t>
            </a:r>
            <a:endParaRPr kumimoji="1" lang="en-US" altLang="zh-CN" b="1" dirty="0">
              <a:solidFill>
                <a:srgbClr val="000000"/>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C2:=0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C2:=1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b="1" dirty="0" err="1">
                <a:solidFill>
                  <a:schemeClr val="tx2"/>
                </a:solidFill>
                <a:effectLst>
                  <a:outerShdw blurRad="38100" dist="38100" dir="2700000" algn="tl">
                    <a:srgbClr val="C0C0C0"/>
                  </a:outerShdw>
                </a:effectLst>
                <a:latin typeface="Times New Roman" pitchFamily="18" charset="0"/>
                <a:ea typeface="宋体" charset="-122"/>
              </a:rPr>
              <a:t>coend</a:t>
            </a:r>
            <a:endParaRPr kumimoji="1" lang="en-US" altLang="zh-CN" b="1" dirty="0">
              <a:solidFill>
                <a:schemeClr val="tx2"/>
              </a:solidFill>
              <a:effectLst>
                <a:outerShdw blurRad="38100" dist="38100" dir="2700000" algn="tl">
                  <a:srgbClr val="C0C0C0"/>
                </a:outerShdw>
              </a:effectLst>
              <a:latin typeface="Times New Roman" pitchFamily="18" charset="0"/>
              <a:ea typeface="宋体" charset="-122"/>
            </a:endParaRPr>
          </a:p>
        </p:txBody>
      </p:sp>
      <p:sp>
        <p:nvSpPr>
          <p:cNvPr id="4" name="矩形 3"/>
          <p:cNvSpPr/>
          <p:nvPr/>
        </p:nvSpPr>
        <p:spPr>
          <a:xfrm>
            <a:off x="683567" y="1755844"/>
            <a:ext cx="3861405" cy="2536272"/>
          </a:xfrm>
          <a:prstGeom prst="rect">
            <a:avLst/>
          </a:prstGeom>
        </p:spPr>
        <p:txBody>
          <a:bodyPr wrap="square">
            <a:spAutoFit/>
          </a:bodyPr>
          <a:lstStyle/>
          <a:p>
            <a:pPr>
              <a:lnSpc>
                <a:spcPct val="150000"/>
              </a:lnSpc>
            </a:pPr>
            <a:r>
              <a:rPr lang="en-US" altLang="zh-CN" b="1" u="sng" dirty="0">
                <a:solidFill>
                  <a:srgbClr val="FF0000"/>
                </a:solidFill>
                <a:latin typeface="华文中宋" panose="02010600040101010101" pitchFamily="2" charset="-122"/>
                <a:ea typeface="华文中宋" panose="02010600040101010101" pitchFamily="2" charset="-122"/>
              </a:rPr>
              <a:t>Dekker</a:t>
            </a:r>
            <a:r>
              <a:rPr lang="zh-CN" altLang="zh-CN" b="1" u="sng" dirty="0">
                <a:solidFill>
                  <a:srgbClr val="FF0000"/>
                </a:solidFill>
                <a:latin typeface="华文中宋" panose="02010600040101010101" pitchFamily="2" charset="-122"/>
                <a:ea typeface="华文中宋" panose="02010600040101010101" pitchFamily="2" charset="-122"/>
              </a:rPr>
              <a:t>算法</a:t>
            </a:r>
            <a:r>
              <a:rPr lang="en-US" altLang="zh-CN" b="1" u="sng" dirty="0">
                <a:solidFill>
                  <a:srgbClr val="FF0000"/>
                </a:solidFill>
                <a:latin typeface="华文中宋" panose="02010600040101010101" pitchFamily="2" charset="-122"/>
                <a:ea typeface="华文中宋" panose="02010600040101010101" pitchFamily="2" charset="-122"/>
              </a:rPr>
              <a:t>3</a:t>
            </a:r>
          </a:p>
          <a:p>
            <a:pPr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引入</a:t>
            </a:r>
            <a:r>
              <a:rPr lang="en-US" altLang="zh-CN" b="1" dirty="0">
                <a:solidFill>
                  <a:srgbClr val="000000"/>
                </a:solidFill>
                <a:latin typeface="华文中宋" panose="02010600040101010101" pitchFamily="2" charset="-122"/>
                <a:ea typeface="华文中宋" panose="02010600040101010101" pitchFamily="2" charset="-122"/>
              </a:rPr>
              <a:t>C1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C2</a:t>
            </a:r>
            <a:r>
              <a:rPr lang="zh-CN" altLang="en-US" b="1" dirty="0">
                <a:solidFill>
                  <a:srgbClr val="000000"/>
                </a:solidFill>
                <a:latin typeface="华文中宋" panose="02010600040101010101" pitchFamily="2" charset="-122"/>
                <a:ea typeface="华文中宋" panose="02010600040101010101" pitchFamily="2" charset="-122"/>
              </a:rPr>
              <a:t>（微调：先置标志）</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保证了安全性、公平性</a:t>
            </a:r>
            <a:endParaRPr lang="en-US" altLang="zh-CN" b="1" dirty="0">
              <a:solidFill>
                <a:srgbClr val="000000"/>
              </a:solidFill>
              <a:latin typeface="华文中宋" panose="02010600040101010101" pitchFamily="2" charset="-122"/>
              <a:ea typeface="华文中宋" panose="02010600040101010101" pitchFamily="2" charset="-122"/>
            </a:endParaRPr>
          </a:p>
          <a:p>
            <a:pPr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但破坏了活动性</a:t>
            </a:r>
            <a:endParaRPr lang="en-US" altLang="zh-CN" b="1" dirty="0">
              <a:solidFill>
                <a:srgbClr val="000000"/>
              </a:solidFill>
              <a:latin typeface="华文中宋" panose="02010600040101010101" pitchFamily="2" charset="-122"/>
              <a:ea typeface="华文中宋" panose="02010600040101010101" pitchFamily="2" charset="-122"/>
            </a:endParaRPr>
          </a:p>
          <a:p>
            <a:pPr marL="457200" lvl="2"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同时到达并设为</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，导致永远无法进入</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1EE70EDA-8109-42BF-BBB7-8290E7284CA1}"/>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33D5F819-6AC1-4375-BADD-5610586AB426}"/>
              </a:ext>
            </a:extLst>
          </p:cNvPr>
          <p:cNvSpPr>
            <a:spLocks noGrp="1"/>
          </p:cNvSpPr>
          <p:nvPr>
            <p:ph type="sldNum" sz="quarter" idx="12"/>
          </p:nvPr>
        </p:nvSpPr>
        <p:spPr/>
        <p:txBody>
          <a:bodyPr/>
          <a:lstStyle/>
          <a:p>
            <a:fld id="{B10D5614-B734-4280-8F57-1D4947433C97}" type="slidenum">
              <a:rPr lang="en-US" smtClean="0"/>
              <a:t>69</a:t>
            </a:fld>
            <a:endParaRPr lang="en-US" dirty="0"/>
          </a:p>
        </p:txBody>
      </p:sp>
    </p:spTree>
    <p:extLst>
      <p:ext uri="{BB962C8B-B14F-4D97-AF65-F5344CB8AC3E}">
        <p14:creationId xmlns:p14="http://schemas.microsoft.com/office/powerpoint/2010/main" val="42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06</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程序的并发执行</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7" name="Rectangle 3"/>
          <p:cNvSpPr txBox="1">
            <a:spLocks/>
          </p:cNvSpPr>
          <p:nvPr/>
        </p:nvSpPr>
        <p:spPr>
          <a:xfrm>
            <a:off x="457200" y="1752600"/>
            <a:ext cx="76200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一组在逻辑上互相独立的程序或程序段在执行过程中，其执行时间在宏观上互相重叠，即一个程序段的执行尚未结束，另一个程序段的执行已经开始</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两种情况</a:t>
            </a:r>
          </a:p>
          <a:p>
            <a:pPr lvl="1">
              <a:lnSpc>
                <a:spcPct val="15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 多道程序的并发执行</a:t>
            </a:r>
          </a:p>
          <a:p>
            <a:pPr lvl="2">
              <a:lnSpc>
                <a:spcPct val="150000"/>
              </a:lnSpc>
              <a:spcBef>
                <a:spcPts val="0"/>
              </a:spcBef>
            </a:pPr>
            <a:r>
              <a:rPr lang="zh-CN" altLang="en-US" sz="1800" b="1" dirty="0">
                <a:solidFill>
                  <a:srgbClr val="000000"/>
                </a:solidFill>
                <a:latin typeface="华文中宋" panose="02010600040101010101" pitchFamily="2" charset="-122"/>
                <a:ea typeface="华文中宋" panose="02010600040101010101" pitchFamily="2" charset="-122"/>
              </a:rPr>
              <a:t>宏观上同时执行，微观上串行</a:t>
            </a:r>
          </a:p>
          <a:p>
            <a:pPr lvl="1">
              <a:lnSpc>
                <a:spcPct val="150000"/>
              </a:lnSpc>
              <a:spcBef>
                <a:spcPts val="0"/>
              </a:spcBef>
              <a:buFont typeface="Wingdings" panose="05000000000000000000" pitchFamily="2" charset="2"/>
              <a:buChar char="p"/>
            </a:pPr>
            <a:r>
              <a:rPr lang="zh-CN" altLang="en-US"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FF0000"/>
                </a:solidFill>
                <a:latin typeface="华文中宋" panose="02010600040101010101" pitchFamily="2" charset="-122"/>
                <a:ea typeface="华文中宋" panose="02010600040101010101" pitchFamily="2" charset="-122"/>
              </a:rPr>
              <a:t>在某道程序的几个程序段中，包含着一部分可以同时执行或顺序颠倒执行的代码</a:t>
            </a:r>
          </a:p>
          <a:p>
            <a:pPr lvl="2">
              <a:lnSpc>
                <a:spcPct val="150000"/>
              </a:lnSpc>
              <a:spcBef>
                <a:spcPts val="0"/>
              </a:spcBef>
            </a:pPr>
            <a:r>
              <a:rPr lang="zh-CN" altLang="en-US" sz="1800" b="1" dirty="0">
                <a:solidFill>
                  <a:srgbClr val="FF0000"/>
                </a:solidFill>
                <a:latin typeface="华文中宋" panose="02010600040101010101" pitchFamily="2" charset="-122"/>
                <a:ea typeface="华文中宋" panose="02010600040101010101" pitchFamily="2" charset="-122"/>
              </a:rPr>
              <a:t>若两个语句没有读写、写写冲突，则两个语句可以并发执行</a:t>
            </a:r>
          </a:p>
        </p:txBody>
      </p:sp>
      <p:sp>
        <p:nvSpPr>
          <p:cNvPr id="2" name="TextBox 1"/>
          <p:cNvSpPr txBox="1"/>
          <p:nvPr/>
        </p:nvSpPr>
        <p:spPr>
          <a:xfrm>
            <a:off x="5099189" y="3927314"/>
            <a:ext cx="2609056"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从多道程序再引申一步</a:t>
            </a:r>
          </a:p>
        </p:txBody>
      </p:sp>
      <p:sp>
        <p:nvSpPr>
          <p:cNvPr id="3" name="灯片编号占位符 2">
            <a:extLst>
              <a:ext uri="{FF2B5EF4-FFF2-40B4-BE49-F238E27FC236}">
                <a16:creationId xmlns:a16="http://schemas.microsoft.com/office/drawing/2014/main" id="{D0B6B33B-1914-4588-A011-7F6E0B29AA05}"/>
              </a:ext>
            </a:extLst>
          </p:cNvPr>
          <p:cNvSpPr>
            <a:spLocks noGrp="1"/>
          </p:cNvSpPr>
          <p:nvPr>
            <p:ph type="sldNum" sz="quarter" idx="12"/>
          </p:nvPr>
        </p:nvSpPr>
        <p:spPr/>
        <p:txBody>
          <a:bodyPr/>
          <a:lstStyle/>
          <a:p>
            <a:fld id="{B10D5614-B734-4280-8F57-1D4947433C97}" type="slidenum">
              <a:rPr lang="en-US" smtClean="0"/>
              <a:t>7</a:t>
            </a:fld>
            <a:endParaRPr lang="en-US" dirty="0"/>
          </a:p>
        </p:txBody>
      </p:sp>
    </p:spTree>
    <p:extLst>
      <p:ext uri="{BB962C8B-B14F-4D97-AF65-F5344CB8AC3E}">
        <p14:creationId xmlns:p14="http://schemas.microsoft.com/office/powerpoint/2010/main" val="289399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685032" y="411496"/>
            <a:ext cx="5112569" cy="3396767"/>
          </a:xfrm>
          <a:prstGeom prst="rect">
            <a:avLst/>
          </a:prstGeom>
          <a:solidFill>
            <a:srgbClr val="CCECFF"/>
          </a:solidFill>
          <a:ln w="9525">
            <a:solidFill>
              <a:schemeClr val="accent5">
                <a:lumMod val="75000"/>
              </a:schemeClr>
            </a:solidFill>
            <a:miter lim="800000"/>
            <a:headEnd/>
            <a:tailEnd/>
          </a:ln>
          <a:effectLst/>
        </p:spPr>
        <p:txBody>
          <a:bodyPr anchor="ctr"/>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P2 :: repeat</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C2:=0 ;   \\P2</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正想进入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while C1 =0 do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\\P1</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也想进入或已进入</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If turn =1 then</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 P1</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已进入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C2 :=1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\\P2</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不进入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while turn =1 do ;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等待</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P21</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C2:=0 ;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end</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turn:=1; C2:=1 ;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forever</a:t>
            </a:r>
          </a:p>
          <a:p>
            <a:pPr marL="0" eaLnBrk="1" hangingPunct="1">
              <a:buSzPct val="85000"/>
            </a:pPr>
            <a:r>
              <a:rPr kumimoji="1" lang="en-US" altLang="zh-CN" sz="1600" b="1" dirty="0" err="1">
                <a:solidFill>
                  <a:schemeClr val="tx2"/>
                </a:solidFill>
                <a:effectLst>
                  <a:outerShdw blurRad="38100" dist="38100" dir="2700000" algn="tl">
                    <a:srgbClr val="C0C0C0"/>
                  </a:outerShdw>
                </a:effectLst>
                <a:latin typeface="Times New Roman" pitchFamily="18" charset="0"/>
                <a:ea typeface="宋体" charset="-122"/>
              </a:rPr>
              <a:t>coend</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53</a:t>
            </a:r>
            <a:endParaRPr lang="en-US" sz="1100" b="1" dirty="0">
              <a:solidFill>
                <a:prstClr val="white"/>
              </a:solidFill>
            </a:endParaRPr>
          </a:p>
        </p:txBody>
      </p:sp>
      <p:sp>
        <p:nvSpPr>
          <p:cNvPr id="4" name="矩形 3"/>
          <p:cNvSpPr/>
          <p:nvPr/>
        </p:nvSpPr>
        <p:spPr>
          <a:xfrm>
            <a:off x="251519" y="1633449"/>
            <a:ext cx="3433513" cy="5078313"/>
          </a:xfrm>
          <a:prstGeom prst="rect">
            <a:avLst/>
          </a:prstGeom>
        </p:spPr>
        <p:txBody>
          <a:bodyPr wrap="square">
            <a:spAutoFit/>
          </a:bodyPr>
          <a:lstStyle/>
          <a:p>
            <a:pPr>
              <a:lnSpc>
                <a:spcPct val="150000"/>
              </a:lnSpc>
            </a:pPr>
            <a:r>
              <a:rPr lang="en-US" altLang="zh-CN" b="1" u="sng" dirty="0">
                <a:solidFill>
                  <a:srgbClr val="FF0000"/>
                </a:solidFill>
                <a:latin typeface="华文中宋" panose="02010600040101010101" pitchFamily="2" charset="-122"/>
                <a:ea typeface="华文中宋" panose="02010600040101010101" pitchFamily="2" charset="-122"/>
              </a:rPr>
              <a:t>Dekker</a:t>
            </a:r>
            <a:r>
              <a:rPr lang="zh-CN" altLang="zh-CN" b="1" u="sng" dirty="0">
                <a:solidFill>
                  <a:srgbClr val="FF0000"/>
                </a:solidFill>
                <a:latin typeface="华文中宋" panose="02010600040101010101" pitchFamily="2" charset="-122"/>
                <a:ea typeface="华文中宋" panose="02010600040101010101" pitchFamily="2" charset="-122"/>
              </a:rPr>
              <a:t>算法</a:t>
            </a:r>
            <a:r>
              <a:rPr lang="en-US" altLang="zh-CN" b="1" u="sng" dirty="0">
                <a:solidFill>
                  <a:srgbClr val="FF0000"/>
                </a:solidFill>
                <a:latin typeface="华文中宋" panose="02010600040101010101" pitchFamily="2" charset="-122"/>
                <a:ea typeface="华文中宋" panose="02010600040101010101" pitchFamily="2" charset="-122"/>
              </a:rPr>
              <a:t>4</a:t>
            </a:r>
          </a:p>
          <a:p>
            <a:pPr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引入</a:t>
            </a:r>
            <a:r>
              <a:rPr lang="en-US" altLang="zh-CN" b="1" dirty="0">
                <a:solidFill>
                  <a:srgbClr val="000000"/>
                </a:solidFill>
                <a:latin typeface="华文中宋" panose="02010600040101010101" pitchFamily="2" charset="-122"/>
                <a:ea typeface="华文中宋" panose="02010600040101010101" pitchFamily="2" charset="-122"/>
              </a:rPr>
              <a:t>turn</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C2</a:t>
            </a:r>
          </a:p>
          <a:p>
            <a:pPr indent="-285750">
              <a:lnSpc>
                <a:spcPct val="150000"/>
              </a:lnSpc>
              <a:buFont typeface="Wingdings" panose="05000000000000000000" pitchFamily="2" charset="2"/>
              <a:buChar char="Ø"/>
            </a:pPr>
            <a:r>
              <a:rPr lang="zh-CN" altLang="zh-CN" b="1" dirty="0">
                <a:solidFill>
                  <a:srgbClr val="FF0000"/>
                </a:solidFill>
                <a:latin typeface="华文中宋" panose="02010600040101010101" pitchFamily="2" charset="-122"/>
                <a:ea typeface="华文中宋" panose="02010600040101010101" pitchFamily="2" charset="-122"/>
              </a:rPr>
              <a:t>保证了安全、公平</a:t>
            </a:r>
            <a:r>
              <a:rPr lang="zh-CN" altLang="en-US" b="1" dirty="0">
                <a:solidFill>
                  <a:srgbClr val="FF0000"/>
                </a:solidFill>
                <a:latin typeface="华文中宋" panose="02010600040101010101" pitchFamily="2" charset="-122"/>
                <a:ea typeface="华文中宋" panose="02010600040101010101" pitchFamily="2" charset="-122"/>
              </a:rPr>
              <a:t>、</a:t>
            </a:r>
            <a:r>
              <a:rPr lang="zh-CN" altLang="zh-CN" b="1" dirty="0">
                <a:solidFill>
                  <a:srgbClr val="FF0000"/>
                </a:solidFill>
                <a:latin typeface="华文中宋" panose="02010600040101010101" pitchFamily="2" charset="-122"/>
                <a:ea typeface="华文中宋" panose="02010600040101010101" pitchFamily="2" charset="-122"/>
              </a:rPr>
              <a:t>活动</a:t>
            </a:r>
            <a:endParaRPr lang="en-US" altLang="zh-CN" b="1" dirty="0">
              <a:solidFill>
                <a:srgbClr val="FF0000"/>
              </a:solidFill>
              <a:latin typeface="华文中宋" panose="02010600040101010101" pitchFamily="2" charset="-122"/>
              <a:ea typeface="华文中宋" panose="02010600040101010101" pitchFamily="2" charset="-122"/>
            </a:endParaRPr>
          </a:p>
          <a:p>
            <a:pPr marL="457200" lvl="2" indent="-285750">
              <a:lnSpc>
                <a:spcPct val="150000"/>
              </a:lnSpc>
              <a:buFont typeface="Arial" panose="020B0604020202020204" pitchFamily="34" charset="0"/>
              <a:buChar char="•"/>
            </a:pPr>
            <a:r>
              <a:rPr lang="zh-CN" altLang="zh-CN" b="1" dirty="0">
                <a:solidFill>
                  <a:srgbClr val="000000"/>
                </a:solidFill>
                <a:latin typeface="华文中宋" panose="02010600040101010101" pitchFamily="2" charset="-122"/>
                <a:ea typeface="华文中宋" panose="02010600040101010101" pitchFamily="2" charset="-122"/>
              </a:rPr>
              <a:t>一个进程判断对方的标志为</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时，不马上认为对方已进入，这时还要根据</a:t>
            </a:r>
            <a:r>
              <a:rPr lang="en-US" altLang="zh-CN" b="1" dirty="0">
                <a:solidFill>
                  <a:srgbClr val="000000"/>
                </a:solidFill>
                <a:latin typeface="华文中宋" panose="02010600040101010101" pitchFamily="2" charset="-122"/>
                <a:ea typeface="华文中宋" panose="02010600040101010101" pitchFamily="2" charset="-122"/>
              </a:rPr>
              <a:t>turn</a:t>
            </a:r>
            <a:r>
              <a:rPr lang="zh-CN" altLang="zh-CN" b="1" dirty="0">
                <a:solidFill>
                  <a:srgbClr val="000000"/>
                </a:solidFill>
                <a:latin typeface="华文中宋" panose="02010600040101010101" pitchFamily="2" charset="-122"/>
                <a:ea typeface="华文中宋" panose="02010600040101010101" pitchFamily="2" charset="-122"/>
              </a:rPr>
              <a:t>进一步判断对方是否已进入或正想进入</a:t>
            </a:r>
            <a:endParaRPr lang="en-US" altLang="zh-CN" b="1" dirty="0">
              <a:solidFill>
                <a:srgbClr val="000000"/>
              </a:solidFill>
              <a:latin typeface="华文中宋" panose="02010600040101010101" pitchFamily="2" charset="-122"/>
              <a:ea typeface="华文中宋" panose="02010600040101010101" pitchFamily="2" charset="-122"/>
            </a:endParaRPr>
          </a:p>
          <a:p>
            <a:pPr marL="457200" lvl="2"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分别只对</a:t>
            </a:r>
            <a:r>
              <a:rPr lang="en-US" altLang="zh-CN" b="1" dirty="0">
                <a:solidFill>
                  <a:srgbClr val="000000"/>
                </a:solidFill>
                <a:latin typeface="华文中宋" panose="02010600040101010101" pitchFamily="2" charset="-122"/>
                <a:ea typeface="华文中宋" panose="02010600040101010101" pitchFamily="2" charset="-122"/>
              </a:rPr>
              <a:t>C1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C2</a:t>
            </a:r>
            <a:r>
              <a:rPr lang="zh-CN" altLang="zh-CN" b="1" dirty="0">
                <a:solidFill>
                  <a:srgbClr val="000000"/>
                </a:solidFill>
                <a:latin typeface="华文中宋" panose="02010600040101010101" pitchFamily="2" charset="-122"/>
                <a:ea typeface="华文中宋" panose="02010600040101010101" pitchFamily="2" charset="-122"/>
              </a:rPr>
              <a:t>赋值，唯独要对</a:t>
            </a:r>
            <a:r>
              <a:rPr lang="en-US" altLang="zh-CN" b="1" dirty="0">
                <a:solidFill>
                  <a:srgbClr val="000000"/>
                </a:solidFill>
                <a:latin typeface="华文中宋" panose="02010600040101010101" pitchFamily="2" charset="-122"/>
                <a:ea typeface="华文中宋" panose="02010600040101010101" pitchFamily="2" charset="-122"/>
              </a:rPr>
              <a:t>turn</a:t>
            </a:r>
            <a:r>
              <a:rPr lang="zh-CN" altLang="zh-CN" b="1" dirty="0">
                <a:solidFill>
                  <a:srgbClr val="000000"/>
                </a:solidFill>
                <a:latin typeface="华文中宋" panose="02010600040101010101" pitchFamily="2" charset="-122"/>
                <a:ea typeface="华文中宋" panose="02010600040101010101" pitchFamily="2" charset="-122"/>
              </a:rPr>
              <a:t>进行存取，因此不适合于分布式系统，适合有</a:t>
            </a:r>
            <a:r>
              <a:rPr lang="en-US" altLang="zh-CN" b="1" dirty="0">
                <a:solidFill>
                  <a:srgbClr val="000000"/>
                </a:solidFill>
                <a:latin typeface="华文中宋" panose="02010600040101010101" pitchFamily="2" charset="-122"/>
                <a:ea typeface="华文中宋" panose="02010600040101010101" pitchFamily="2" charset="-122"/>
              </a:rPr>
              <a:t>Bakery</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0" name="Rectangle 2"/>
          <p:cNvSpPr>
            <a:spLocks noChangeArrowheads="1"/>
          </p:cNvSpPr>
          <p:nvPr/>
        </p:nvSpPr>
        <p:spPr bwMode="auto">
          <a:xfrm>
            <a:off x="3873749" y="2966122"/>
            <a:ext cx="5112569" cy="3745640"/>
          </a:xfrm>
          <a:prstGeom prst="rect">
            <a:avLst/>
          </a:prstGeom>
          <a:solidFill>
            <a:srgbClr val="CCECFF"/>
          </a:solidFill>
          <a:ln w="9525">
            <a:solidFill>
              <a:schemeClr val="accent5">
                <a:lumMod val="75000"/>
              </a:schemeClr>
            </a:solidFill>
            <a:miter lim="800000"/>
            <a:headEnd/>
            <a:tailEnd/>
          </a:ln>
          <a:effectLst/>
        </p:spPr>
        <p:txBody>
          <a:bodyPr anchor="ctr"/>
          <a:lstStyle>
            <a:lvl1pPr marL="287338" indent="-287338"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marL="0" eaLnBrk="1" hangingPunct="1">
              <a:buSzPct val="85000"/>
            </a:pPr>
            <a:r>
              <a:rPr kumimoji="1" lang="en-US" altLang="zh-CN" sz="1600" b="1" dirty="0" err="1">
                <a:solidFill>
                  <a:schemeClr val="tx2"/>
                </a:solidFill>
                <a:effectLst>
                  <a:outerShdw blurRad="38100" dist="38100" dir="2700000" algn="tl">
                    <a:srgbClr val="C0C0C0"/>
                  </a:outerShdw>
                </a:effectLst>
                <a:latin typeface="Times New Roman" pitchFamily="18" charset="0"/>
                <a:ea typeface="宋体" charset="-122"/>
              </a:rPr>
              <a:t>Var</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turn, C1, C2:integer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turn:=1 ; C1:=1 ;  C2:=1 ;</a:t>
            </a:r>
          </a:p>
          <a:p>
            <a:pPr marL="0" eaLnBrk="1" hangingPunct="1">
              <a:buSzPct val="85000"/>
            </a:pPr>
            <a:r>
              <a:rPr kumimoji="1" lang="en-US" altLang="zh-CN" sz="1600" b="1" dirty="0" err="1">
                <a:solidFill>
                  <a:schemeClr val="tx2"/>
                </a:solidFill>
                <a:effectLst>
                  <a:outerShdw blurRad="38100" dist="38100" dir="2700000" algn="tl">
                    <a:srgbClr val="C0C0C0"/>
                  </a:outerShdw>
                </a:effectLst>
                <a:latin typeface="Times New Roman" pitchFamily="18" charset="0"/>
                <a:ea typeface="宋体" charset="-122"/>
              </a:rPr>
              <a:t>cobegin</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P1 :: repeat</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C1:=0 ;   \\P1</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正想进入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while C2 =0 do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\\P2</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也想进入或已进入</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If turn =2 then</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 P2</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已进入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C1 :=1 ;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\\P1</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不进入</a:t>
            </a:r>
            <a:endPar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endParaRP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 while turn =2 do ;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等待</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P2</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 C1:=0 ; </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a:t>
            </a:r>
            <a:r>
              <a:rPr kumimoji="1" lang="en-US" altLang="zh-CN" sz="1600" b="1" dirty="0">
                <a:solidFill>
                  <a:srgbClr val="FF0000"/>
                </a:solidFill>
                <a:effectLst>
                  <a:outerShdw blurRad="38100" dist="38100" dir="2700000" algn="tl">
                    <a:srgbClr val="C0C0C0"/>
                  </a:outerShdw>
                </a:effectLst>
                <a:latin typeface="Times New Roman" pitchFamily="18" charset="0"/>
                <a:ea typeface="宋体" charset="-122"/>
              </a:rPr>
              <a:t>         end</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互斥部分</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&gt;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turn:=2; C1:=1 ;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&lt;</a:t>
            </a:r>
            <a:r>
              <a:rPr kumimoji="1" lang="zh-CN" altLang="zh-CN" sz="1600" b="1" dirty="0">
                <a:solidFill>
                  <a:schemeClr val="tx2"/>
                </a:solidFill>
                <a:effectLst>
                  <a:outerShdw blurRad="38100" dist="38100" dir="2700000" algn="tl">
                    <a:srgbClr val="C0C0C0"/>
                  </a:outerShdw>
                </a:effectLst>
                <a:latin typeface="Times New Roman" pitchFamily="18" charset="0"/>
                <a:ea typeface="宋体" charset="-122"/>
              </a:rPr>
              <a:t>非互斥部分</a:t>
            </a: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&gt; ;	</a:t>
            </a:r>
          </a:p>
          <a:p>
            <a:pPr marL="0" eaLnBrk="1" hangingPunct="1">
              <a:buSzPct val="85000"/>
            </a:pPr>
            <a:r>
              <a:rPr kumimoji="1" lang="en-US" altLang="zh-CN" sz="1600" b="1" dirty="0">
                <a:solidFill>
                  <a:schemeClr val="tx2"/>
                </a:solidFill>
                <a:effectLst>
                  <a:outerShdw blurRad="38100" dist="38100" dir="2700000" algn="tl">
                    <a:srgbClr val="C0C0C0"/>
                  </a:outerShdw>
                </a:effectLst>
                <a:latin typeface="Times New Roman" pitchFamily="18" charset="0"/>
                <a:ea typeface="宋体" charset="-122"/>
              </a:rPr>
              <a:t>         forever</a:t>
            </a:r>
          </a:p>
        </p:txBody>
      </p:sp>
      <p:sp>
        <p:nvSpPr>
          <p:cNvPr id="14" name="Content Placeholder 2">
            <a:extLst>
              <a:ext uri="{FF2B5EF4-FFF2-40B4-BE49-F238E27FC236}">
                <a16:creationId xmlns:a16="http://schemas.microsoft.com/office/drawing/2014/main" id="{42941F1A-376E-49B0-B3FA-0CC2C32456BE}"/>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7B2C1ACA-9CB0-42E2-B1CC-4145A7BD03E6}"/>
              </a:ext>
            </a:extLst>
          </p:cNvPr>
          <p:cNvSpPr>
            <a:spLocks noGrp="1"/>
          </p:cNvSpPr>
          <p:nvPr>
            <p:ph type="sldNum" sz="quarter" idx="12"/>
          </p:nvPr>
        </p:nvSpPr>
        <p:spPr/>
        <p:txBody>
          <a:bodyPr/>
          <a:lstStyle/>
          <a:p>
            <a:fld id="{B10D5614-B734-4280-8F57-1D4947433C97}" type="slidenum">
              <a:rPr lang="en-US" smtClean="0"/>
              <a:t>70</a:t>
            </a:fld>
            <a:endParaRPr lang="en-US" dirty="0"/>
          </a:p>
        </p:txBody>
      </p:sp>
    </p:spTree>
    <p:extLst>
      <p:ext uri="{BB962C8B-B14F-4D97-AF65-F5344CB8AC3E}">
        <p14:creationId xmlns:p14="http://schemas.microsoft.com/office/powerpoint/2010/main" val="344649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54</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632235704"/>
              </p:ext>
            </p:extLst>
          </p:nvPr>
        </p:nvGraphicFramePr>
        <p:xfrm>
          <a:off x="3017714" y="1415602"/>
          <a:ext cx="5946775" cy="5397500"/>
        </p:xfrm>
        <a:graphic>
          <a:graphicData uri="http://schemas.openxmlformats.org/presentationml/2006/ole">
            <mc:AlternateContent xmlns:mc="http://schemas.openxmlformats.org/markup-compatibility/2006">
              <mc:Choice xmlns:v="urn:schemas-microsoft-com:vml" Requires="v">
                <p:oleObj spid="_x0000_s6173" name="Visio" r:id="rId3" imgW="6408623" imgH="5806110" progId="Visio.Drawing.11">
                  <p:embed/>
                </p:oleObj>
              </mc:Choice>
              <mc:Fallback>
                <p:oleObj name="Visio" r:id="rId3" imgW="6408623" imgH="5806110" progId="Visio.Drawing.11">
                  <p:embed/>
                  <p:pic>
                    <p:nvPicPr>
                      <p:cNvPr id="0" name="Object 1"/>
                      <p:cNvPicPr>
                        <a:picLocks noChangeAspect="1" noChangeArrowheads="1"/>
                      </p:cNvPicPr>
                      <p:nvPr/>
                    </p:nvPicPr>
                    <p:blipFill>
                      <a:blip r:embed="rId4"/>
                      <a:srcRect/>
                      <a:stretch>
                        <a:fillRect/>
                      </a:stretch>
                    </p:blipFill>
                    <p:spPr bwMode="auto">
                      <a:xfrm>
                        <a:off x="3017714" y="1415602"/>
                        <a:ext cx="5946775" cy="5397500"/>
                      </a:xfrm>
                      <a:prstGeom prst="rect">
                        <a:avLst/>
                      </a:prstGeom>
                      <a:noFill/>
                    </p:spPr>
                  </p:pic>
                </p:oleObj>
              </mc:Fallback>
            </mc:AlternateContent>
          </a:graphicData>
        </a:graphic>
      </p:graphicFrame>
      <p:sp>
        <p:nvSpPr>
          <p:cNvPr id="10" name="Content Placeholder 2">
            <a:extLst>
              <a:ext uri="{FF2B5EF4-FFF2-40B4-BE49-F238E27FC236}">
                <a16:creationId xmlns:a16="http://schemas.microsoft.com/office/drawing/2014/main" id="{50BF9F39-ADAA-4690-8951-8636F575218A}"/>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E8169617-F3D7-4E39-8A45-62D9D6B6D29C}"/>
              </a:ext>
            </a:extLst>
          </p:cNvPr>
          <p:cNvSpPr>
            <a:spLocks noGrp="1"/>
          </p:cNvSpPr>
          <p:nvPr>
            <p:ph type="sldNum" sz="quarter" idx="12"/>
          </p:nvPr>
        </p:nvSpPr>
        <p:spPr/>
        <p:txBody>
          <a:bodyPr/>
          <a:lstStyle/>
          <a:p>
            <a:fld id="{B10D5614-B734-4280-8F57-1D4947433C97}" type="slidenum">
              <a:rPr lang="en-US" smtClean="0"/>
              <a:t>71</a:t>
            </a:fld>
            <a:endParaRPr lang="en-US" dirty="0"/>
          </a:p>
        </p:txBody>
      </p:sp>
    </p:spTree>
    <p:extLst>
      <p:ext uri="{BB962C8B-B14F-4D97-AF65-F5344CB8AC3E}">
        <p14:creationId xmlns:p14="http://schemas.microsoft.com/office/powerpoint/2010/main" val="1443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55</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7350"/>
              </p:ext>
            </p:extLst>
          </p:nvPr>
        </p:nvGraphicFramePr>
        <p:xfrm>
          <a:off x="2996646" y="1417639"/>
          <a:ext cx="5967843" cy="5417463"/>
        </p:xfrm>
        <a:graphic>
          <a:graphicData uri="http://schemas.openxmlformats.org/presentationml/2006/ole">
            <mc:AlternateContent xmlns:mc="http://schemas.openxmlformats.org/markup-compatibility/2006">
              <mc:Choice xmlns:v="urn:schemas-microsoft-com:vml" Requires="v">
                <p:oleObj spid="_x0000_s7197" name="Visio" r:id="rId3" imgW="6408623" imgH="5806110" progId="Visio.Drawing.11">
                  <p:embed/>
                </p:oleObj>
              </mc:Choice>
              <mc:Fallback>
                <p:oleObj name="Visio" r:id="rId3" imgW="6408623" imgH="5806110" progId="Visio.Drawing.11">
                  <p:embed/>
                  <p:pic>
                    <p:nvPicPr>
                      <p:cNvPr id="0" name="Object 1"/>
                      <p:cNvPicPr>
                        <a:picLocks noChangeAspect="1" noChangeArrowheads="1"/>
                      </p:cNvPicPr>
                      <p:nvPr/>
                    </p:nvPicPr>
                    <p:blipFill>
                      <a:blip r:embed="rId4"/>
                      <a:srcRect/>
                      <a:stretch>
                        <a:fillRect/>
                      </a:stretch>
                    </p:blipFill>
                    <p:spPr bwMode="auto">
                      <a:xfrm>
                        <a:off x="2996646" y="1417639"/>
                        <a:ext cx="5967843" cy="5417463"/>
                      </a:xfrm>
                      <a:prstGeom prst="rect">
                        <a:avLst/>
                      </a:prstGeom>
                      <a:noFill/>
                    </p:spPr>
                  </p:pic>
                </p:oleObj>
              </mc:Fallback>
            </mc:AlternateContent>
          </a:graphicData>
        </a:graphic>
      </p:graphicFrame>
      <p:sp>
        <p:nvSpPr>
          <p:cNvPr id="13" name="Content Placeholder 2">
            <a:extLst>
              <a:ext uri="{FF2B5EF4-FFF2-40B4-BE49-F238E27FC236}">
                <a16:creationId xmlns:a16="http://schemas.microsoft.com/office/drawing/2014/main" id="{6B6A0330-01FB-4C9E-81B4-4A3F5F1B1AF9}"/>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C553E787-F968-4C50-A33E-08511EBF37E8}"/>
              </a:ext>
            </a:extLst>
          </p:cNvPr>
          <p:cNvSpPr>
            <a:spLocks noGrp="1"/>
          </p:cNvSpPr>
          <p:nvPr>
            <p:ph type="sldNum" sz="quarter" idx="12"/>
          </p:nvPr>
        </p:nvSpPr>
        <p:spPr/>
        <p:txBody>
          <a:bodyPr/>
          <a:lstStyle/>
          <a:p>
            <a:fld id="{B10D5614-B734-4280-8F57-1D4947433C97}" type="slidenum">
              <a:rPr lang="en-US" smtClean="0"/>
              <a:t>72</a:t>
            </a:fld>
            <a:endParaRPr lang="en-US" dirty="0"/>
          </a:p>
        </p:txBody>
      </p:sp>
    </p:spTree>
    <p:extLst>
      <p:ext uri="{BB962C8B-B14F-4D97-AF65-F5344CB8AC3E}">
        <p14:creationId xmlns:p14="http://schemas.microsoft.com/office/powerpoint/2010/main" val="10352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56</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51780" y="1613538"/>
            <a:ext cx="8249072" cy="5078313"/>
          </a:xfrm>
          <a:prstGeom prst="rect">
            <a:avLst/>
          </a:prstGeom>
        </p:spPr>
        <p:txBody>
          <a:bodyPr wrap="square">
            <a:spAutoFit/>
          </a:bodyPr>
          <a:lstStyle/>
          <a:p>
            <a:r>
              <a:rPr lang="zh-CN" altLang="zh-CN" b="1" dirty="0">
                <a:solidFill>
                  <a:srgbClr val="000000"/>
                </a:solidFill>
                <a:latin typeface="华文中宋" panose="02010600040101010101" pitchFamily="2" charset="-122"/>
                <a:ea typeface="华文中宋" panose="02010600040101010101" pitchFamily="2" charset="-122"/>
              </a:rPr>
              <a:t>证明</a:t>
            </a:r>
            <a:r>
              <a:rPr lang="en-US" altLang="zh-CN" b="1" dirty="0">
                <a:solidFill>
                  <a:srgbClr val="000000"/>
                </a:solidFill>
                <a:latin typeface="华文中宋" panose="02010600040101010101" pitchFamily="2" charset="-122"/>
                <a:ea typeface="华文中宋" panose="02010600040101010101" pitchFamily="2" charset="-122"/>
              </a:rPr>
              <a:t>Dekker</a:t>
            </a:r>
            <a:r>
              <a:rPr lang="zh-CN" altLang="zh-CN" b="1" dirty="0">
                <a:solidFill>
                  <a:srgbClr val="000000"/>
                </a:solidFill>
                <a:latin typeface="华文中宋" panose="02010600040101010101" pitchFamily="2" charset="-122"/>
                <a:ea typeface="华文中宋" panose="02010600040101010101" pitchFamily="2" charset="-122"/>
              </a:rPr>
              <a:t>算法</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模态逻辑，采用</a:t>
            </a:r>
            <a:r>
              <a:rPr lang="zh-CN" altLang="zh-CN" b="1" dirty="0">
                <a:solidFill>
                  <a:srgbClr val="000000"/>
                </a:solidFill>
                <a:latin typeface="华文中宋" panose="02010600040101010101" pitchFamily="2" charset="-122"/>
                <a:ea typeface="华文中宋" panose="02010600040101010101" pitchFamily="2" charset="-122"/>
              </a:rPr>
              <a:t>线性时序逻辑的模态词□和◇，证明：</a:t>
            </a:r>
          </a:p>
          <a:p>
            <a:r>
              <a:rPr lang="zh-CN" altLang="zh-CN" b="1" dirty="0">
                <a:solidFill>
                  <a:srgbClr val="000000"/>
                </a:solidFill>
                <a:latin typeface="华文中宋" panose="02010600040101010101" pitchFamily="2" charset="-122"/>
                <a:ea typeface="华文中宋" panose="02010600040101010101" pitchFamily="2" charset="-122"/>
              </a:rPr>
              <a:t>（Ⅰ）进程</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不能同时进入互斥部分</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 </a:t>
            </a:r>
          </a:p>
          <a:p>
            <a:pPr defTabSz="0"/>
            <a:r>
              <a:rPr lang="zh-CN" altLang="zh-CN" b="1" dirty="0">
                <a:solidFill>
                  <a:srgbClr val="000000"/>
                </a:solidFill>
                <a:latin typeface="华文中宋" panose="02010600040101010101" pitchFamily="2" charset="-122"/>
                <a:ea typeface="华文中宋" panose="02010600040101010101" pitchFamily="2" charset="-122"/>
              </a:rPr>
              <a:t>（Ⅱ）假定</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在进入临界区后，有限时间内都能释放，则从入口点</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β</a:t>
            </a:r>
            <a:r>
              <a:rPr lang="en-US" altLang="zh-CN" b="1" baseline="-25000" dirty="0">
                <a:solidFill>
                  <a:srgbClr val="000000"/>
                </a:solidFill>
                <a:latin typeface="华文中宋" panose="02010600040101010101" pitchFamily="2" charset="-122"/>
                <a:ea typeface="华文中宋" panose="02010600040101010101" pitchFamily="2" charset="-122"/>
              </a:rPr>
              <a:t>2	</a:t>
            </a:r>
            <a:r>
              <a:rPr lang="zh-CN" altLang="zh-CN" b="1" dirty="0">
                <a:solidFill>
                  <a:srgbClr val="000000"/>
                </a:solidFill>
                <a:latin typeface="华文中宋" panose="02010600040101010101" pitchFamily="2" charset="-122"/>
                <a:ea typeface="华文中宋" panose="02010600040101010101" pitchFamily="2" charset="-122"/>
              </a:rPr>
              <a:t>开始，进程</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最终一定能进入互斥部分，即</a:t>
            </a: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endParaRPr lang="zh-CN" altLang="zh-CN" b="1" dirty="0">
              <a:solidFill>
                <a:srgbClr val="000000"/>
              </a:solidFill>
              <a:latin typeface="华文中宋" panose="02010600040101010101" pitchFamily="2" charset="-122"/>
              <a:ea typeface="华文中宋" panose="02010600040101010101" pitchFamily="2" charset="-122"/>
            </a:endParaRPr>
          </a:p>
          <a:p>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β</a:t>
            </a:r>
            <a:r>
              <a:rPr lang="en-US" altLang="zh-CN" b="1" baseline="-25000" dirty="0">
                <a:solidFill>
                  <a:srgbClr val="000000"/>
                </a:solidFill>
                <a:latin typeface="华文中宋" panose="02010600040101010101" pitchFamily="2" charset="-122"/>
                <a:ea typeface="华文中宋" panose="02010600040101010101" pitchFamily="2" charset="-122"/>
              </a:rPr>
              <a:t>5</a:t>
            </a:r>
            <a:endParaRPr lang="en-US" altLang="zh-CN" b="1" dirty="0">
              <a:solidFill>
                <a:srgbClr val="000000"/>
              </a:solidFill>
              <a:latin typeface="华文中宋" panose="02010600040101010101" pitchFamily="2" charset="-122"/>
              <a:ea typeface="华文中宋" panose="02010600040101010101" pitchFamily="2" charset="-122"/>
            </a:endParaRPr>
          </a:p>
          <a:p>
            <a:r>
              <a:rPr lang="zh-CN" altLang="zh-CN" b="1" dirty="0">
                <a:solidFill>
                  <a:srgbClr val="000000"/>
                </a:solidFill>
                <a:latin typeface="华文中宋" panose="02010600040101010101" pitchFamily="2" charset="-122"/>
                <a:ea typeface="华文中宋" panose="02010600040101010101" pitchFamily="2" charset="-122"/>
              </a:rPr>
              <a:t>先证（Ⅰ）</a:t>
            </a:r>
          </a:p>
          <a:p>
            <a:pPr lvl="2"/>
            <a:r>
              <a:rPr lang="zh-CN" altLang="zh-CN" b="1" dirty="0">
                <a:solidFill>
                  <a:srgbClr val="000000"/>
                </a:solidFill>
                <a:latin typeface="华文中宋" panose="02010600040101010101" pitchFamily="2" charset="-122"/>
                <a:ea typeface="华文中宋" panose="02010600040101010101" pitchFamily="2" charset="-122"/>
              </a:rPr>
              <a:t>反证，假定◇（</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），则</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=1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=1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但</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β</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即</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β</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因此，◇</a:t>
            </a:r>
            <a:r>
              <a:rPr lang="en-US" altLang="zh-CN" b="1" dirty="0">
                <a:solidFill>
                  <a:srgbClr val="000000"/>
                </a:solidFill>
                <a:latin typeface="华文中宋" panose="02010600040101010101" pitchFamily="2" charset="-122"/>
                <a:ea typeface="华文中宋" panose="02010600040101010101" pitchFamily="2" charset="-122"/>
              </a:rPr>
              <a:t>false</a:t>
            </a:r>
            <a:r>
              <a:rPr lang="zh-CN" altLang="zh-CN" b="1" dirty="0">
                <a:solidFill>
                  <a:srgbClr val="000000"/>
                </a:solidFill>
                <a:latin typeface="华文中宋" panose="02010600040101010101" pitchFamily="2" charset="-122"/>
                <a:ea typeface="华文中宋" panose="02010600040101010101" pitchFamily="2" charset="-122"/>
              </a:rPr>
              <a:t>，导致矛盾，（Ⅰ）得证。</a:t>
            </a:r>
          </a:p>
          <a:p>
            <a:r>
              <a:rPr lang="zh-CN" altLang="zh-CN" b="1" dirty="0">
                <a:solidFill>
                  <a:srgbClr val="000000"/>
                </a:solidFill>
                <a:latin typeface="华文中宋" panose="02010600040101010101" pitchFamily="2" charset="-122"/>
                <a:ea typeface="华文中宋" panose="02010600040101010101" pitchFamily="2" charset="-122"/>
              </a:rPr>
              <a:t>再证（Ⅱ），只要证明</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，另一个类似可证。</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仅证，假定</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），即有</a:t>
            </a: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endParaRPr lang="zh-CN" altLang="zh-CN" b="1" dirty="0">
              <a:solidFill>
                <a:srgbClr val="000000"/>
              </a:solidFill>
              <a:latin typeface="华文中宋" panose="02010600040101010101" pitchFamily="2" charset="-122"/>
              <a:ea typeface="华文中宋" panose="02010600040101010101" pitchFamily="2" charset="-122"/>
            </a:endParaRP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endParaRPr lang="zh-CN" altLang="zh-CN"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DA840668-8B90-4381-8839-F9F8CF99EE8D}"/>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7F99B322-E4FF-4578-A20D-8AB5AC797730}"/>
              </a:ext>
            </a:extLst>
          </p:cNvPr>
          <p:cNvSpPr>
            <a:spLocks noGrp="1"/>
          </p:cNvSpPr>
          <p:nvPr>
            <p:ph type="sldNum" sz="quarter" idx="12"/>
          </p:nvPr>
        </p:nvSpPr>
        <p:spPr/>
        <p:txBody>
          <a:bodyPr/>
          <a:lstStyle/>
          <a:p>
            <a:fld id="{B10D5614-B734-4280-8F57-1D4947433C97}" type="slidenum">
              <a:rPr lang="en-US" smtClean="0"/>
              <a:t>73</a:t>
            </a:fld>
            <a:endParaRPr lang="en-US" dirty="0"/>
          </a:p>
        </p:txBody>
      </p:sp>
    </p:spTree>
    <p:extLst>
      <p:ext uri="{BB962C8B-B14F-4D97-AF65-F5344CB8AC3E}">
        <p14:creationId xmlns:p14="http://schemas.microsoft.com/office/powerpoint/2010/main" val="25381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57</a:t>
            </a:r>
            <a:endParaRPr lang="en-US" sz="1100" b="1" dirty="0">
              <a:solidFill>
                <a:prstClr val="white"/>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51780" y="1613538"/>
            <a:ext cx="8249072" cy="4801314"/>
          </a:xfrm>
          <a:prstGeom prst="rect">
            <a:avLst/>
          </a:prstGeom>
        </p:spPr>
        <p:txBody>
          <a:bodyPr wrap="square">
            <a:spAutoFit/>
          </a:bodyPr>
          <a:lstStyle/>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我们有</a:t>
            </a:r>
          </a:p>
          <a:p>
            <a:r>
              <a:rPr lang="en-US" altLang="zh-CN" b="1" dirty="0">
                <a:solidFill>
                  <a:srgbClr val="000000"/>
                </a:solidFill>
                <a:latin typeface="华文中宋" panose="02010600040101010101" pitchFamily="2" charset="-122"/>
                <a:ea typeface="华文中宋" panose="02010600040101010101" pitchFamily="2" charset="-122"/>
              </a:rPr>
              <a:t>	Step1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turn=1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事实上，如若</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a:t>
            </a:r>
            <a:r>
              <a:rPr lang="zh-CN" altLang="zh-CN" b="1" dirty="0">
                <a:solidFill>
                  <a:srgbClr val="000000"/>
                </a:solidFill>
                <a:latin typeface="华文中宋" panose="02010600040101010101" pitchFamily="2" charset="-122"/>
                <a:ea typeface="华文中宋" panose="02010600040101010101" pitchFamily="2" charset="-122"/>
              </a:rPr>
              <a:t>，但□（</a:t>
            </a:r>
            <a:r>
              <a:rPr lang="en-US" altLang="zh-CN" b="1" dirty="0">
                <a:solidFill>
                  <a:srgbClr val="000000"/>
                </a:solidFill>
                <a:latin typeface="华文中宋" panose="02010600040101010101" pitchFamily="2" charset="-122"/>
                <a:ea typeface="华文中宋" panose="02010600040101010101" pitchFamily="2" charset="-122"/>
              </a:rPr>
              <a:t>turn=2</a:t>
            </a:r>
            <a:r>
              <a:rPr lang="zh-CN" altLang="zh-CN" b="1" dirty="0">
                <a:solidFill>
                  <a:srgbClr val="000000"/>
                </a:solidFill>
                <a:latin typeface="华文中宋" panose="02010600040101010101" pitchFamily="2" charset="-122"/>
                <a:ea typeface="华文中宋" panose="02010600040101010101" pitchFamily="2" charset="-122"/>
              </a:rPr>
              <a:t>），则进程</a:t>
            </a:r>
            <a:r>
              <a:rPr lang="en-US" altLang="zh-CN" b="1" dirty="0">
                <a:solidFill>
                  <a:srgbClr val="000000"/>
                </a:solidFill>
                <a:latin typeface="华文中宋" panose="02010600040101010101" pitchFamily="2" charset="-122"/>
                <a:ea typeface="华文中宋" panose="02010600040101010101" pitchFamily="2" charset="-122"/>
              </a:rPr>
              <a:t>P1</a:t>
            </a:r>
            <a:r>
              <a:rPr lang="zh-CN" altLang="zh-CN" b="1" dirty="0">
                <a:solidFill>
                  <a:srgbClr val="000000"/>
                </a:solidFill>
                <a:latin typeface="华文中宋" panose="02010600040101010101" pitchFamily="2" charset="-122"/>
                <a:ea typeface="华文中宋" panose="02010600040101010101" pitchFamily="2" charset="-122"/>
              </a:rPr>
              <a:t>的执行必经</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4</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8</a:t>
            </a:r>
            <a:r>
              <a:rPr lang="zh-CN" altLang="zh-CN" b="1" dirty="0">
                <a:solidFill>
                  <a:srgbClr val="000000"/>
                </a:solidFill>
                <a:latin typeface="华文中宋" panose="02010600040101010101" pitchFamily="2" charset="-122"/>
                <a:ea typeface="华文中宋" panose="02010600040101010101" pitchFamily="2" charset="-122"/>
              </a:rPr>
              <a:t>，而在</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8</a:t>
            </a:r>
            <a:r>
              <a:rPr lang="zh-CN" altLang="zh-CN" b="1" dirty="0">
                <a:solidFill>
                  <a:srgbClr val="000000"/>
                </a:solidFill>
                <a:latin typeface="华文中宋" panose="02010600040101010101" pitchFamily="2" charset="-122"/>
                <a:ea typeface="华文中宋" panose="02010600040101010101" pitchFamily="2" charset="-122"/>
              </a:rPr>
              <a:t>处死循环。因此，</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。另一方面，考虑进程</a:t>
            </a:r>
            <a:r>
              <a:rPr lang="en-US" altLang="zh-CN" b="1" dirty="0">
                <a:solidFill>
                  <a:srgbClr val="000000"/>
                </a:solidFill>
                <a:latin typeface="华文中宋" panose="02010600040101010101" pitchFamily="2" charset="-122"/>
                <a:ea typeface="华文中宋" panose="02010600040101010101" pitchFamily="2" charset="-122"/>
              </a:rPr>
              <a:t>	P2</a:t>
            </a:r>
            <a:r>
              <a:rPr lang="zh-CN" altLang="zh-CN" b="1" dirty="0">
                <a:solidFill>
                  <a:srgbClr val="000000"/>
                </a:solidFill>
                <a:latin typeface="华文中宋" panose="02010600040101010101" pitchFamily="2" charset="-122"/>
                <a:ea typeface="华文中宋" panose="02010600040101010101" pitchFamily="2" charset="-122"/>
              </a:rPr>
              <a:t>，导致◇</a:t>
            </a:r>
            <a:r>
              <a:rPr lang="en-US" altLang="zh-CN" b="1" dirty="0">
                <a:solidFill>
                  <a:srgbClr val="000000"/>
                </a:solidFill>
                <a:latin typeface="华文中宋" panose="02010600040101010101" pitchFamily="2" charset="-122"/>
                <a:ea typeface="华文中宋" panose="02010600040101010101" pitchFamily="2" charset="-122"/>
              </a:rPr>
              <a:t>at β</a:t>
            </a:r>
            <a:r>
              <a:rPr lang="en-US" altLang="zh-CN" b="1" baseline="-25000" dirty="0">
                <a:solidFill>
                  <a:srgbClr val="000000"/>
                </a:solidFill>
                <a:latin typeface="华文中宋" panose="02010600040101010101" pitchFamily="2" charset="-122"/>
                <a:ea typeface="华文中宋" panose="02010600040101010101" pitchFamily="2" charset="-122"/>
              </a:rPr>
              <a:t>7</a:t>
            </a:r>
            <a:r>
              <a:rPr lang="zh-CN" altLang="zh-CN" b="1" dirty="0">
                <a:solidFill>
                  <a:srgbClr val="000000"/>
                </a:solidFill>
                <a:latin typeface="华文中宋" panose="02010600040101010101" pitchFamily="2" charset="-122"/>
                <a:ea typeface="华文中宋" panose="02010600040101010101" pitchFamily="2" charset="-122"/>
              </a:rPr>
              <a:t>，从而使</a:t>
            </a:r>
            <a:r>
              <a:rPr lang="en-US" altLang="zh-CN" b="1" dirty="0">
                <a:solidFill>
                  <a:srgbClr val="000000"/>
                </a:solidFill>
                <a:latin typeface="华文中宋" panose="02010600040101010101" pitchFamily="2" charset="-122"/>
                <a:ea typeface="华文中宋" panose="02010600040101010101" pitchFamily="2" charset="-122"/>
              </a:rPr>
              <a:t>turn=1</a:t>
            </a:r>
            <a:r>
              <a:rPr lang="zh-CN" altLang="zh-CN" b="1" dirty="0">
                <a:solidFill>
                  <a:srgbClr val="000000"/>
                </a:solidFill>
                <a:latin typeface="华文中宋" panose="02010600040101010101" pitchFamily="2" charset="-122"/>
                <a:ea typeface="华文中宋" panose="02010600040101010101" pitchFamily="2" charset="-122"/>
              </a:rPr>
              <a:t>，这与□（</a:t>
            </a:r>
            <a:r>
              <a:rPr lang="en-US" altLang="zh-CN" b="1" dirty="0">
                <a:solidFill>
                  <a:srgbClr val="000000"/>
                </a:solidFill>
                <a:latin typeface="华文中宋" panose="02010600040101010101" pitchFamily="2" charset="-122"/>
                <a:ea typeface="华文中宋" panose="02010600040101010101" pitchFamily="2" charset="-122"/>
              </a:rPr>
              <a:t>turn=2</a:t>
            </a:r>
            <a:r>
              <a:rPr lang="zh-CN" altLang="zh-CN" b="1" dirty="0">
                <a:solidFill>
                  <a:srgbClr val="000000"/>
                </a:solidFill>
                <a:latin typeface="华文中宋" panose="02010600040101010101" pitchFamily="2" charset="-122"/>
                <a:ea typeface="华文中宋" panose="02010600040101010101" pitchFamily="2" charset="-122"/>
              </a:rPr>
              <a:t>）的假设矛盾。</a:t>
            </a:r>
            <a:endParaRPr lang="en-US" altLang="zh-CN" b="1" dirty="0">
              <a:solidFill>
                <a:srgbClr val="000000"/>
              </a:solidFill>
              <a:latin typeface="华文中宋" panose="02010600040101010101" pitchFamily="2" charset="-122"/>
              <a:ea typeface="华文中宋" panose="02010600040101010101" pitchFamily="2" charset="-122"/>
            </a:endParaRPr>
          </a:p>
          <a:p>
            <a:r>
              <a:rPr lang="en-US" altLang="zh-CN" b="1" dirty="0">
                <a:solidFill>
                  <a:srgbClr val="000000"/>
                </a:solidFill>
                <a:latin typeface="华文中宋" panose="02010600040101010101" pitchFamily="2" charset="-122"/>
                <a:ea typeface="华文中宋" panose="02010600040101010101" pitchFamily="2" charset="-122"/>
              </a:rPr>
              <a:t>	Step2</a:t>
            </a:r>
            <a:r>
              <a:rPr lang="zh-CN" altLang="zh-CN" b="1" dirty="0">
                <a:solidFill>
                  <a:srgbClr val="000000"/>
                </a:solidFill>
                <a:latin typeface="华文中宋" panose="02010600040101010101" pitchFamily="2" charset="-122"/>
                <a:ea typeface="华文中宋" panose="02010600040101010101" pitchFamily="2" charset="-122"/>
              </a:rPr>
              <a:t>：由于</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7</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9</a:t>
            </a:r>
            <a:r>
              <a:rPr lang="zh-CN" altLang="zh-CN" b="1" dirty="0">
                <a:solidFill>
                  <a:srgbClr val="000000"/>
                </a:solidFill>
                <a:latin typeface="华文中宋" panose="02010600040101010101" pitchFamily="2" charset="-122"/>
                <a:ea typeface="华文中宋" panose="02010600040101010101" pitchFamily="2" charset="-122"/>
              </a:rPr>
              <a:t>，而将</a:t>
            </a:r>
            <a:r>
              <a:rPr lang="en-US" altLang="zh-CN" b="1" dirty="0">
                <a:solidFill>
                  <a:srgbClr val="000000"/>
                </a:solidFill>
                <a:latin typeface="华文中宋" panose="02010600040101010101" pitchFamily="2" charset="-122"/>
                <a:ea typeface="华文中宋" panose="02010600040101010101" pitchFamily="2" charset="-122"/>
              </a:rPr>
              <a:t>turn</a:t>
            </a:r>
            <a:r>
              <a:rPr lang="zh-CN" altLang="zh-CN" b="1" dirty="0">
                <a:solidFill>
                  <a:srgbClr val="000000"/>
                </a:solidFill>
                <a:latin typeface="华文中宋" panose="02010600040101010101" pitchFamily="2" charset="-122"/>
                <a:ea typeface="华文中宋" panose="02010600040101010101" pitchFamily="2" charset="-122"/>
              </a:rPr>
              <a:t>改变为</a:t>
            </a:r>
            <a:r>
              <a:rPr lang="en-US" altLang="zh-CN" b="1" dirty="0">
                <a:solidFill>
                  <a:srgbClr val="000000"/>
                </a:solidFill>
                <a:latin typeface="华文中宋" panose="02010600040101010101" pitchFamily="2" charset="-122"/>
                <a:ea typeface="华文中宋" panose="02010600040101010101" pitchFamily="2" charset="-122"/>
              </a:rPr>
              <a:t>	2</a:t>
            </a:r>
            <a:r>
              <a:rPr lang="zh-CN" altLang="zh-CN" b="1" dirty="0">
                <a:solidFill>
                  <a:srgbClr val="000000"/>
                </a:solidFill>
                <a:latin typeface="华文中宋" panose="02010600040101010101" pitchFamily="2" charset="-122"/>
                <a:ea typeface="华文中宋" panose="02010600040101010101" pitchFamily="2" charset="-122"/>
              </a:rPr>
              <a:t>，仅仅是在</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7</a:t>
            </a:r>
            <a:r>
              <a:rPr lang="zh-CN" altLang="zh-CN" b="1" dirty="0">
                <a:solidFill>
                  <a:srgbClr val="000000"/>
                </a:solidFill>
                <a:latin typeface="华文中宋" panose="02010600040101010101" pitchFamily="2" charset="-122"/>
                <a:ea typeface="华文中宋" panose="02010600040101010101" pitchFamily="2" charset="-122"/>
              </a:rPr>
              <a:t>，从（</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）得到</a:t>
            </a: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turn=1</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所以</a:t>
            </a: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3</a:t>
            </a:r>
            <a:r>
              <a:rPr lang="en-US" altLang="zh-CN" b="1" dirty="0">
                <a:solidFill>
                  <a:srgbClr val="000000"/>
                </a:solidFill>
                <a:latin typeface="华文中宋" panose="02010600040101010101" pitchFamily="2" charset="-122"/>
                <a:ea typeface="华文中宋" panose="02010600040101010101" pitchFamily="2" charset="-122"/>
              </a:rPr>
              <a:t>-α</a:t>
            </a:r>
            <a:r>
              <a:rPr lang="en-US" altLang="zh-CN" b="1" baseline="-25000" dirty="0">
                <a:solidFill>
                  <a:srgbClr val="000000"/>
                </a:solidFill>
                <a:latin typeface="华文中宋" panose="02010600040101010101" pitchFamily="2" charset="-122"/>
                <a:ea typeface="华文中宋" panose="02010600040101010101" pitchFamily="2" charset="-122"/>
              </a:rPr>
              <a:t>4</a:t>
            </a:r>
            <a:endParaRPr lang="zh-CN" altLang="zh-CN" b="1" dirty="0">
              <a:solidFill>
                <a:srgbClr val="000000"/>
              </a:solidFill>
              <a:latin typeface="华文中宋" panose="02010600040101010101" pitchFamily="2" charset="-122"/>
              <a:ea typeface="华文中宋" panose="02010600040101010101" pitchFamily="2" charset="-122"/>
            </a:endParaRP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=0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2</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step3</a:t>
            </a:r>
            <a:r>
              <a:rPr lang="zh-CN" altLang="zh-CN" b="1" dirty="0">
                <a:solidFill>
                  <a:srgbClr val="000000"/>
                </a:solidFill>
                <a:latin typeface="华文中宋" panose="02010600040101010101" pitchFamily="2" charset="-122"/>
                <a:ea typeface="华文中宋" panose="02010600040101010101" pitchFamily="2" charset="-122"/>
              </a:rPr>
              <a:t>：但当（</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turn=1</a:t>
            </a:r>
            <a:r>
              <a:rPr lang="zh-CN" altLang="zh-CN" b="1" dirty="0">
                <a:solidFill>
                  <a:srgbClr val="000000"/>
                </a:solidFill>
                <a:latin typeface="华文中宋" panose="02010600040101010101" pitchFamily="2" charset="-122"/>
                <a:ea typeface="华文中宋" panose="02010600040101010101" pitchFamily="2" charset="-122"/>
              </a:rPr>
              <a:t>）时，考虑进程</a:t>
            </a:r>
            <a:r>
              <a:rPr lang="en-US" altLang="zh-CN" b="1" dirty="0">
                <a:solidFill>
                  <a:srgbClr val="000000"/>
                </a:solidFill>
                <a:latin typeface="华文中宋" panose="02010600040101010101" pitchFamily="2" charset="-122"/>
                <a:ea typeface="华文中宋" panose="02010600040101010101" pitchFamily="2" charset="-122"/>
              </a:rPr>
              <a:t>P2</a:t>
            </a:r>
            <a:r>
              <a:rPr lang="zh-CN" altLang="zh-CN" b="1" dirty="0">
                <a:solidFill>
                  <a:srgbClr val="000000"/>
                </a:solidFill>
                <a:latin typeface="华文中宋" panose="02010600040101010101" pitchFamily="2" charset="-122"/>
                <a:ea typeface="华文中宋" panose="02010600040101010101" pitchFamily="2" charset="-122"/>
              </a:rPr>
              <a:t>，必◇</a:t>
            </a:r>
            <a:r>
              <a:rPr lang="en-US" altLang="zh-CN" b="1" dirty="0">
                <a:solidFill>
                  <a:srgbClr val="000000"/>
                </a:solidFill>
                <a:latin typeface="华文中宋" panose="02010600040101010101" pitchFamily="2" charset="-122"/>
                <a:ea typeface="华文中宋" panose="02010600040101010101" pitchFamily="2" charset="-122"/>
              </a:rPr>
              <a:t>at β</a:t>
            </a:r>
            <a:r>
              <a:rPr lang="en-US" altLang="zh-CN" b="1" baseline="-25000" dirty="0">
                <a:solidFill>
                  <a:srgbClr val="000000"/>
                </a:solidFill>
                <a:latin typeface="华文中宋" panose="02010600040101010101" pitchFamily="2" charset="-122"/>
                <a:ea typeface="华文中宋" panose="02010600040101010101" pitchFamily="2" charset="-122"/>
              </a:rPr>
              <a:t>8</a:t>
            </a:r>
            <a:r>
              <a:rPr lang="zh-CN" altLang="zh-CN" b="1" dirty="0">
                <a:solidFill>
                  <a:srgbClr val="000000"/>
                </a:solidFill>
                <a:latin typeface="华文中宋" panose="02010600040101010101" pitchFamily="2" charset="-122"/>
                <a:ea typeface="华文中宋" panose="02010600040101010101" pitchFamily="2" charset="-122"/>
              </a:rPr>
              <a:t>，将</a:t>
            </a:r>
            <a:r>
              <a:rPr lang="en-US" altLang="zh-CN" b="1" dirty="0">
                <a:solidFill>
                  <a:srgbClr val="000000"/>
                </a:solidFill>
                <a:latin typeface="华文中宋" panose="02010600040101010101" pitchFamily="2" charset="-122"/>
                <a:ea typeface="华文中宋" panose="02010600040101010101" pitchFamily="2" charset="-122"/>
              </a:rPr>
              <a:t>	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，即</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1</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turn=1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p>
          <a:p>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所以</a:t>
            </a:r>
          </a:p>
          <a:p>
            <a:r>
              <a:rPr lang="en-US" altLang="zh-CN" b="1" dirty="0">
                <a:solidFill>
                  <a:srgbClr val="000000"/>
                </a:solidFill>
                <a:latin typeface="华文中宋" panose="02010600040101010101" pitchFamily="2" charset="-122"/>
                <a:ea typeface="华文中宋" panose="02010600040101010101" pitchFamily="2" charset="-122"/>
              </a:rPr>
              <a:t>	at α</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at α</a:t>
            </a:r>
            <a:r>
              <a:rPr lang="en-US" altLang="zh-CN" b="1" baseline="-25000" dirty="0">
                <a:solidFill>
                  <a:srgbClr val="000000"/>
                </a:solidFill>
                <a:latin typeface="华文中宋" panose="02010600040101010101" pitchFamily="2" charset="-122"/>
                <a:ea typeface="华文中宋" panose="02010600040101010101" pitchFamily="2" charset="-122"/>
              </a:rPr>
              <a:t>5  </a:t>
            </a:r>
            <a:r>
              <a:rPr lang="en-US" altLang="zh-CN" b="1" dirty="0">
                <a:solidFill>
                  <a:srgbClr val="000000"/>
                </a:solidFill>
                <a:latin typeface="华文中宋" panose="02010600040101010101" pitchFamily="2" charset="-122"/>
                <a:ea typeface="华文中宋" panose="02010600040101010101" pitchFamily="2" charset="-122"/>
                <a:sym typeface="Symbol"/>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baseline="-25000" dirty="0">
                <a:solidFill>
                  <a:srgbClr val="000000"/>
                </a:solidFill>
                <a:latin typeface="华文中宋" panose="02010600040101010101" pitchFamily="2" charset="-122"/>
                <a:ea typeface="华文中宋" panose="02010600040101010101" pitchFamily="2" charset="-122"/>
              </a:rPr>
              <a:t>2</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3</a:t>
            </a:r>
            <a:r>
              <a:rPr lang="zh-CN" altLang="zh-CN" b="1" dirty="0">
                <a:solidFill>
                  <a:srgbClr val="000000"/>
                </a:solidFill>
                <a:latin typeface="华文中宋" panose="02010600040101010101" pitchFamily="2" charset="-122"/>
                <a:ea typeface="华文中宋" panose="02010600040101010101" pitchFamily="2" charset="-122"/>
              </a:rPr>
              <a:t>）</a:t>
            </a:r>
          </a:p>
          <a:p>
            <a:r>
              <a:rPr lang="zh-CN" altLang="zh-CN" b="1" dirty="0">
                <a:solidFill>
                  <a:srgbClr val="000000"/>
                </a:solidFill>
                <a:latin typeface="华文中宋" panose="02010600040101010101" pitchFamily="2" charset="-122"/>
                <a:ea typeface="华文中宋" panose="02010600040101010101" pitchFamily="2" charset="-122"/>
              </a:rPr>
              <a:t>此与（</a:t>
            </a:r>
            <a:r>
              <a:rPr lang="en-US" altLang="zh-CN" b="1" dirty="0">
                <a:solidFill>
                  <a:srgbClr val="000000"/>
                </a:solidFill>
                <a:latin typeface="华文中宋" panose="02010600040101010101" pitchFamily="2" charset="-122"/>
                <a:ea typeface="华文中宋" panose="02010600040101010101" pitchFamily="2" charset="-122"/>
              </a:rPr>
              <a:t>2</a:t>
            </a:r>
            <a:r>
              <a:rPr lang="zh-CN" altLang="zh-CN" b="1" dirty="0">
                <a:solidFill>
                  <a:srgbClr val="000000"/>
                </a:solidFill>
                <a:latin typeface="华文中宋" panose="02010600040101010101" pitchFamily="2" charset="-122"/>
                <a:ea typeface="华文中宋" panose="02010600040101010101" pitchFamily="2" charset="-122"/>
              </a:rPr>
              <a:t>）矛盾，证毕。</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3" name="Content Placeholder 2">
            <a:extLst>
              <a:ext uri="{FF2B5EF4-FFF2-40B4-BE49-F238E27FC236}">
                <a16:creationId xmlns:a16="http://schemas.microsoft.com/office/drawing/2014/main" id="{FAB7B32A-6563-4DD0-8E78-A56761C00F25}"/>
              </a:ext>
            </a:extLst>
          </p:cNvPr>
          <p:cNvSpPr txBox="1">
            <a:spLocks/>
          </p:cNvSpPr>
          <p:nvPr/>
        </p:nvSpPr>
        <p:spPr>
          <a:xfrm>
            <a:off x="591116" y="1135544"/>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软件实现</a:t>
            </a:r>
            <a:r>
              <a:rPr lang="en-US" altLang="zh-CN" sz="2000" b="1" dirty="0">
                <a:solidFill>
                  <a:srgbClr val="FF0000"/>
                </a:solidFill>
                <a:latin typeface="华文中宋" panose="02010600040101010101" pitchFamily="2" charset="-122"/>
                <a:ea typeface="华文中宋" panose="02010600040101010101" pitchFamily="2" charset="-122"/>
              </a:rPr>
              <a:t>——Dekker</a:t>
            </a:r>
            <a:r>
              <a:rPr lang="zh-CN" altLang="zh-CN" sz="2000" b="1" dirty="0">
                <a:solidFill>
                  <a:srgbClr val="FF0000"/>
                </a:solidFill>
                <a:latin typeface="华文中宋" panose="02010600040101010101" pitchFamily="2" charset="-122"/>
                <a:ea typeface="华文中宋" panose="02010600040101010101" pitchFamily="2" charset="-122"/>
              </a:rPr>
              <a:t>算法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934DAE97-C5E4-4CD3-8605-79B789A6D247}"/>
              </a:ext>
            </a:extLst>
          </p:cNvPr>
          <p:cNvSpPr>
            <a:spLocks noGrp="1"/>
          </p:cNvSpPr>
          <p:nvPr>
            <p:ph type="sldNum" sz="quarter" idx="12"/>
          </p:nvPr>
        </p:nvSpPr>
        <p:spPr/>
        <p:txBody>
          <a:bodyPr/>
          <a:lstStyle/>
          <a:p>
            <a:fld id="{B10D5614-B734-4280-8F57-1D4947433C97}" type="slidenum">
              <a:rPr lang="en-US" smtClean="0"/>
              <a:t>74</a:t>
            </a:fld>
            <a:endParaRPr lang="en-US" dirty="0"/>
          </a:p>
        </p:txBody>
      </p:sp>
    </p:spTree>
    <p:extLst>
      <p:ext uri="{BB962C8B-B14F-4D97-AF65-F5344CB8AC3E}">
        <p14:creationId xmlns:p14="http://schemas.microsoft.com/office/powerpoint/2010/main" val="415946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58</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p:cNvSpPr>
          <p:nvPr/>
        </p:nvSpPr>
        <p:spPr>
          <a:xfrm>
            <a:off x="442570" y="1610798"/>
            <a:ext cx="8244229" cy="5058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对临界区加锁</a:t>
            </a:r>
          </a:p>
          <a:p>
            <a:pPr marL="560388"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提供一对加锁（</a:t>
            </a:r>
            <a:r>
              <a:rPr lang="en-US" altLang="zh-CN" sz="1800" b="1" dirty="0">
                <a:solidFill>
                  <a:srgbClr val="000000"/>
                </a:solidFill>
                <a:latin typeface="华文中宋" panose="02010600040101010101" pitchFamily="2" charset="-122"/>
                <a:ea typeface="华文中宋" panose="02010600040101010101" pitchFamily="2" charset="-122"/>
              </a:rPr>
              <a:t>Lock</a:t>
            </a:r>
            <a:r>
              <a:rPr lang="zh-CN" altLang="en-US" sz="1800" b="1" dirty="0">
                <a:solidFill>
                  <a:srgbClr val="000000"/>
                </a:solidFill>
                <a:latin typeface="华文中宋" panose="02010600040101010101" pitchFamily="2" charset="-122"/>
                <a:ea typeface="华文中宋" panose="02010600040101010101" pitchFamily="2" charset="-122"/>
              </a:rPr>
              <a:t>）和开锁（</a:t>
            </a:r>
            <a:r>
              <a:rPr lang="en-US" altLang="zh-CN" sz="1800" b="1" dirty="0" err="1">
                <a:solidFill>
                  <a:srgbClr val="000000"/>
                </a:solidFill>
                <a:latin typeface="华文中宋" panose="02010600040101010101" pitchFamily="2" charset="-122"/>
                <a:ea typeface="华文中宋" panose="02010600040101010101" pitchFamily="2" charset="-122"/>
              </a:rPr>
              <a:t>UnLock</a:t>
            </a:r>
            <a:r>
              <a:rPr lang="zh-CN" altLang="en-US"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FF0000"/>
                </a:solidFill>
                <a:latin typeface="华文中宋" panose="02010600040101010101" pitchFamily="2" charset="-122"/>
                <a:ea typeface="华文中宋" panose="02010600040101010101" pitchFamily="2" charset="-122"/>
              </a:rPr>
              <a:t>原语</a:t>
            </a:r>
            <a:r>
              <a:rPr lang="zh-CN" altLang="en-US" sz="1800" b="1" dirty="0">
                <a:solidFill>
                  <a:srgbClr val="000000"/>
                </a:solidFill>
                <a:latin typeface="华文中宋" panose="02010600040101010101" pitchFamily="2" charset="-122"/>
                <a:ea typeface="华文中宋" panose="02010600040101010101" pitchFamily="2" charset="-122"/>
              </a:rPr>
              <a:t>，以及一个锁定位</a:t>
            </a:r>
            <a:r>
              <a:rPr lang="en-US" altLang="zh-CN" sz="1800" b="1" dirty="0">
                <a:solidFill>
                  <a:srgbClr val="000000"/>
                </a:solidFill>
                <a:latin typeface="华文中宋" panose="02010600040101010101" pitchFamily="2" charset="-122"/>
                <a:ea typeface="华文中宋" panose="02010600040101010101" pitchFamily="2" charset="-122"/>
              </a:rPr>
              <a:t>key[s]</a:t>
            </a:r>
          </a:p>
          <a:p>
            <a:pPr marL="560388"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当某个进程进入临界区之后，锁上临界区，直到它退出临界区</a:t>
            </a:r>
          </a:p>
          <a:p>
            <a:pPr marL="560388"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一个进程要申请进入临界区时，首先测试临界区是否已上锁，若已锁住，则要等待开锁</a:t>
            </a:r>
            <a:endParaRPr lang="en-US" altLang="zh-CN" sz="1800" b="1" dirty="0">
              <a:solidFill>
                <a:srgbClr val="00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pitchFamily="2" charset="2"/>
              <a:buChar char="Ø"/>
            </a:pPr>
            <a:r>
              <a:rPr lang="zh-CN" altLang="en-US" sz="1900" b="1" dirty="0">
                <a:solidFill>
                  <a:srgbClr val="000000"/>
                </a:solidFill>
                <a:latin typeface="华文中宋" panose="02010600040101010101" pitchFamily="2" charset="-122"/>
                <a:ea typeface="华文中宋" panose="02010600040101010101" pitchFamily="2" charset="-122"/>
              </a:rPr>
              <a:t>加锁后的临界区程序描述如下：</a:t>
            </a:r>
          </a:p>
          <a:p>
            <a:pPr marL="533400" indent="-533400">
              <a:lnSpc>
                <a:spcPct val="150000"/>
              </a:lnSpc>
              <a:spcBef>
                <a:spcPts val="0"/>
              </a:spcBef>
              <a:buFont typeface="Wingdings" pitchFamily="2" charset="2"/>
              <a:buNone/>
            </a:pPr>
            <a:r>
              <a:rPr lang="zh-CN" altLang="en-US" sz="1900" b="1" dirty="0">
                <a:solidFill>
                  <a:srgbClr val="000000"/>
                </a:solidFill>
                <a:latin typeface="华文中宋" panose="02010600040101010101" pitchFamily="2" charset="-122"/>
                <a:ea typeface="华文中宋" panose="02010600040101010101" pitchFamily="2" charset="-122"/>
              </a:rPr>
              <a:t>　　</a:t>
            </a:r>
            <a:r>
              <a:rPr lang="en-US" altLang="zh-CN" sz="1900" b="1" dirty="0">
                <a:solidFill>
                  <a:srgbClr val="FF0000"/>
                </a:solidFill>
                <a:latin typeface="华文中宋" panose="02010600040101010101" pitchFamily="2" charset="-122"/>
                <a:ea typeface="华文中宋" panose="02010600040101010101" pitchFamily="2" charset="-122"/>
              </a:rPr>
              <a:t>Lock(key[s])</a:t>
            </a:r>
          </a:p>
          <a:p>
            <a:pPr marL="533400" indent="-533400">
              <a:lnSpc>
                <a:spcPct val="150000"/>
              </a:lnSpc>
              <a:spcBef>
                <a:spcPts val="0"/>
              </a:spcBef>
              <a:buFont typeface="Wingdings" pitchFamily="2" charset="2"/>
              <a:buNone/>
            </a:pPr>
            <a:r>
              <a:rPr lang="zh-CN" altLang="en-US" sz="1900" b="1" dirty="0">
                <a:solidFill>
                  <a:srgbClr val="000000"/>
                </a:solidFill>
                <a:latin typeface="华文中宋" panose="02010600040101010101" pitchFamily="2" charset="-122"/>
                <a:ea typeface="华文中宋" panose="02010600040101010101" pitchFamily="2" charset="-122"/>
              </a:rPr>
              <a:t>　　</a:t>
            </a:r>
            <a:r>
              <a:rPr lang="en-US" altLang="zh-CN" sz="1900" b="1" dirty="0">
                <a:solidFill>
                  <a:srgbClr val="000000"/>
                </a:solidFill>
                <a:latin typeface="华文中宋" panose="02010600040101010101" pitchFamily="2" charset="-122"/>
                <a:ea typeface="华文中宋" panose="02010600040101010101" pitchFamily="2" charset="-122"/>
              </a:rPr>
              <a:t>&lt;</a:t>
            </a:r>
            <a:r>
              <a:rPr lang="zh-CN" altLang="en-US" sz="1900" b="1" dirty="0">
                <a:solidFill>
                  <a:srgbClr val="000000"/>
                </a:solidFill>
                <a:latin typeface="华文中宋" panose="02010600040101010101" pitchFamily="2" charset="-122"/>
                <a:ea typeface="华文中宋" panose="02010600040101010101" pitchFamily="2" charset="-122"/>
              </a:rPr>
              <a:t>临界区</a:t>
            </a:r>
            <a:r>
              <a:rPr lang="en-US" altLang="zh-CN" sz="1900" b="1" dirty="0">
                <a:solidFill>
                  <a:srgbClr val="000000"/>
                </a:solidFill>
                <a:latin typeface="华文中宋" panose="02010600040101010101" pitchFamily="2" charset="-122"/>
                <a:ea typeface="华文中宋" panose="02010600040101010101" pitchFamily="2" charset="-122"/>
              </a:rPr>
              <a:t>&gt;</a:t>
            </a:r>
          </a:p>
          <a:p>
            <a:pPr marL="533400" indent="-533400">
              <a:lnSpc>
                <a:spcPct val="150000"/>
              </a:lnSpc>
              <a:spcBef>
                <a:spcPts val="0"/>
              </a:spcBef>
              <a:buFont typeface="Wingdings" pitchFamily="2" charset="2"/>
              <a:buNone/>
            </a:pPr>
            <a:r>
              <a:rPr lang="zh-CN" altLang="en-US" sz="1900" b="1" dirty="0">
                <a:solidFill>
                  <a:srgbClr val="000000"/>
                </a:solidFill>
                <a:latin typeface="华文中宋" panose="02010600040101010101" pitchFamily="2" charset="-122"/>
                <a:ea typeface="华文中宋" panose="02010600040101010101" pitchFamily="2" charset="-122"/>
              </a:rPr>
              <a:t>　　</a:t>
            </a:r>
            <a:r>
              <a:rPr lang="en-US" altLang="zh-CN" sz="1900" b="1" dirty="0">
                <a:solidFill>
                  <a:srgbClr val="FF0000"/>
                </a:solidFill>
                <a:latin typeface="华文中宋" panose="02010600040101010101" pitchFamily="2" charset="-122"/>
                <a:ea typeface="华文中宋" panose="02010600040101010101" pitchFamily="2" charset="-122"/>
              </a:rPr>
              <a:t>unlock(key[s])</a:t>
            </a:r>
          </a:p>
          <a:p>
            <a:pPr marL="560388" lvl="1">
              <a:lnSpc>
                <a:spcPct val="16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其中，</a:t>
            </a:r>
            <a:r>
              <a:rPr lang="en-US" altLang="zh-CN" sz="1800" b="1" dirty="0">
                <a:solidFill>
                  <a:srgbClr val="000000"/>
                </a:solidFill>
                <a:latin typeface="华文中宋" panose="02010600040101010101" pitchFamily="2" charset="-122"/>
                <a:ea typeface="华文中宋" panose="02010600040101010101" pitchFamily="2" charset="-122"/>
              </a:rPr>
              <a:t>key[s]=0</a:t>
            </a:r>
            <a:r>
              <a:rPr lang="zh-CN" altLang="en-US" sz="1800" b="1" dirty="0">
                <a:solidFill>
                  <a:srgbClr val="000000"/>
                </a:solidFill>
                <a:latin typeface="华文中宋" panose="02010600040101010101" pitchFamily="2" charset="-122"/>
                <a:ea typeface="华文中宋" panose="02010600040101010101" pitchFamily="2" charset="-122"/>
              </a:rPr>
              <a:t>时表示类名</a:t>
            </a:r>
            <a:r>
              <a:rPr lang="en-US" altLang="zh-CN" sz="1800" b="1" dirty="0">
                <a:solidFill>
                  <a:srgbClr val="000000"/>
                </a:solidFill>
                <a:latin typeface="华文中宋" panose="02010600040101010101" pitchFamily="2" charset="-122"/>
                <a:ea typeface="华文中宋" panose="02010600040101010101" pitchFamily="2" charset="-122"/>
              </a:rPr>
              <a:t>s</a:t>
            </a:r>
            <a:r>
              <a:rPr lang="zh-CN" altLang="en-US" sz="1800" b="1" dirty="0">
                <a:solidFill>
                  <a:srgbClr val="000000"/>
                </a:solidFill>
                <a:latin typeface="华文中宋" panose="02010600040101010101" pitchFamily="2" charset="-122"/>
                <a:ea typeface="华文中宋" panose="02010600040101010101" pitchFamily="2" charset="-122"/>
              </a:rPr>
              <a:t>的临界区不可用；</a:t>
            </a:r>
            <a:r>
              <a:rPr lang="en-US" altLang="zh-CN" sz="1800" b="1" dirty="0">
                <a:solidFill>
                  <a:srgbClr val="000000"/>
                </a:solidFill>
                <a:latin typeface="华文中宋" panose="02010600040101010101" pitchFamily="2" charset="-122"/>
                <a:ea typeface="华文中宋" panose="02010600040101010101" pitchFamily="2" charset="-122"/>
              </a:rPr>
              <a:t>key[s]=1</a:t>
            </a:r>
            <a:r>
              <a:rPr lang="zh-CN" altLang="en-US" sz="1800" b="1" dirty="0">
                <a:solidFill>
                  <a:srgbClr val="000000"/>
                </a:solidFill>
                <a:latin typeface="华文中宋" panose="02010600040101010101" pitchFamily="2" charset="-122"/>
                <a:ea typeface="华文中宋" panose="02010600040101010101" pitchFamily="2" charset="-122"/>
              </a:rPr>
              <a:t>时表示类名</a:t>
            </a:r>
            <a:r>
              <a:rPr lang="en-US" altLang="zh-CN" sz="1800" b="1" dirty="0">
                <a:solidFill>
                  <a:srgbClr val="000000"/>
                </a:solidFill>
                <a:latin typeface="华文中宋" panose="02010600040101010101" pitchFamily="2" charset="-122"/>
                <a:ea typeface="华文中宋" panose="02010600040101010101" pitchFamily="2" charset="-122"/>
              </a:rPr>
              <a:t>s</a:t>
            </a:r>
            <a:r>
              <a:rPr lang="zh-CN" altLang="en-US" sz="1800" b="1" dirty="0">
                <a:solidFill>
                  <a:srgbClr val="000000"/>
                </a:solidFill>
                <a:latin typeface="华文中宋" panose="02010600040101010101" pitchFamily="2" charset="-122"/>
                <a:ea typeface="华文中宋" panose="02010600040101010101" pitchFamily="2" charset="-122"/>
              </a:rPr>
              <a:t>的临界区可用</a:t>
            </a:r>
          </a:p>
          <a:p>
            <a:pPr marL="560388"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a:p>
            <a:pPr marL="655638" lvl="1" indent="-381000">
              <a:lnSpc>
                <a:spcPct val="150000"/>
              </a:lnSpc>
              <a:spcBef>
                <a:spcPts val="0"/>
              </a:spcBef>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FE860B79-8473-45EF-871B-1838744BA142}"/>
              </a:ext>
            </a:extLst>
          </p:cNvPr>
          <p:cNvSpPr>
            <a:spLocks noGrp="1"/>
          </p:cNvSpPr>
          <p:nvPr>
            <p:ph type="sldNum" sz="quarter" idx="12"/>
          </p:nvPr>
        </p:nvSpPr>
        <p:spPr/>
        <p:txBody>
          <a:bodyPr/>
          <a:lstStyle/>
          <a:p>
            <a:fld id="{B10D5614-B734-4280-8F57-1D4947433C97}" type="slidenum">
              <a:rPr lang="en-US" smtClean="0"/>
              <a:t>75</a:t>
            </a:fld>
            <a:endParaRPr lang="en-US" dirty="0"/>
          </a:p>
        </p:txBody>
      </p:sp>
    </p:spTree>
    <p:extLst>
      <p:ext uri="{BB962C8B-B14F-4D97-AF65-F5344CB8AC3E}">
        <p14:creationId xmlns:p14="http://schemas.microsoft.com/office/powerpoint/2010/main" val="227796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369" y="1417638"/>
            <a:ext cx="6400800"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59</a:t>
            </a:r>
            <a:endParaRPr lang="en-US" sz="1100" b="1" dirty="0">
              <a:solidFill>
                <a:prstClr val="white"/>
              </a:solidFill>
            </a:endParaRPr>
          </a:p>
        </p:txBody>
      </p:sp>
      <p:cxnSp>
        <p:nvCxnSpPr>
          <p:cNvPr id="3" name="直接箭头连接符 2"/>
          <p:cNvCxnSpPr>
            <a:cxnSpLocks/>
          </p:cNvCxnSpPr>
          <p:nvPr/>
        </p:nvCxnSpPr>
        <p:spPr>
          <a:xfrm flipV="1">
            <a:off x="1811447" y="3501008"/>
            <a:ext cx="1944216" cy="1198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04959" y="3328331"/>
            <a:ext cx="1450504" cy="369332"/>
          </a:xfrm>
          <a:prstGeom prst="rect">
            <a:avLst/>
          </a:prstGeom>
          <a:noFill/>
        </p:spPr>
        <p:txBody>
          <a:bodyPr wrap="square" rtlCol="0">
            <a:spAutoFit/>
          </a:bodyPr>
          <a:lstStyle/>
          <a:p>
            <a:pPr algn="ctr"/>
            <a:r>
              <a:rPr lang="zh-CN" altLang="en-US" b="1" dirty="0">
                <a:solidFill>
                  <a:srgbClr val="000000"/>
                </a:solidFill>
                <a:latin typeface="华文中宋" panose="02010600040101010101" pitchFamily="2" charset="-122"/>
                <a:ea typeface="华文中宋" panose="02010600040101010101" pitchFamily="2" charset="-122"/>
              </a:rPr>
              <a:t>同时进入</a:t>
            </a:r>
          </a:p>
        </p:txBody>
      </p:sp>
      <p:sp>
        <p:nvSpPr>
          <p:cNvPr id="5" name="矩形 4"/>
          <p:cNvSpPr/>
          <p:nvPr/>
        </p:nvSpPr>
        <p:spPr>
          <a:xfrm>
            <a:off x="2051721" y="1602417"/>
            <a:ext cx="6912768" cy="3048098"/>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5720512" y="4221088"/>
            <a:ext cx="3545619" cy="369332"/>
          </a:xfrm>
          <a:prstGeom prst="rect">
            <a:avLst/>
          </a:prstGeom>
          <a:noFill/>
        </p:spPr>
        <p:txBody>
          <a:bodyPr wrap="square" rtlCol="0">
            <a:spAutoFit/>
          </a:bodyPr>
          <a:lstStyle/>
          <a:p>
            <a:pPr algn="ctr"/>
            <a:r>
              <a:rPr lang="zh-CN" altLang="en-US" b="1" dirty="0">
                <a:solidFill>
                  <a:srgbClr val="FF0000"/>
                </a:solidFill>
                <a:latin typeface="华文中宋" panose="02010600040101010101" pitchFamily="2" charset="-122"/>
                <a:ea typeface="华文中宋" panose="02010600040101010101" pitchFamily="2" charset="-122"/>
              </a:rPr>
              <a:t>一条</a:t>
            </a:r>
            <a:r>
              <a:rPr lang="en-US" altLang="zh-CN" b="1" dirty="0">
                <a:solidFill>
                  <a:srgbClr val="FF0000"/>
                </a:solidFill>
                <a:latin typeface="华文中宋" panose="02010600040101010101" pitchFamily="2" charset="-122"/>
                <a:ea typeface="华文中宋" panose="02010600040101010101" pitchFamily="2" charset="-122"/>
              </a:rPr>
              <a:t>CPU</a:t>
            </a:r>
            <a:r>
              <a:rPr lang="zh-CN" altLang="en-US" b="1" dirty="0">
                <a:solidFill>
                  <a:srgbClr val="FF0000"/>
                </a:solidFill>
                <a:latin typeface="华文中宋" panose="02010600040101010101" pitchFamily="2" charset="-122"/>
                <a:ea typeface="华文中宋" panose="02010600040101010101" pitchFamily="2" charset="-122"/>
              </a:rPr>
              <a:t>测试与设置指令</a:t>
            </a:r>
          </a:p>
        </p:txBody>
      </p:sp>
      <p:sp>
        <p:nvSpPr>
          <p:cNvPr id="13" name="Content Placeholder 2">
            <a:extLst>
              <a:ext uri="{FF2B5EF4-FFF2-40B4-BE49-F238E27FC236}">
                <a16:creationId xmlns:a16="http://schemas.microsoft.com/office/drawing/2014/main" id="{14F0FC3D-C482-42D5-802B-AFD75E857553}"/>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4D66F3FC-F719-4061-A6BE-49280C140B06}"/>
              </a:ext>
            </a:extLst>
          </p:cNvPr>
          <p:cNvSpPr>
            <a:spLocks noGrp="1"/>
          </p:cNvSpPr>
          <p:nvPr>
            <p:ph type="sldNum" sz="quarter" idx="12"/>
          </p:nvPr>
        </p:nvSpPr>
        <p:spPr/>
        <p:txBody>
          <a:bodyPr/>
          <a:lstStyle/>
          <a:p>
            <a:fld id="{B10D5614-B734-4280-8F57-1D4947433C97}" type="slidenum">
              <a:rPr lang="en-US" smtClean="0"/>
              <a:t>76</a:t>
            </a:fld>
            <a:endParaRPr lang="en-US" dirty="0"/>
          </a:p>
        </p:txBody>
      </p:sp>
    </p:spTree>
    <p:extLst>
      <p:ext uri="{BB962C8B-B14F-4D97-AF65-F5344CB8AC3E}">
        <p14:creationId xmlns:p14="http://schemas.microsoft.com/office/powerpoint/2010/main" val="24710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60</a:t>
            </a:r>
            <a:endParaRPr lang="en-US" sz="1100" b="1" dirty="0">
              <a:solidFill>
                <a:prstClr val="white"/>
              </a:solidFill>
            </a:endParaRPr>
          </a:p>
        </p:txBody>
      </p:sp>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727" y="2250281"/>
            <a:ext cx="3455988" cy="33766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077" y="2255044"/>
            <a:ext cx="3382963" cy="236855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Text Box 6"/>
          <p:cNvSpPr txBox="1">
            <a:spLocks noChangeArrowheads="1"/>
          </p:cNvSpPr>
          <p:nvPr/>
        </p:nvSpPr>
        <p:spPr bwMode="auto">
          <a:xfrm>
            <a:off x="2359565" y="3480594"/>
            <a:ext cx="1655762" cy="3667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spcBef>
                <a:spcPct val="50000"/>
              </a:spcBef>
            </a:pPr>
            <a:r>
              <a:rPr lang="en-US" altLang="zh-CN" dirty="0">
                <a:solidFill>
                  <a:srgbClr val="FF0000"/>
                </a:solidFill>
              </a:rPr>
              <a:t>lock(key[S])</a:t>
            </a:r>
          </a:p>
        </p:txBody>
      </p:sp>
      <p:sp>
        <p:nvSpPr>
          <p:cNvPr id="18" name="Text Box 7"/>
          <p:cNvSpPr txBox="1">
            <a:spLocks noChangeArrowheads="1"/>
          </p:cNvSpPr>
          <p:nvPr/>
        </p:nvSpPr>
        <p:spPr bwMode="auto">
          <a:xfrm>
            <a:off x="6177502" y="2983706"/>
            <a:ext cx="1655762" cy="3667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spcBef>
                <a:spcPct val="50000"/>
              </a:spcBef>
            </a:pPr>
            <a:r>
              <a:rPr lang="en-US" altLang="zh-CN" dirty="0">
                <a:solidFill>
                  <a:srgbClr val="FF0000"/>
                </a:solidFill>
              </a:rPr>
              <a:t>lock(key[S])</a:t>
            </a:r>
          </a:p>
        </p:txBody>
      </p:sp>
      <p:sp>
        <p:nvSpPr>
          <p:cNvPr id="19" name="Text Box 8"/>
          <p:cNvSpPr txBox="1">
            <a:spLocks noChangeArrowheads="1"/>
          </p:cNvSpPr>
          <p:nvPr/>
        </p:nvSpPr>
        <p:spPr bwMode="auto">
          <a:xfrm>
            <a:off x="2359565" y="4488656"/>
            <a:ext cx="1655762" cy="3667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spcBef>
                <a:spcPct val="50000"/>
              </a:spcBef>
            </a:pPr>
            <a:r>
              <a:rPr lang="en-US" altLang="zh-CN" dirty="0">
                <a:solidFill>
                  <a:srgbClr val="FF0000"/>
                </a:solidFill>
              </a:rPr>
              <a:t>unlock(key[S])</a:t>
            </a:r>
          </a:p>
        </p:txBody>
      </p:sp>
      <p:sp>
        <p:nvSpPr>
          <p:cNvPr id="20" name="Text Box 9"/>
          <p:cNvSpPr txBox="1">
            <a:spLocks noChangeArrowheads="1"/>
          </p:cNvSpPr>
          <p:nvPr/>
        </p:nvSpPr>
        <p:spPr bwMode="auto">
          <a:xfrm>
            <a:off x="6177502" y="4063206"/>
            <a:ext cx="1655763" cy="366713"/>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spcBef>
                <a:spcPct val="50000"/>
              </a:spcBef>
            </a:pPr>
            <a:r>
              <a:rPr lang="en-US" altLang="zh-CN" dirty="0">
                <a:solidFill>
                  <a:srgbClr val="FF0000"/>
                </a:solidFill>
              </a:rPr>
              <a:t>unlock(key[S])</a:t>
            </a:r>
          </a:p>
        </p:txBody>
      </p:sp>
      <p:sp>
        <p:nvSpPr>
          <p:cNvPr id="13" name="Content Placeholder 2">
            <a:extLst>
              <a:ext uri="{FF2B5EF4-FFF2-40B4-BE49-F238E27FC236}">
                <a16:creationId xmlns:a16="http://schemas.microsoft.com/office/drawing/2014/main" id="{656D8C70-A5DA-4500-87B2-FC7E4D635D0F}"/>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4" name="Content Placeholder 2">
            <a:extLst>
              <a:ext uri="{FF2B5EF4-FFF2-40B4-BE49-F238E27FC236}">
                <a16:creationId xmlns:a16="http://schemas.microsoft.com/office/drawing/2014/main" id="{48E36CC3-445E-4A9F-B43F-3C0B4B19CAF9}"/>
              </a:ext>
            </a:extLst>
          </p:cNvPr>
          <p:cNvSpPr txBox="1">
            <a:spLocks/>
          </p:cNvSpPr>
          <p:nvPr/>
        </p:nvSpPr>
        <p:spPr>
          <a:xfrm>
            <a:off x="569843" y="1566362"/>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加锁法实现互斥</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24418627-B976-4115-904C-9DCE9AE97639}"/>
              </a:ext>
            </a:extLst>
          </p:cNvPr>
          <p:cNvSpPr>
            <a:spLocks noGrp="1"/>
          </p:cNvSpPr>
          <p:nvPr>
            <p:ph type="sldNum" sz="quarter" idx="12"/>
          </p:nvPr>
        </p:nvSpPr>
        <p:spPr/>
        <p:txBody>
          <a:bodyPr/>
          <a:lstStyle/>
          <a:p>
            <a:fld id="{B10D5614-B734-4280-8F57-1D4947433C97}" type="slidenum">
              <a:rPr lang="en-US" smtClean="0"/>
              <a:t>77</a:t>
            </a:fld>
            <a:endParaRPr lang="en-US" dirty="0"/>
          </a:p>
        </p:txBody>
      </p:sp>
    </p:spTree>
    <p:extLst>
      <p:ext uri="{BB962C8B-B14F-4D97-AF65-F5344CB8AC3E}">
        <p14:creationId xmlns:p14="http://schemas.microsoft.com/office/powerpoint/2010/main" val="34696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61</a:t>
            </a:r>
            <a:endParaRPr lang="en-US" sz="1100" b="1" dirty="0">
              <a:solidFill>
                <a:prstClr val="white"/>
              </a:solidFill>
            </a:endParaRPr>
          </a:p>
        </p:txBody>
      </p:sp>
      <p:sp>
        <p:nvSpPr>
          <p:cNvPr id="9" name="Content Placeholder 2"/>
          <p:cNvSpPr txBox="1">
            <a:spLocks/>
          </p:cNvSpPr>
          <p:nvPr/>
        </p:nvSpPr>
        <p:spPr>
          <a:xfrm>
            <a:off x="583341" y="1547746"/>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加锁法的缺点</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545219" y="2052334"/>
            <a:ext cx="8023225" cy="2016480"/>
          </a:xfrm>
          <a:prstGeom prst="rect">
            <a:avLst/>
          </a:prstGeom>
          <a:no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这种方法存在影响系统可靠性和执行效率的问题，如循环测试锁定位将损耗较多的</a:t>
            </a:r>
            <a:r>
              <a:rPr lang="en-US" altLang="zh-CN" sz="1800" b="1" dirty="0">
                <a:solidFill>
                  <a:srgbClr val="000000"/>
                </a:solidFill>
                <a:latin typeface="华文中宋" panose="02010600040101010101" pitchFamily="2" charset="-122"/>
                <a:ea typeface="华文中宋" panose="02010600040101010101" pitchFamily="2" charset="-122"/>
              </a:rPr>
              <a:t>CPU</a:t>
            </a:r>
            <a:r>
              <a:rPr lang="zh-CN" altLang="en-US" sz="1800" b="1" dirty="0">
                <a:solidFill>
                  <a:srgbClr val="000000"/>
                </a:solidFill>
                <a:latin typeface="华文中宋" panose="02010600040101010101" pitchFamily="2" charset="-122"/>
                <a:ea typeface="华文中宋" panose="02010600040101010101" pitchFamily="2" charset="-122"/>
              </a:rPr>
              <a:t>计算时间，</a:t>
            </a:r>
            <a:r>
              <a:rPr lang="zh-CN" altLang="en-US" sz="1800" b="1" dirty="0">
                <a:solidFill>
                  <a:srgbClr val="FF0000"/>
                </a:solidFill>
                <a:latin typeface="华文中宋" panose="02010600040101010101" pitchFamily="2" charset="-122"/>
                <a:ea typeface="华文中宋" panose="02010600040101010101" pitchFamily="2" charset="-122"/>
              </a:rPr>
              <a:t>不符合“让权等待”准则！</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使用加锁法实现进程间互斥时，还将导致在某些情况下出现不公平现象。</a:t>
            </a:r>
            <a:r>
              <a:rPr lang="zh-CN" altLang="en-US" sz="1800" b="1" dirty="0">
                <a:solidFill>
                  <a:srgbClr val="FF0000"/>
                </a:solidFill>
                <a:latin typeface="华文中宋" panose="02010600040101010101" pitchFamily="2" charset="-122"/>
                <a:ea typeface="华文中宋" panose="02010600040101010101" pitchFamily="2" charset="-122"/>
              </a:rPr>
              <a:t>每个进程靠自己测试</a:t>
            </a:r>
            <a:r>
              <a:rPr lang="zh-CN" altLang="en-US" sz="1800" b="1" dirty="0">
                <a:solidFill>
                  <a:srgbClr val="000000"/>
                </a:solidFill>
                <a:latin typeface="华文中宋" panose="02010600040101010101" pitchFamily="2" charset="-122"/>
                <a:ea typeface="华文中宋" panose="02010600040101010101" pitchFamily="2" charset="-122"/>
              </a:rPr>
              <a:t>是否可以进入临界区，只有被调度执行的进程才能有机会进行测试，</a:t>
            </a:r>
          </a:p>
        </p:txBody>
      </p:sp>
      <p:sp>
        <p:nvSpPr>
          <p:cNvPr id="14" name="Text Box 5"/>
          <p:cNvSpPr txBox="1">
            <a:spLocks noChangeArrowheads="1"/>
          </p:cNvSpPr>
          <p:nvPr/>
        </p:nvSpPr>
        <p:spPr bwMode="auto">
          <a:xfrm>
            <a:off x="1177869" y="4131818"/>
            <a:ext cx="34211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spcBef>
                <a:spcPct val="50000"/>
              </a:spcBef>
            </a:pPr>
            <a:r>
              <a:rPr lang="zh-CN" altLang="en-US" sz="2000" b="1" dirty="0">
                <a:solidFill>
                  <a:srgbClr val="000099"/>
                </a:solidFill>
                <a:latin typeface="Times New Roman" pitchFamily="18" charset="0"/>
                <a:ea typeface="宋体" charset="-122"/>
              </a:rPr>
              <a:t>例：</a:t>
            </a:r>
            <a:r>
              <a:rPr lang="en-US" altLang="zh-CN" sz="2000" b="1" dirty="0">
                <a:solidFill>
                  <a:srgbClr val="000099"/>
                </a:solidFill>
                <a:latin typeface="Times New Roman" pitchFamily="18" charset="0"/>
                <a:ea typeface="宋体" charset="-122"/>
              </a:rPr>
              <a:t>P</a:t>
            </a:r>
            <a:r>
              <a:rPr lang="en-US" altLang="zh-CN" sz="2000" b="1" baseline="-25000" dirty="0">
                <a:solidFill>
                  <a:srgbClr val="000099"/>
                </a:solidFill>
                <a:latin typeface="Times New Roman" pitchFamily="18" charset="0"/>
                <a:ea typeface="宋体" charset="-122"/>
              </a:rPr>
              <a:t>A</a:t>
            </a:r>
          </a:p>
          <a:p>
            <a:pPr eaLnBrk="1" hangingPunct="1">
              <a:spcBef>
                <a:spcPct val="50000"/>
              </a:spcBef>
            </a:pPr>
            <a:r>
              <a:rPr lang="en-US" altLang="zh-CN" sz="2000" b="1" dirty="0">
                <a:solidFill>
                  <a:srgbClr val="000099"/>
                </a:solidFill>
                <a:latin typeface="Times New Roman" pitchFamily="18" charset="0"/>
                <a:ea typeface="宋体" charset="-122"/>
              </a:rPr>
              <a:t>   </a:t>
            </a:r>
            <a:r>
              <a:rPr lang="zh-CN"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A: lock(key[s])</a:t>
            </a:r>
          </a:p>
          <a:p>
            <a:pPr eaLnBrk="1" hangingPunct="1">
              <a:spcBef>
                <a:spcPct val="50000"/>
              </a:spcBef>
            </a:pPr>
            <a:r>
              <a:rPr lang="en-US" altLang="zh-CN" sz="2000" b="1" dirty="0">
                <a:solidFill>
                  <a:srgbClr val="000099"/>
                </a:solidFill>
                <a:latin typeface="Times New Roman" pitchFamily="18" charset="0"/>
                <a:ea typeface="宋体" charset="-122"/>
              </a:rPr>
              <a:t>    </a:t>
            </a:r>
            <a:r>
              <a:rPr lang="zh-CN"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&lt;s&gt;</a:t>
            </a:r>
          </a:p>
          <a:p>
            <a:pPr eaLnBrk="1" hangingPunct="1">
              <a:spcBef>
                <a:spcPct val="50000"/>
              </a:spcBef>
            </a:pPr>
            <a:r>
              <a:rPr lang="en-US" altLang="zh-CN" sz="2000" b="1" dirty="0">
                <a:solidFill>
                  <a:srgbClr val="000099"/>
                </a:solidFill>
                <a:latin typeface="Times New Roman" pitchFamily="18" charset="0"/>
                <a:ea typeface="宋体" charset="-122"/>
              </a:rPr>
              <a:t>    </a:t>
            </a:r>
            <a:r>
              <a:rPr lang="zh-CN"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unlock(key[s])</a:t>
            </a:r>
          </a:p>
          <a:p>
            <a:pPr eaLnBrk="1" hangingPunct="1">
              <a:spcBef>
                <a:spcPct val="50000"/>
              </a:spcBef>
            </a:pPr>
            <a:r>
              <a:rPr lang="en-US" altLang="zh-CN" sz="2000" b="1" dirty="0">
                <a:solidFill>
                  <a:srgbClr val="000099"/>
                </a:solidFill>
                <a:latin typeface="Times New Roman" pitchFamily="18" charset="0"/>
                <a:ea typeface="宋体" charset="-122"/>
              </a:rPr>
              <a:t>    </a:t>
            </a:r>
            <a:r>
              <a:rPr lang="zh-CN" altLang="en-US"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goto</a:t>
            </a:r>
            <a:r>
              <a:rPr lang="en-US" altLang="zh-CN" sz="2000" b="1" dirty="0">
                <a:solidFill>
                  <a:srgbClr val="000099"/>
                </a:solidFill>
                <a:latin typeface="Times New Roman" pitchFamily="18" charset="0"/>
                <a:ea typeface="宋体" charset="-122"/>
              </a:rPr>
              <a:t> A</a:t>
            </a:r>
          </a:p>
        </p:txBody>
      </p:sp>
      <p:sp>
        <p:nvSpPr>
          <p:cNvPr id="21" name="Text Box 6"/>
          <p:cNvSpPr txBox="1">
            <a:spLocks noChangeArrowheads="1"/>
          </p:cNvSpPr>
          <p:nvPr/>
        </p:nvSpPr>
        <p:spPr bwMode="auto">
          <a:xfrm>
            <a:off x="5000847" y="4102022"/>
            <a:ext cx="34211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marL="742950" indent="-285750"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eaLnBrk="1" hangingPunct="1">
              <a:spcBef>
                <a:spcPct val="50000"/>
              </a:spcBef>
            </a:pPr>
            <a:r>
              <a:rPr lang="en-US" altLang="zh-CN" sz="2000" b="1" dirty="0">
                <a:solidFill>
                  <a:srgbClr val="CC0000"/>
                </a:solidFill>
                <a:latin typeface="Times New Roman" pitchFamily="18" charset="0"/>
                <a:ea typeface="宋体" charset="-122"/>
              </a:rPr>
              <a:t>P</a:t>
            </a:r>
            <a:r>
              <a:rPr lang="en-US" altLang="zh-CN" sz="2000" b="1" baseline="-25000" dirty="0">
                <a:solidFill>
                  <a:srgbClr val="CC0000"/>
                </a:solidFill>
                <a:latin typeface="Times New Roman" pitchFamily="18" charset="0"/>
                <a:ea typeface="宋体" charset="-122"/>
              </a:rPr>
              <a:t>B</a:t>
            </a:r>
          </a:p>
          <a:p>
            <a:pPr eaLnBrk="1" hangingPunct="1">
              <a:spcBef>
                <a:spcPct val="50000"/>
              </a:spcBef>
            </a:pPr>
            <a:r>
              <a:rPr lang="en-US" altLang="zh-CN" sz="2000" b="1" dirty="0">
                <a:solidFill>
                  <a:srgbClr val="CC0000"/>
                </a:solidFill>
                <a:latin typeface="Times New Roman" pitchFamily="18" charset="0"/>
                <a:ea typeface="宋体" charset="-122"/>
              </a:rPr>
              <a:t>   B: lock(key[s])</a:t>
            </a:r>
          </a:p>
          <a:p>
            <a:pPr eaLnBrk="1" hangingPunct="1">
              <a:spcBef>
                <a:spcPct val="50000"/>
              </a:spcBef>
            </a:pPr>
            <a:r>
              <a:rPr lang="en-US" altLang="zh-CN" sz="2000" b="1" dirty="0">
                <a:solidFill>
                  <a:srgbClr val="CC0000"/>
                </a:solidFill>
                <a:latin typeface="Times New Roman" pitchFamily="18" charset="0"/>
                <a:ea typeface="宋体" charset="-122"/>
              </a:rPr>
              <a:t>        &lt;s&gt;</a:t>
            </a:r>
          </a:p>
          <a:p>
            <a:pPr eaLnBrk="1" hangingPunct="1">
              <a:spcBef>
                <a:spcPct val="50000"/>
              </a:spcBef>
            </a:pPr>
            <a:r>
              <a:rPr lang="en-US" altLang="zh-CN" sz="2000" b="1" dirty="0">
                <a:solidFill>
                  <a:srgbClr val="CC0000"/>
                </a:solidFill>
                <a:latin typeface="Times New Roman" pitchFamily="18" charset="0"/>
                <a:ea typeface="宋体" charset="-122"/>
              </a:rPr>
              <a:t>        unlock(key[s])</a:t>
            </a:r>
          </a:p>
          <a:p>
            <a:pPr eaLnBrk="1" hangingPunct="1">
              <a:spcBef>
                <a:spcPct val="50000"/>
              </a:spcBef>
            </a:pPr>
            <a:r>
              <a:rPr lang="en-US" altLang="zh-CN" sz="2000" b="1" dirty="0">
                <a:solidFill>
                  <a:srgbClr val="CC0000"/>
                </a:solidFill>
                <a:latin typeface="Times New Roman" pitchFamily="18" charset="0"/>
                <a:ea typeface="宋体" charset="-122"/>
              </a:rPr>
              <a:t>        </a:t>
            </a:r>
            <a:r>
              <a:rPr lang="en-US" altLang="zh-CN" sz="2000" b="1" dirty="0" err="1">
                <a:solidFill>
                  <a:srgbClr val="CC0000"/>
                </a:solidFill>
                <a:latin typeface="Times New Roman" pitchFamily="18" charset="0"/>
                <a:ea typeface="宋体" charset="-122"/>
              </a:rPr>
              <a:t>goto</a:t>
            </a:r>
            <a:r>
              <a:rPr lang="en-US" altLang="zh-CN" sz="2000" b="1" dirty="0">
                <a:solidFill>
                  <a:srgbClr val="CC0000"/>
                </a:solidFill>
                <a:latin typeface="Times New Roman" pitchFamily="18" charset="0"/>
                <a:ea typeface="宋体" charset="-122"/>
              </a:rPr>
              <a:t> B</a:t>
            </a:r>
          </a:p>
        </p:txBody>
      </p:sp>
      <p:cxnSp>
        <p:nvCxnSpPr>
          <p:cNvPr id="3" name="直接箭头连接符 2"/>
          <p:cNvCxnSpPr/>
          <p:nvPr/>
        </p:nvCxnSpPr>
        <p:spPr>
          <a:xfrm>
            <a:off x="1547664" y="5964614"/>
            <a:ext cx="792088"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56879" y="5641448"/>
            <a:ext cx="1440160" cy="646331"/>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调度进程</a:t>
            </a:r>
            <a:r>
              <a:rPr lang="en-US" altLang="zh-CN" b="1" dirty="0">
                <a:solidFill>
                  <a:srgbClr val="FF0000"/>
                </a:solidFill>
                <a:latin typeface="华文中宋" panose="02010600040101010101" pitchFamily="2" charset="-122"/>
                <a:ea typeface="华文中宋" panose="02010600040101010101" pitchFamily="2" charset="-122"/>
              </a:rPr>
              <a:t>B</a:t>
            </a:r>
            <a:r>
              <a:rPr lang="zh-CN" altLang="en-US" b="1" dirty="0">
                <a:solidFill>
                  <a:srgbClr val="FF0000"/>
                </a:solidFill>
                <a:latin typeface="华文中宋" panose="02010600040101010101" pitchFamily="2" charset="-122"/>
                <a:ea typeface="华文中宋" panose="02010600040101010101" pitchFamily="2" charset="-122"/>
              </a:rPr>
              <a:t>的唯一机会</a:t>
            </a:r>
          </a:p>
        </p:txBody>
      </p:sp>
      <p:sp>
        <p:nvSpPr>
          <p:cNvPr id="15" name="TextBox 14"/>
          <p:cNvSpPr txBox="1"/>
          <p:nvPr/>
        </p:nvSpPr>
        <p:spPr>
          <a:xfrm>
            <a:off x="6444208" y="4168312"/>
            <a:ext cx="1794883"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处于饥饿状态</a:t>
            </a:r>
          </a:p>
        </p:txBody>
      </p:sp>
      <p:sp>
        <p:nvSpPr>
          <p:cNvPr id="17" name="Content Placeholder 2">
            <a:extLst>
              <a:ext uri="{FF2B5EF4-FFF2-40B4-BE49-F238E27FC236}">
                <a16:creationId xmlns:a16="http://schemas.microsoft.com/office/drawing/2014/main" id="{133333E8-7309-46D1-92A4-11FA6DB7177A}"/>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75B41C9B-2C48-4B1A-B3D9-E658E534640C}"/>
              </a:ext>
            </a:extLst>
          </p:cNvPr>
          <p:cNvSpPr>
            <a:spLocks noGrp="1"/>
          </p:cNvSpPr>
          <p:nvPr>
            <p:ph type="sldNum" sz="quarter" idx="12"/>
          </p:nvPr>
        </p:nvSpPr>
        <p:spPr/>
        <p:txBody>
          <a:bodyPr/>
          <a:lstStyle/>
          <a:p>
            <a:fld id="{B10D5614-B734-4280-8F57-1D4947433C97}" type="slidenum">
              <a:rPr lang="en-US" smtClean="0"/>
              <a:t>78</a:t>
            </a:fld>
            <a:endParaRPr lang="en-US" dirty="0"/>
          </a:p>
        </p:txBody>
      </p:sp>
    </p:spTree>
    <p:extLst>
      <p:ext uri="{BB962C8B-B14F-4D97-AF65-F5344CB8AC3E}">
        <p14:creationId xmlns:p14="http://schemas.microsoft.com/office/powerpoint/2010/main" val="27442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62</a:t>
            </a:r>
            <a:endParaRPr lang="en-US" sz="1100" b="1" dirty="0">
              <a:solidFill>
                <a:prstClr val="white"/>
              </a:solidFill>
            </a:endParaRPr>
          </a:p>
        </p:txBody>
      </p:sp>
      <p:sp>
        <p:nvSpPr>
          <p:cNvPr id="2" name="矩形 1"/>
          <p:cNvSpPr/>
          <p:nvPr/>
        </p:nvSpPr>
        <p:spPr>
          <a:xfrm>
            <a:off x="559624" y="2146554"/>
            <a:ext cx="8138271" cy="3782767"/>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最简单的方法，在进入锁测试之前关闭中断，直到完成锁测试并上锁之后才能打开中断，期间不响应中断，不会引发调度</a:t>
            </a:r>
            <a:endParaRPr lang="en-US" altLang="zh-CN" b="1" dirty="0">
              <a:solidFill>
                <a:srgbClr val="000000"/>
              </a:solidFill>
              <a:latin typeface="华文中宋" panose="02010600040101010101" pitchFamily="2" charset="-122"/>
              <a:ea typeface="华文中宋" panose="02010600040101010101" pitchFamily="2" charset="-122"/>
            </a:endParaRPr>
          </a:p>
          <a:p>
            <a:pPr marL="285750" lvl="1"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缺点：</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滥用关中断可能导致严重后果；</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关中断时间较长会影响系统效率；</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2"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多</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系统中，关闭一个</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中断并不能防止进程在其它</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en-US" b="1" dirty="0">
                <a:solidFill>
                  <a:srgbClr val="000000"/>
                </a:solidFill>
                <a:latin typeface="华文中宋" panose="02010600040101010101" pitchFamily="2" charset="-122"/>
                <a:ea typeface="华文中宋" panose="02010600040101010101" pitchFamily="2" charset="-122"/>
              </a:rPr>
              <a:t>上进入相同的临界区</a:t>
            </a: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en-US"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endParaRPr lang="zh-CN" altLang="zh-CN" b="1" dirty="0">
              <a:solidFill>
                <a:srgbClr val="000000"/>
              </a:solidFill>
              <a:latin typeface="华文中宋" panose="02010600040101010101" pitchFamily="2" charset="-122"/>
              <a:ea typeface="华文中宋" panose="02010600040101010101" pitchFamily="2" charset="-122"/>
            </a:endParaRPr>
          </a:p>
        </p:txBody>
      </p:sp>
      <p:sp>
        <p:nvSpPr>
          <p:cNvPr id="10" name="Content Placeholder 2"/>
          <p:cNvSpPr txBox="1">
            <a:spLocks/>
          </p:cNvSpPr>
          <p:nvPr/>
        </p:nvSpPr>
        <p:spPr>
          <a:xfrm>
            <a:off x="528792" y="1534525"/>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锁的实现</a:t>
            </a:r>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利用关中断指令</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9" name="Content Placeholder 2">
            <a:extLst>
              <a:ext uri="{FF2B5EF4-FFF2-40B4-BE49-F238E27FC236}">
                <a16:creationId xmlns:a16="http://schemas.microsoft.com/office/drawing/2014/main" id="{BE780190-57B9-464D-AF25-9309CD33EE5E}"/>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F5EA93EF-48AE-4291-9700-D938FA8794EB}"/>
              </a:ext>
            </a:extLst>
          </p:cNvPr>
          <p:cNvSpPr>
            <a:spLocks noGrp="1"/>
          </p:cNvSpPr>
          <p:nvPr>
            <p:ph type="sldNum" sz="quarter" idx="12"/>
          </p:nvPr>
        </p:nvSpPr>
        <p:spPr/>
        <p:txBody>
          <a:bodyPr/>
          <a:lstStyle/>
          <a:p>
            <a:fld id="{B10D5614-B734-4280-8F57-1D4947433C97}" type="slidenum">
              <a:rPr lang="en-US" smtClean="0"/>
              <a:t>79</a:t>
            </a:fld>
            <a:endParaRPr lang="en-US" dirty="0"/>
          </a:p>
        </p:txBody>
      </p:sp>
    </p:spTree>
    <p:extLst>
      <p:ext uri="{BB962C8B-B14F-4D97-AF65-F5344CB8AC3E}">
        <p14:creationId xmlns:p14="http://schemas.microsoft.com/office/powerpoint/2010/main" val="306927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07</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程序的并发执行</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37" name="Rectangle 3"/>
          <p:cNvSpPr txBox="1">
            <a:spLocks/>
          </p:cNvSpPr>
          <p:nvPr/>
        </p:nvSpPr>
        <p:spPr>
          <a:xfrm>
            <a:off x="457200" y="1752600"/>
            <a:ext cx="7620000" cy="43735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例：</a:t>
            </a:r>
            <a:r>
              <a:rPr lang="en-US" altLang="zh-CN" sz="1800" b="1" dirty="0">
                <a:solidFill>
                  <a:srgbClr val="000000"/>
                </a:solidFill>
                <a:latin typeface="华文中宋" panose="02010600040101010101" pitchFamily="2" charset="-122"/>
                <a:ea typeface="华文中宋" panose="02010600040101010101" pitchFamily="2" charset="-122"/>
              </a:rPr>
              <a:t>	P1</a:t>
            </a:r>
            <a:r>
              <a:rPr lang="zh-CN" altLang="en-US" sz="1800" b="1" dirty="0">
                <a:solidFill>
                  <a:srgbClr val="000000"/>
                </a:solidFill>
                <a:latin typeface="华文中宋" panose="02010600040101010101" pitchFamily="2" charset="-122"/>
                <a:ea typeface="华文中宋" panose="02010600040101010101" pitchFamily="2" charset="-122"/>
              </a:rPr>
              <a:t> </a:t>
            </a:r>
            <a:r>
              <a:rPr lang="en-US" altLang="zh-CN" sz="1800" b="1" dirty="0">
                <a:solidFill>
                  <a:srgbClr val="000000"/>
                </a:solidFill>
                <a:latin typeface="华文中宋" panose="02010600040101010101" pitchFamily="2" charset="-122"/>
                <a:ea typeface="华文中宋" panose="02010600040101010101" pitchFamily="2" charset="-122"/>
              </a:rPr>
              <a:t>y=</a:t>
            </a:r>
            <a:r>
              <a:rPr lang="en-US" altLang="zh-CN" sz="1800" b="1" dirty="0" err="1">
                <a:solidFill>
                  <a:srgbClr val="000000"/>
                </a:solidFill>
                <a:latin typeface="华文中宋" panose="02010600040101010101" pitchFamily="2" charset="-122"/>
                <a:ea typeface="华文中宋" panose="02010600040101010101" pitchFamily="2" charset="-122"/>
              </a:rPr>
              <a:t>z+y</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	P2 z=</a:t>
            </a:r>
            <a:r>
              <a:rPr lang="en-US" altLang="zh-CN" sz="1800" b="1" dirty="0" err="1">
                <a:solidFill>
                  <a:srgbClr val="000000"/>
                </a:solidFill>
                <a:latin typeface="华文中宋" panose="02010600040101010101" pitchFamily="2" charset="-122"/>
                <a:ea typeface="华文中宋" panose="02010600040101010101" pitchFamily="2" charset="-122"/>
              </a:rPr>
              <a:t>x+z</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000000"/>
                </a:solidFill>
                <a:latin typeface="华文中宋" panose="02010600040101010101" pitchFamily="2" charset="-122"/>
                <a:ea typeface="华文中宋" panose="02010600040101010101" pitchFamily="2" charset="-122"/>
              </a:rPr>
              <a:t>初始 </a:t>
            </a:r>
            <a:r>
              <a:rPr lang="en-US" altLang="zh-CN" sz="1800" b="1" dirty="0">
                <a:solidFill>
                  <a:srgbClr val="000000"/>
                </a:solidFill>
                <a:latin typeface="华文中宋" panose="02010600040101010101" pitchFamily="2" charset="-122"/>
                <a:ea typeface="华文中宋" panose="02010600040101010101" pitchFamily="2" charset="-122"/>
              </a:rPr>
              <a:t>x=1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y=2</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z=3</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先执行</a:t>
            </a: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，后执行</a:t>
            </a:r>
            <a:r>
              <a:rPr lang="en-US" altLang="zh-CN" sz="1800" b="1" dirty="0">
                <a:solidFill>
                  <a:srgbClr val="000000"/>
                </a:solidFill>
                <a:latin typeface="华文中宋" panose="02010600040101010101" pitchFamily="2" charset="-122"/>
                <a:ea typeface="华文中宋" panose="02010600040101010101" pitchFamily="2" charset="-122"/>
              </a:rPr>
              <a:t>P2</a:t>
            </a:r>
            <a:r>
              <a:rPr lang="zh-CN" altLang="en-US" sz="1800" b="1" dirty="0">
                <a:solidFill>
                  <a:srgbClr val="000000"/>
                </a:solidFill>
                <a:latin typeface="华文中宋" panose="02010600040101010101" pitchFamily="2" charset="-122"/>
                <a:ea typeface="华文中宋" panose="02010600040101010101" pitchFamily="2" charset="-122"/>
              </a:rPr>
              <a:t>。结果：</a:t>
            </a:r>
            <a:r>
              <a:rPr lang="en-US" altLang="zh-CN" sz="1800" b="1" dirty="0">
                <a:solidFill>
                  <a:srgbClr val="000000"/>
                </a:solidFill>
                <a:latin typeface="华文中宋" panose="02010600040101010101" pitchFamily="2" charset="-122"/>
                <a:ea typeface="华文中宋" panose="02010600040101010101" pitchFamily="2" charset="-122"/>
              </a:rPr>
              <a:t>x=1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y=5</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z=4</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先执行</a:t>
            </a:r>
            <a:r>
              <a:rPr lang="en-US" altLang="zh-CN" sz="1800" b="1" dirty="0">
                <a:solidFill>
                  <a:srgbClr val="000000"/>
                </a:solidFill>
                <a:latin typeface="华文中宋" panose="02010600040101010101" pitchFamily="2" charset="-122"/>
                <a:ea typeface="华文中宋" panose="02010600040101010101" pitchFamily="2" charset="-122"/>
              </a:rPr>
              <a:t>P2</a:t>
            </a:r>
            <a:r>
              <a:rPr lang="zh-CN" altLang="en-US" sz="1800" b="1" dirty="0">
                <a:solidFill>
                  <a:srgbClr val="000000"/>
                </a:solidFill>
                <a:latin typeface="华文中宋" panose="02010600040101010101" pitchFamily="2" charset="-122"/>
                <a:ea typeface="华文中宋" panose="02010600040101010101" pitchFamily="2" charset="-122"/>
              </a:rPr>
              <a:t>，后执行</a:t>
            </a: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。结果：</a:t>
            </a:r>
            <a:r>
              <a:rPr lang="en-US" altLang="zh-CN" sz="1800" b="1" dirty="0">
                <a:solidFill>
                  <a:srgbClr val="000000"/>
                </a:solidFill>
                <a:latin typeface="华文中宋" panose="02010600040101010101" pitchFamily="2" charset="-122"/>
                <a:ea typeface="华文中宋" panose="02010600040101010101" pitchFamily="2" charset="-122"/>
              </a:rPr>
              <a:t>x=1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y=6</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z=4</a:t>
            </a:r>
          </a:p>
          <a:p>
            <a:pPr marL="28575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程序的三个特性被破坏了</a:t>
            </a:r>
            <a:endParaRPr lang="en-US" altLang="zh-CN" sz="1800" b="1" dirty="0">
              <a:solidFill>
                <a:srgbClr val="FF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实际情况比上述假设还要复杂，结果也许不止两种</a:t>
            </a:r>
            <a:endParaRPr lang="en-US" altLang="zh-CN" sz="1800" b="1" dirty="0">
              <a:solidFill>
                <a:srgbClr val="FF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r>
              <a:rPr lang="zh-CN" altLang="en-US" sz="1800" b="1" dirty="0">
                <a:solidFill>
                  <a:srgbClr val="FF0000"/>
                </a:solidFill>
                <a:latin typeface="华文中宋" panose="02010600040101010101" pitchFamily="2" charset="-122"/>
                <a:ea typeface="华文中宋" panose="02010600040101010101" pitchFamily="2" charset="-122"/>
              </a:rPr>
              <a:t>读写、写写冲突</a:t>
            </a:r>
            <a:endParaRPr lang="en-US" altLang="zh-CN" sz="1800" b="1" dirty="0">
              <a:solidFill>
                <a:srgbClr val="FF0000"/>
              </a:solidFill>
              <a:latin typeface="华文中宋" panose="02010600040101010101" pitchFamily="2" charset="-122"/>
              <a:ea typeface="华文中宋" panose="02010600040101010101" pitchFamily="2" charset="-122"/>
            </a:endParaRPr>
          </a:p>
          <a:p>
            <a:pPr marL="685800" lvl="2">
              <a:lnSpc>
                <a:spcPct val="150000"/>
              </a:lnSpc>
              <a:spcBef>
                <a:spcPts val="0"/>
              </a:spcBef>
            </a:pPr>
            <a:r>
              <a:rPr lang="en-US" altLang="zh-CN" sz="1700" b="1" dirty="0">
                <a:solidFill>
                  <a:srgbClr val="000000"/>
                </a:solidFill>
                <a:latin typeface="华文中宋" panose="02010600040101010101" pitchFamily="2" charset="-122"/>
                <a:ea typeface="华文中宋" panose="02010600040101010101" pitchFamily="2" charset="-122"/>
              </a:rPr>
              <a:t>R(P</a:t>
            </a:r>
            <a:r>
              <a:rPr lang="en-US" altLang="zh-CN" sz="1700" b="1" baseline="-14000" dirty="0">
                <a:solidFill>
                  <a:srgbClr val="000000"/>
                </a:solidFill>
                <a:latin typeface="华文中宋" panose="02010600040101010101" pitchFamily="2" charset="-122"/>
                <a:ea typeface="华文中宋" panose="02010600040101010101" pitchFamily="2" charset="-122"/>
              </a:rPr>
              <a:t>1</a:t>
            </a:r>
            <a:r>
              <a:rPr lang="en-US" altLang="zh-CN" sz="1700" b="1" dirty="0">
                <a:solidFill>
                  <a:srgbClr val="000000"/>
                </a:solidFill>
                <a:latin typeface="华文中宋" panose="02010600040101010101" pitchFamily="2" charset="-122"/>
                <a:ea typeface="华文中宋" panose="02010600040101010101" pitchFamily="2" charset="-122"/>
              </a:rPr>
              <a:t>)={</a:t>
            </a:r>
            <a:r>
              <a:rPr lang="en-US" altLang="zh-CN" sz="1700" b="1" dirty="0" err="1">
                <a:solidFill>
                  <a:srgbClr val="000000"/>
                </a:solidFill>
                <a:latin typeface="华文中宋" panose="02010600040101010101" pitchFamily="2" charset="-122"/>
                <a:ea typeface="华文中宋" panose="02010600040101010101" pitchFamily="2" charset="-122"/>
              </a:rPr>
              <a:t>z,y</a:t>
            </a:r>
            <a:r>
              <a:rPr lang="en-US" altLang="zh-CN" sz="1700" b="1" dirty="0">
                <a:solidFill>
                  <a:srgbClr val="000000"/>
                </a:solidFill>
                <a:latin typeface="华文中宋" panose="02010600040101010101" pitchFamily="2" charset="-122"/>
                <a:ea typeface="华文中宋" panose="02010600040101010101" pitchFamily="2" charset="-122"/>
              </a:rPr>
              <a:t>} 		W(P</a:t>
            </a:r>
            <a:r>
              <a:rPr lang="en-US" altLang="zh-CN" sz="1700" b="1" baseline="-14000" dirty="0">
                <a:solidFill>
                  <a:srgbClr val="000000"/>
                </a:solidFill>
                <a:latin typeface="华文中宋" panose="02010600040101010101" pitchFamily="2" charset="-122"/>
                <a:ea typeface="华文中宋" panose="02010600040101010101" pitchFamily="2" charset="-122"/>
              </a:rPr>
              <a:t>1</a:t>
            </a:r>
            <a:r>
              <a:rPr lang="en-US" altLang="zh-CN" sz="1700" b="1" dirty="0">
                <a:solidFill>
                  <a:srgbClr val="000000"/>
                </a:solidFill>
                <a:latin typeface="华文中宋" panose="02010600040101010101" pitchFamily="2" charset="-122"/>
                <a:ea typeface="华文中宋" panose="02010600040101010101" pitchFamily="2" charset="-122"/>
              </a:rPr>
              <a:t>)={y}     </a:t>
            </a:r>
          </a:p>
          <a:p>
            <a:pPr marL="685800" lvl="2">
              <a:lnSpc>
                <a:spcPct val="150000"/>
              </a:lnSpc>
              <a:spcBef>
                <a:spcPts val="0"/>
              </a:spcBef>
            </a:pPr>
            <a:r>
              <a:rPr lang="en-US" altLang="zh-CN" sz="1800" b="1" dirty="0">
                <a:solidFill>
                  <a:srgbClr val="000000"/>
                </a:solidFill>
                <a:latin typeface="华文中宋" panose="02010600040101010101" pitchFamily="2" charset="-122"/>
                <a:ea typeface="华文中宋" panose="02010600040101010101" pitchFamily="2" charset="-122"/>
              </a:rPr>
              <a:t>R(P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err="1">
                <a:solidFill>
                  <a:srgbClr val="000000"/>
                </a:solidFill>
                <a:latin typeface="华文中宋" panose="02010600040101010101" pitchFamily="2" charset="-122"/>
                <a:ea typeface="华文中宋" panose="02010600040101010101" pitchFamily="2" charset="-122"/>
              </a:rPr>
              <a:t>x,z</a:t>
            </a:r>
            <a:r>
              <a:rPr lang="en-US" altLang="zh-CN" sz="1800" b="1" dirty="0">
                <a:solidFill>
                  <a:srgbClr val="000000"/>
                </a:solidFill>
                <a:latin typeface="华文中宋" panose="02010600040101010101" pitchFamily="2" charset="-122"/>
                <a:ea typeface="华文中宋" panose="02010600040101010101" pitchFamily="2" charset="-122"/>
              </a:rPr>
              <a:t>}     	W(P</a:t>
            </a:r>
            <a:r>
              <a:rPr lang="en-US" altLang="zh-CN" sz="1800" b="1" baseline="-14000" dirty="0">
                <a:solidFill>
                  <a:srgbClr val="000000"/>
                </a:solidFill>
                <a:latin typeface="华文中宋" panose="02010600040101010101" pitchFamily="2" charset="-122"/>
                <a:ea typeface="华文中宋" panose="02010600040101010101" pitchFamily="2" charset="-122"/>
              </a:rPr>
              <a:t>2</a:t>
            </a:r>
            <a:r>
              <a:rPr lang="en-US" altLang="zh-CN" sz="1800" b="1" dirty="0">
                <a:solidFill>
                  <a:srgbClr val="000000"/>
                </a:solidFill>
                <a:latin typeface="华文中宋" panose="02010600040101010101" pitchFamily="2" charset="-122"/>
                <a:ea typeface="华文中宋" panose="02010600040101010101" pitchFamily="2" charset="-122"/>
              </a:rPr>
              <a:t>)={z}</a:t>
            </a:r>
          </a:p>
          <a:p>
            <a:pPr marL="685800" lvl="2">
              <a:lnSpc>
                <a:spcPct val="150000"/>
              </a:lnSpc>
              <a:spcBef>
                <a:spcPts val="0"/>
              </a:spcBef>
            </a:pPr>
            <a:r>
              <a:rPr lang="en-US" altLang="zh-CN" sz="1800" b="1" dirty="0">
                <a:solidFill>
                  <a:srgbClr val="FF0000"/>
                </a:solidFill>
                <a:latin typeface="华文中宋" panose="02010600040101010101" pitchFamily="2" charset="-122"/>
                <a:ea typeface="华文中宋" panose="02010600040101010101" pitchFamily="2" charset="-122"/>
              </a:rPr>
              <a:t>R(P1)∩W(P2)={z}</a:t>
            </a:r>
          </a:p>
          <a:p>
            <a:pPr marL="285750" lvl="1">
              <a:lnSpc>
                <a:spcPct val="150000"/>
              </a:lnSpc>
              <a:spcBef>
                <a:spcPts val="0"/>
              </a:spcBef>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endParaRPr lang="en-US" altLang="zh-CN" sz="1800" b="1" dirty="0">
              <a:solidFill>
                <a:srgbClr val="00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endParaRPr lang="en-US" altLang="zh-CN" sz="1800" b="1" dirty="0">
              <a:solidFill>
                <a:srgbClr val="FF0000"/>
              </a:solidFill>
              <a:latin typeface="华文中宋" panose="02010600040101010101" pitchFamily="2" charset="-122"/>
              <a:ea typeface="华文中宋" panose="02010600040101010101" pitchFamily="2" charset="-122"/>
            </a:endParaRPr>
          </a:p>
          <a:p>
            <a:pPr marL="285750" lvl="1">
              <a:lnSpc>
                <a:spcPct val="150000"/>
              </a:lnSpc>
              <a:spcBef>
                <a:spcPts val="0"/>
              </a:spcBef>
              <a:buFont typeface="Wingdings" panose="05000000000000000000" pitchFamily="2" charset="2"/>
              <a:buChar char="Ø"/>
            </a:pP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1"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65F06E30-8B7B-4A98-9524-B938CCDDD8C0}"/>
              </a:ext>
            </a:extLst>
          </p:cNvPr>
          <p:cNvSpPr>
            <a:spLocks noGrp="1"/>
          </p:cNvSpPr>
          <p:nvPr>
            <p:ph type="sldNum" sz="quarter" idx="12"/>
          </p:nvPr>
        </p:nvSpPr>
        <p:spPr/>
        <p:txBody>
          <a:bodyPr/>
          <a:lstStyle/>
          <a:p>
            <a:fld id="{B10D5614-B734-4280-8F57-1D4947433C97}" type="slidenum">
              <a:rPr lang="en-US" smtClean="0"/>
              <a:t>8</a:t>
            </a:fld>
            <a:endParaRPr lang="en-US" dirty="0"/>
          </a:p>
        </p:txBody>
      </p:sp>
    </p:spTree>
    <p:extLst>
      <p:ext uri="{BB962C8B-B14F-4D97-AF65-F5344CB8AC3E}">
        <p14:creationId xmlns:p14="http://schemas.microsoft.com/office/powerpoint/2010/main" val="39678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62</a:t>
            </a:r>
            <a:endParaRPr lang="en-US" sz="1100" b="1" dirty="0">
              <a:solidFill>
                <a:prstClr val="white"/>
              </a:solidFill>
            </a:endParaRPr>
          </a:p>
        </p:txBody>
      </p:sp>
      <p:sp>
        <p:nvSpPr>
          <p:cNvPr id="10" name="Content Placeholder 2"/>
          <p:cNvSpPr txBox="1">
            <a:spLocks/>
          </p:cNvSpPr>
          <p:nvPr/>
        </p:nvSpPr>
        <p:spPr>
          <a:xfrm>
            <a:off x="528792" y="1534525"/>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锁的实现</a:t>
            </a:r>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利用</a:t>
            </a:r>
            <a:r>
              <a:rPr lang="en-US" altLang="zh-CN" sz="2000" b="1" dirty="0">
                <a:solidFill>
                  <a:srgbClr val="FF0000"/>
                </a:solidFill>
                <a:latin typeface="华文中宋" panose="02010600040101010101" pitchFamily="2" charset="-122"/>
                <a:ea typeface="华文中宋" panose="02010600040101010101" pitchFamily="2" charset="-122"/>
              </a:rPr>
              <a:t>Test-and-Set</a:t>
            </a:r>
            <a:r>
              <a:rPr lang="zh-CN" altLang="en-US" sz="2000" b="1" dirty="0">
                <a:solidFill>
                  <a:srgbClr val="FF0000"/>
                </a:solidFill>
                <a:latin typeface="华文中宋" panose="02010600040101010101" pitchFamily="2" charset="-122"/>
                <a:ea typeface="华文中宋" panose="02010600040101010101" pitchFamily="2" charset="-122"/>
              </a:rPr>
              <a:t>或</a:t>
            </a:r>
            <a:r>
              <a:rPr lang="en-US" altLang="zh-CN" sz="2000" b="1" dirty="0">
                <a:solidFill>
                  <a:srgbClr val="FF0000"/>
                </a:solidFill>
                <a:latin typeface="华文中宋" panose="02010600040101010101" pitchFamily="2" charset="-122"/>
                <a:ea typeface="华文中宋" panose="02010600040101010101" pitchFamily="2" charset="-122"/>
              </a:rPr>
              <a:t>Swap</a:t>
            </a:r>
            <a:r>
              <a:rPr lang="zh-CN" altLang="en-US" sz="2000" b="1" dirty="0">
                <a:solidFill>
                  <a:srgbClr val="FF0000"/>
                </a:solidFill>
                <a:latin typeface="华文中宋" panose="02010600040101010101" pitchFamily="2" charset="-122"/>
                <a:ea typeface="华文中宋" panose="02010600040101010101" pitchFamily="2" charset="-122"/>
              </a:rPr>
              <a:t>指令</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4" name="矩形 13">
            <a:extLst>
              <a:ext uri="{FF2B5EF4-FFF2-40B4-BE49-F238E27FC236}">
                <a16:creationId xmlns:a16="http://schemas.microsoft.com/office/drawing/2014/main" id="{FBB42E35-044E-418E-B336-D54FF9EB2B9E}"/>
              </a:ext>
            </a:extLst>
          </p:cNvPr>
          <p:cNvSpPr/>
          <p:nvPr/>
        </p:nvSpPr>
        <p:spPr>
          <a:xfrm>
            <a:off x="528792" y="2069722"/>
            <a:ext cx="8477324" cy="461376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设</a:t>
            </a:r>
            <a:r>
              <a:rPr lang="en-US" altLang="zh-CN" b="1" dirty="0">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为二值信号量，</a:t>
            </a:r>
            <a:r>
              <a:rPr lang="en-US" altLang="zh-CN" b="1" dirty="0">
                <a:solidFill>
                  <a:srgbClr val="000000"/>
                </a:solidFill>
                <a:latin typeface="华文中宋" panose="02010600040101010101" pitchFamily="2" charset="-122"/>
                <a:ea typeface="华文中宋" panose="02010600040101010101" pitchFamily="2" charset="-122"/>
              </a:rPr>
              <a:t>true</a:t>
            </a:r>
            <a:r>
              <a:rPr lang="zh-CN" altLang="zh-CN"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false</a:t>
            </a:r>
            <a:r>
              <a:rPr lang="zh-CN" altLang="zh-CN" b="1" dirty="0">
                <a:solidFill>
                  <a:srgbClr val="000000"/>
                </a:solidFill>
                <a:latin typeface="华文中宋" panose="02010600040101010101" pitchFamily="2" charset="-122"/>
                <a:ea typeface="华文中宋" panose="02010600040101010101" pitchFamily="2" charset="-122"/>
              </a:rPr>
              <a:t>，即</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while </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do </a:t>
            </a:r>
            <a:r>
              <a:rPr lang="zh-CN" altLang="zh-CN" b="1" dirty="0">
                <a:solidFill>
                  <a:srgbClr val="000000"/>
                </a:solidFill>
                <a:latin typeface="华文中宋" panose="02010600040101010101" pitchFamily="2" charset="-122"/>
                <a:ea typeface="华文中宋" panose="02010600040101010101" pitchFamily="2" charset="-122"/>
              </a:rPr>
              <a:t>；</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ture</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unlock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=false </a:t>
            </a:r>
            <a:r>
              <a:rPr lang="zh-CN" altLang="zh-CN" b="1" dirty="0">
                <a:solidFill>
                  <a:srgbClr val="000000"/>
                </a:solidFill>
                <a:latin typeface="华文中宋" panose="02010600040101010101" pitchFamily="2" charset="-122"/>
                <a:ea typeface="华文中宋" panose="02010600040101010101" pitchFamily="2" charset="-122"/>
              </a:rPr>
              <a:t>；</a:t>
            </a:r>
          </a:p>
          <a:p>
            <a:pPr marL="285750" indent="-285750">
              <a:lnSpc>
                <a:spcPct val="150000"/>
              </a:lnSpc>
              <a:buFont typeface="Wingdings" panose="05000000000000000000" pitchFamily="2" charset="2"/>
              <a:buChar char="Ø"/>
            </a:pPr>
            <a:r>
              <a:rPr lang="zh-CN" altLang="zh-CN" b="1" dirty="0">
                <a:solidFill>
                  <a:srgbClr val="000000"/>
                </a:solidFill>
                <a:latin typeface="华文中宋" panose="02010600040101010101" pitchFamily="2" charset="-122"/>
                <a:ea typeface="华文中宋" panose="02010600040101010101" pitchFamily="2" charset="-122"/>
              </a:rPr>
              <a:t>为消除忙等待，节省</a:t>
            </a:r>
            <a:r>
              <a:rPr lang="en-US" altLang="zh-CN" b="1" dirty="0">
                <a:solidFill>
                  <a:srgbClr val="000000"/>
                </a:solidFill>
                <a:latin typeface="华文中宋" panose="02010600040101010101" pitchFamily="2" charset="-122"/>
                <a:ea typeface="华文中宋" panose="02010600040101010101" pitchFamily="2" charset="-122"/>
              </a:rPr>
              <a:t>CPU</a:t>
            </a:r>
            <a:r>
              <a:rPr lang="zh-CN" altLang="zh-CN" b="1" dirty="0">
                <a:solidFill>
                  <a:srgbClr val="000000"/>
                </a:solidFill>
                <a:latin typeface="华文中宋" panose="02010600040101010101" pitchFamily="2" charset="-122"/>
                <a:ea typeface="华文中宋" panose="02010600040101010101" pitchFamily="2" charset="-122"/>
              </a:rPr>
              <a:t>开销，也可定义为：</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if  </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then </a:t>
            </a:r>
            <a:r>
              <a:rPr lang="en-US" altLang="zh-CN" b="1" dirty="0">
                <a:solidFill>
                  <a:srgbClr val="FF0000"/>
                </a:solidFill>
                <a:latin typeface="华文中宋" panose="02010600040101010101" pitchFamily="2" charset="-122"/>
                <a:ea typeface="华文中宋" panose="02010600040101010101" pitchFamily="2" charset="-122"/>
              </a:rPr>
              <a:t>wait</a:t>
            </a:r>
            <a:r>
              <a:rPr lang="zh-CN" altLang="zh-CN" b="1" dirty="0">
                <a:solidFill>
                  <a:srgbClr val="FF0000"/>
                </a:solidFill>
                <a:latin typeface="华文中宋" panose="02010600040101010101" pitchFamily="2" charset="-122"/>
                <a:ea typeface="华文中宋" panose="02010600040101010101" pitchFamily="2" charset="-122"/>
              </a:rPr>
              <a:t>（</a:t>
            </a:r>
            <a:r>
              <a:rPr lang="en-US" altLang="zh-CN" b="1" dirty="0" err="1">
                <a:solidFill>
                  <a:srgbClr val="FF0000"/>
                </a:solidFill>
                <a:latin typeface="华文中宋" panose="02010600040101010101" pitchFamily="2" charset="-122"/>
                <a:ea typeface="华文中宋" panose="02010600040101010101" pitchFamily="2" charset="-122"/>
              </a:rPr>
              <a:t>mutex</a:t>
            </a:r>
            <a:r>
              <a:rPr lang="zh-CN" altLang="zh-CN" b="1" dirty="0">
                <a:solidFill>
                  <a:srgbClr val="FF0000"/>
                </a:solidFill>
                <a:latin typeface="华文中宋" panose="02010600040101010101" pitchFamily="2" charset="-122"/>
                <a:ea typeface="华文中宋" panose="02010600040101010101" pitchFamily="2" charset="-122"/>
              </a:rPr>
              <a:t>）</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ture</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unlock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en-US" altLang="zh-CN" b="1" dirty="0">
                <a:solidFill>
                  <a:srgbClr val="000000"/>
                </a:solidFill>
                <a:latin typeface="华文中宋" panose="02010600040101010101" pitchFamily="2" charset="-122"/>
                <a:ea typeface="华文中宋" panose="02010600040101010101" pitchFamily="2" charset="-122"/>
              </a:rPr>
              <a:t> </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=false </a:t>
            </a:r>
            <a:r>
              <a:rPr lang="zh-CN" altLang="zh-CN" b="1" dirty="0">
                <a:solidFill>
                  <a:srgbClr val="000000"/>
                </a:solidFill>
                <a:latin typeface="华文中宋" panose="02010600040101010101" pitchFamily="2" charset="-122"/>
                <a:ea typeface="华文中宋" panose="02010600040101010101" pitchFamily="2" charset="-122"/>
              </a:rPr>
              <a:t>；</a:t>
            </a:r>
          </a:p>
          <a:p>
            <a:pPr>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FF0000"/>
                </a:solidFill>
                <a:latin typeface="华文中宋" panose="02010600040101010101" pitchFamily="2" charset="-122"/>
                <a:ea typeface="华文中宋" panose="02010600040101010101" pitchFamily="2" charset="-122"/>
              </a:rPr>
              <a:t>signal</a:t>
            </a:r>
            <a:r>
              <a:rPr lang="zh-CN" altLang="zh-CN" b="1" dirty="0">
                <a:solidFill>
                  <a:srgbClr val="FF0000"/>
                </a:solidFill>
                <a:latin typeface="华文中宋" panose="02010600040101010101" pitchFamily="2" charset="-122"/>
                <a:ea typeface="华文中宋" panose="02010600040101010101" pitchFamily="2" charset="-122"/>
              </a:rPr>
              <a:t>（</a:t>
            </a:r>
            <a:r>
              <a:rPr lang="en-US" altLang="zh-CN" b="1" dirty="0" err="1">
                <a:solidFill>
                  <a:srgbClr val="FF0000"/>
                </a:solidFill>
                <a:latin typeface="华文中宋" panose="02010600040101010101" pitchFamily="2" charset="-122"/>
                <a:ea typeface="华文中宋" panose="02010600040101010101" pitchFamily="2" charset="-122"/>
              </a:rPr>
              <a:t>mutex</a:t>
            </a:r>
            <a:r>
              <a:rPr lang="zh-CN" altLang="zh-CN" b="1" dirty="0">
                <a:solidFill>
                  <a:srgbClr val="FF0000"/>
                </a:solidFill>
                <a:latin typeface="华文中宋" panose="02010600040101010101" pitchFamily="2" charset="-122"/>
                <a:ea typeface="华文中宋" panose="02010600040101010101" pitchFamily="2" charset="-122"/>
              </a:rPr>
              <a:t>）</a:t>
            </a:r>
            <a:r>
              <a:rPr lang="zh-CN" altLang="zh-CN" b="1" dirty="0">
                <a:solidFill>
                  <a:srgbClr val="000000"/>
                </a:solidFill>
                <a:latin typeface="华文中宋" panose="02010600040101010101" pitchFamily="2" charset="-122"/>
                <a:ea typeface="华文中宋" panose="02010600040101010101" pitchFamily="2" charset="-122"/>
              </a:rPr>
              <a:t>；</a:t>
            </a:r>
          </a:p>
          <a:p>
            <a:pPr marL="285750" indent="-285750">
              <a:lnSpc>
                <a:spcPct val="150000"/>
              </a:lnSpc>
              <a:buFont typeface="Wingdings" panose="05000000000000000000" pitchFamily="2" charset="2"/>
              <a:buChar char="Ø"/>
            </a:pPr>
            <a:r>
              <a:rPr lang="en-US" altLang="zh-CN" b="1" dirty="0">
                <a:solidFill>
                  <a:srgbClr val="000000"/>
                </a:solidFill>
                <a:latin typeface="华文中宋" panose="02010600040101010101" pitchFamily="2" charset="-122"/>
                <a:ea typeface="华文中宋" panose="02010600040101010101" pitchFamily="2" charset="-122"/>
              </a:rPr>
              <a:t>wait</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）将进程等待在事件</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上，而</a:t>
            </a:r>
            <a:r>
              <a:rPr lang="en-US" altLang="zh-CN" b="1" dirty="0">
                <a:solidFill>
                  <a:srgbClr val="000000"/>
                </a:solidFill>
                <a:latin typeface="华文中宋" panose="02010600040101010101" pitchFamily="2" charset="-122"/>
                <a:ea typeface="华文中宋" panose="02010600040101010101" pitchFamily="2" charset="-122"/>
              </a:rPr>
              <a:t>signal</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）则唤醒等待在</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上的一个进程。</a:t>
            </a:r>
          </a:p>
        </p:txBody>
      </p:sp>
      <p:sp>
        <p:nvSpPr>
          <p:cNvPr id="15" name="Content Placeholder 2">
            <a:extLst>
              <a:ext uri="{FF2B5EF4-FFF2-40B4-BE49-F238E27FC236}">
                <a16:creationId xmlns:a16="http://schemas.microsoft.com/office/drawing/2014/main" id="{E11332F0-5D55-48A1-87DB-91AF6A4D57CA}"/>
              </a:ext>
            </a:extLst>
          </p:cNvPr>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硬件实现</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加锁法</a:t>
            </a:r>
            <a:endParaRPr lang="en-US" altLang="zh-CN" sz="2000" b="1"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BE87BDE8-7271-41CE-BBA8-103037CB4019}"/>
              </a:ext>
            </a:extLst>
          </p:cNvPr>
          <p:cNvSpPr>
            <a:spLocks noGrp="1"/>
          </p:cNvSpPr>
          <p:nvPr>
            <p:ph type="sldNum" sz="quarter" idx="12"/>
          </p:nvPr>
        </p:nvSpPr>
        <p:spPr/>
        <p:txBody>
          <a:bodyPr/>
          <a:lstStyle/>
          <a:p>
            <a:fld id="{B10D5614-B734-4280-8F57-1D4947433C97}" type="slidenum">
              <a:rPr lang="en-US" smtClean="0"/>
              <a:t>80</a:t>
            </a:fld>
            <a:endParaRPr lang="en-US" dirty="0"/>
          </a:p>
        </p:txBody>
      </p:sp>
    </p:spTree>
    <p:extLst>
      <p:ext uri="{BB962C8B-B14F-4D97-AF65-F5344CB8AC3E}">
        <p14:creationId xmlns:p14="http://schemas.microsoft.com/office/powerpoint/2010/main" val="339134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63</a:t>
            </a:r>
            <a:endParaRPr lang="en-US" sz="1100" b="1"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426549" y="1047041"/>
                <a:ext cx="8477324" cy="5787610"/>
              </a:xfrm>
              <a:prstGeom prst="rect">
                <a:avLst/>
              </a:prstGeom>
            </p:spPr>
            <p:txBody>
              <a:bodyPr wrap="square">
                <a:spAutoFit/>
              </a:bodyPr>
              <a:lstStyle/>
              <a:p>
                <a:pPr>
                  <a:lnSpc>
                    <a:spcPct val="150000"/>
                  </a:lnSpc>
                </a:pPr>
                <a:r>
                  <a:rPr lang="zh-CN" altLang="en-US" sz="2000" b="1" dirty="0">
                    <a:solidFill>
                      <a:srgbClr val="FF0000"/>
                    </a:solidFill>
                    <a:latin typeface="华文中宋" panose="02010600040101010101" pitchFamily="2" charset="-122"/>
                    <a:ea typeface="华文中宋" panose="02010600040101010101" pitchFamily="2" charset="-122"/>
                  </a:rPr>
                  <a:t>加锁法</a:t>
                </a:r>
                <a:r>
                  <a:rPr lang="zh-CN" altLang="zh-CN" sz="2000" b="1" dirty="0">
                    <a:solidFill>
                      <a:srgbClr val="FF0000"/>
                    </a:solidFill>
                    <a:latin typeface="华文中宋" panose="02010600040101010101" pitchFamily="2" charset="-122"/>
                    <a:ea typeface="华文中宋" panose="02010600040101010101" pitchFamily="2" charset="-122"/>
                  </a:rPr>
                  <a:t>非形式的证明</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设有</a:t>
                </a:r>
                <a:r>
                  <a:rPr lang="en-US" altLang="zh-CN" b="1" dirty="0">
                    <a:solidFill>
                      <a:srgbClr val="000000"/>
                    </a:solidFill>
                    <a:latin typeface="华文中宋" panose="02010600040101010101" pitchFamily="2" charset="-122"/>
                    <a:ea typeface="华文中宋" panose="02010600040101010101" pitchFamily="2" charset="-122"/>
                  </a:rPr>
                  <a:t>N</a:t>
                </a:r>
                <a:r>
                  <a:rPr lang="zh-CN" altLang="zh-CN" b="1" dirty="0">
                    <a:solidFill>
                      <a:srgbClr val="000000"/>
                    </a:solidFill>
                    <a:latin typeface="华文中宋" panose="02010600040101010101" pitchFamily="2" charset="-122"/>
                    <a:ea typeface="华文中宋" panose="02010600040101010101" pitchFamily="2" charset="-122"/>
                  </a:rPr>
                  <a:t>个进程，每一个进程对应一个隐变量</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dirty="0" err="1">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a:t>
                </a:r>
                <a:r>
                  <a:rPr lang="zh-CN" altLang="zh-CN" b="1" dirty="0">
                    <a:solidFill>
                      <a:srgbClr val="000000"/>
                    </a:solidFill>
                    <a:latin typeface="华文中宋" panose="02010600040101010101" pitchFamily="2" charset="-122"/>
                    <a:ea typeface="华文中宋" panose="02010600040101010101" pitchFamily="2" charset="-122"/>
                  </a:rPr>
                  <a:t>，表示第</a:t>
                </a:r>
                <a:r>
                  <a:rPr lang="en-US" altLang="zh-CN" b="1" dirty="0" err="1">
                    <a:solidFill>
                      <a:srgbClr val="000000"/>
                    </a:solidFill>
                    <a:latin typeface="华文中宋" panose="02010600040101010101" pitchFamily="2" charset="-122"/>
                    <a:ea typeface="华文中宋" panose="02010600040101010101" pitchFamily="2" charset="-122"/>
                  </a:rPr>
                  <a:t>i</a:t>
                </a:r>
                <a:r>
                  <a:rPr lang="zh-CN" altLang="zh-CN" b="1" dirty="0">
                    <a:solidFill>
                      <a:srgbClr val="000000"/>
                    </a:solidFill>
                    <a:latin typeface="华文中宋" panose="02010600040101010101" pitchFamily="2" charset="-122"/>
                    <a:ea typeface="华文中宋" panose="02010600040101010101" pitchFamily="2" charset="-122"/>
                  </a:rPr>
                  <a:t>个进程是否处于互斥部分。</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dirty="0" err="1">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表示处于互斥部分，</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dirty="0" err="1">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表示处于非互斥部分。</a:t>
                </a: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令</a:t>
                </a:r>
              </a:p>
              <a:p>
                <a:pPr>
                  <a:lnSpc>
                    <a:spcPct val="150000"/>
                  </a:lnSpc>
                </a:pPr>
                <a14:m>
                  <m:oMathPara xmlns:m="http://schemas.openxmlformats.org/officeDocument/2006/math">
                    <m:oMathParaPr>
                      <m:jc m:val="centerGroup"/>
                    </m:oMathParaPr>
                    <m:oMath xmlns:m="http://schemas.openxmlformats.org/officeDocument/2006/math">
                      <m:r>
                        <m:rPr>
                          <m:nor/>
                        </m:rPr>
                        <a:rPr lang="en-US" altLang="zh-CN" b="1" dirty="0">
                          <a:solidFill>
                            <a:srgbClr val="000000"/>
                          </a:solidFill>
                          <a:latin typeface="华文中宋" panose="02010600040101010101" pitchFamily="2" charset="-122"/>
                          <a:ea typeface="华文中宋" panose="02010600040101010101" pitchFamily="2" charset="-122"/>
                        </a:rPr>
                        <m:t>σ</m:t>
                      </m:r>
                      <m:r>
                        <a:rPr lang="en-US" altLang="zh-CN" b="1" i="1">
                          <a:solidFill>
                            <a:srgbClr val="000000"/>
                          </a:solidFill>
                          <a:latin typeface="Cambria Math"/>
                        </a:rPr>
                        <m:t>=</m:t>
                      </m:r>
                      <m:nary>
                        <m:naryPr>
                          <m:chr m:val="∑"/>
                          <m:grow m:val="on"/>
                          <m:ctrlPr>
                            <a:rPr lang="zh-CN" altLang="zh-CN" b="1" i="1">
                              <a:solidFill>
                                <a:srgbClr val="000000"/>
                              </a:solidFill>
                              <a:latin typeface="Cambria Math" panose="02040503050406030204" pitchFamily="18" charset="0"/>
                            </a:rPr>
                          </m:ctrlPr>
                        </m:naryPr>
                        <m:sub>
                          <m:r>
                            <a:rPr lang="en-US" altLang="zh-CN" b="1" i="1">
                              <a:solidFill>
                                <a:srgbClr val="000000"/>
                              </a:solidFill>
                              <a:latin typeface="Cambria Math"/>
                            </a:rPr>
                            <m:t>𝒋</m:t>
                          </m:r>
                          <m:r>
                            <a:rPr lang="en-US" altLang="zh-CN" b="1" i="1">
                              <a:solidFill>
                                <a:srgbClr val="000000"/>
                              </a:solidFill>
                              <a:latin typeface="Cambria Math"/>
                            </a:rPr>
                            <m:t>=</m:t>
                          </m:r>
                          <m:r>
                            <a:rPr lang="en-US" altLang="zh-CN" b="1" i="1">
                              <a:solidFill>
                                <a:srgbClr val="000000"/>
                              </a:solidFill>
                              <a:latin typeface="Cambria Math"/>
                            </a:rPr>
                            <m:t>𝟏</m:t>
                          </m:r>
                        </m:sub>
                        <m:sup>
                          <m:r>
                            <a:rPr lang="en-US" altLang="zh-CN" b="1" i="1">
                              <a:solidFill>
                                <a:srgbClr val="000000"/>
                              </a:solidFill>
                              <a:latin typeface="Cambria Math"/>
                            </a:rPr>
                            <m:t>𝒏</m:t>
                          </m:r>
                        </m:sup>
                        <m:e>
                          <m:r>
                            <a:rPr lang="en-US" altLang="zh-CN" b="1" i="1">
                              <a:solidFill>
                                <a:srgbClr val="000000"/>
                              </a:solidFill>
                              <a:latin typeface="Cambria Math"/>
                            </a:rPr>
                            <m:t>𝐂</m:t>
                          </m:r>
                          <m:r>
                            <a:rPr lang="en-US" altLang="zh-CN" b="1">
                              <a:solidFill>
                                <a:srgbClr val="000000"/>
                              </a:solidFill>
                              <a:latin typeface="Cambria Math"/>
                            </a:rPr>
                            <m:t>[</m:t>
                          </m:r>
                          <m:r>
                            <a:rPr lang="en-US" altLang="zh-CN" b="1" i="1">
                              <a:solidFill>
                                <a:srgbClr val="000000"/>
                              </a:solidFill>
                              <a:latin typeface="Cambria Math"/>
                            </a:rPr>
                            <m:t>𝐣</m:t>
                          </m:r>
                          <m:r>
                            <a:rPr lang="en-US" altLang="zh-CN" b="1">
                              <a:solidFill>
                                <a:srgbClr val="000000"/>
                              </a:solidFill>
                              <a:latin typeface="Cambria Math"/>
                            </a:rPr>
                            <m:t>]</m:t>
                          </m:r>
                        </m:e>
                      </m:nary>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即</a:t>
                </a:r>
                <a:r>
                  <a:rPr lang="en-US" altLang="zh-CN" b="1" dirty="0">
                    <a:solidFill>
                      <a:srgbClr val="000000"/>
                    </a:solidFill>
                    <a:latin typeface="华文中宋" panose="02010600040101010101" pitchFamily="2" charset="-122"/>
                    <a:ea typeface="华文中宋" panose="02010600040101010101" pitchFamily="2" charset="-122"/>
                  </a:rPr>
                  <a:t>σ</a:t>
                </a:r>
                <a:r>
                  <a:rPr lang="zh-CN" altLang="zh-CN" b="1" dirty="0">
                    <a:solidFill>
                      <a:srgbClr val="000000"/>
                    </a:solidFill>
                    <a:latin typeface="华文中宋" panose="02010600040101010101" pitchFamily="2" charset="-122"/>
                    <a:ea typeface="华文中宋" panose="02010600040101010101" pitchFamily="2" charset="-122"/>
                  </a:rPr>
                  <a:t>为进入互斥部分的进程数目。为了证明</a:t>
                </a:r>
                <a:r>
                  <a:rPr lang="en-US" altLang="zh-CN" b="1" dirty="0">
                    <a:solidFill>
                      <a:srgbClr val="000000"/>
                    </a:solidFill>
                    <a:latin typeface="华文中宋" panose="02010600040101010101" pitchFamily="2" charset="-122"/>
                    <a:ea typeface="华文中宋" panose="02010600040101010101" pitchFamily="2" charset="-122"/>
                  </a:rPr>
                  <a:t>σ</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，我们定义</a:t>
                </a:r>
              </a:p>
              <a:p>
                <a:pPr>
                  <a:lnSpc>
                    <a:spcPct val="150000"/>
                  </a:lnSpc>
                </a:pPr>
                <a14:m>
                  <m:oMathPara xmlns:m="http://schemas.openxmlformats.org/officeDocument/2006/math">
                    <m:oMathParaPr>
                      <m:jc m:val="centerGroup"/>
                    </m:oMathParaPr>
                    <m:oMath xmlns:m="http://schemas.openxmlformats.org/officeDocument/2006/math">
                      <m:r>
                        <a:rPr lang="en-US" altLang="zh-CN" b="1" i="1">
                          <a:solidFill>
                            <a:srgbClr val="000000"/>
                          </a:solidFill>
                          <a:latin typeface="Cambria Math"/>
                        </a:rPr>
                        <m:t>𝑲</m:t>
                      </m:r>
                      <m:r>
                        <a:rPr lang="en-US" altLang="zh-CN" b="1" i="1">
                          <a:solidFill>
                            <a:srgbClr val="000000"/>
                          </a:solidFill>
                          <a:latin typeface="Cambria Math"/>
                        </a:rPr>
                        <m:t>=</m:t>
                      </m:r>
                      <m:r>
                        <a:rPr lang="en-US" altLang="zh-CN" b="1" i="1">
                          <a:solidFill>
                            <a:srgbClr val="000000"/>
                          </a:solidFill>
                          <a:latin typeface="Cambria Math"/>
                        </a:rPr>
                        <m:t>𝒎𝒖𝒕𝒆𝒙</m:t>
                      </m:r>
                      <m:r>
                        <a:rPr lang="en-US" altLang="zh-CN" b="1" i="1">
                          <a:solidFill>
                            <a:srgbClr val="000000"/>
                          </a:solidFill>
                          <a:latin typeface="Cambria Math"/>
                        </a:rPr>
                        <m:t>+</m:t>
                      </m:r>
                      <m:nary>
                        <m:naryPr>
                          <m:chr m:val="∑"/>
                          <m:grow m:val="on"/>
                          <m:ctrlPr>
                            <a:rPr lang="zh-CN" altLang="zh-CN" b="1" i="1">
                              <a:solidFill>
                                <a:srgbClr val="000000"/>
                              </a:solidFill>
                              <a:latin typeface="Cambria Math" panose="02040503050406030204" pitchFamily="18" charset="0"/>
                            </a:rPr>
                          </m:ctrlPr>
                        </m:naryPr>
                        <m:sub>
                          <m:r>
                            <a:rPr lang="en-US" altLang="zh-CN" b="1" i="1">
                              <a:solidFill>
                                <a:srgbClr val="000000"/>
                              </a:solidFill>
                              <a:latin typeface="Cambria Math"/>
                            </a:rPr>
                            <m:t>𝒋</m:t>
                          </m:r>
                          <m:r>
                            <a:rPr lang="en-US" altLang="zh-CN" b="1" i="1">
                              <a:solidFill>
                                <a:srgbClr val="000000"/>
                              </a:solidFill>
                              <a:latin typeface="Cambria Math"/>
                            </a:rPr>
                            <m:t>=</m:t>
                          </m:r>
                          <m:r>
                            <a:rPr lang="en-US" altLang="zh-CN" b="1" i="1">
                              <a:solidFill>
                                <a:srgbClr val="000000"/>
                              </a:solidFill>
                              <a:latin typeface="Cambria Math"/>
                            </a:rPr>
                            <m:t>𝟏</m:t>
                          </m:r>
                        </m:sub>
                        <m:sup>
                          <m:r>
                            <a:rPr lang="en-US" altLang="zh-CN" b="1" i="1">
                              <a:solidFill>
                                <a:srgbClr val="000000"/>
                              </a:solidFill>
                              <a:latin typeface="Cambria Math"/>
                            </a:rPr>
                            <m:t>𝒏</m:t>
                          </m:r>
                        </m:sup>
                        <m:e>
                          <m:r>
                            <a:rPr lang="en-US" altLang="zh-CN" b="1" i="1">
                              <a:solidFill>
                                <a:srgbClr val="000000"/>
                              </a:solidFill>
                              <a:latin typeface="Cambria Math"/>
                            </a:rPr>
                            <m:t>𝐂</m:t>
                          </m:r>
                          <m:r>
                            <a:rPr lang="en-US" altLang="zh-CN" b="1">
                              <a:solidFill>
                                <a:srgbClr val="000000"/>
                              </a:solidFill>
                              <a:latin typeface="Cambria Math"/>
                            </a:rPr>
                            <m:t>[</m:t>
                          </m:r>
                          <m:r>
                            <a:rPr lang="en-US" altLang="zh-CN" b="1" i="1">
                              <a:solidFill>
                                <a:srgbClr val="000000"/>
                              </a:solidFill>
                              <a:latin typeface="Cambria Math"/>
                            </a:rPr>
                            <m:t>𝐣</m:t>
                          </m:r>
                          <m:r>
                            <a:rPr lang="en-US" altLang="zh-CN" b="1">
                              <a:solidFill>
                                <a:srgbClr val="000000"/>
                              </a:solidFill>
                              <a:latin typeface="Cambria Math"/>
                            </a:rPr>
                            <m:t>]</m:t>
                          </m:r>
                        </m:e>
                      </m:nary>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其中，</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false</a:t>
                </a:r>
                <a:r>
                  <a:rPr lang="zh-CN" altLang="zh-CN" b="1" dirty="0">
                    <a:solidFill>
                      <a:srgbClr val="000000"/>
                    </a:solidFill>
                    <a:latin typeface="华文中宋" panose="02010600040101010101" pitchFamily="2" charset="-122"/>
                    <a:ea typeface="华文中宋" panose="02010600040101010101" pitchFamily="2" charset="-122"/>
                  </a:rPr>
                  <a:t>对应</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ture</a:t>
                </a:r>
                <a:r>
                  <a:rPr lang="zh-CN" altLang="zh-CN" b="1" dirty="0">
                    <a:solidFill>
                      <a:srgbClr val="000000"/>
                    </a:solidFill>
                    <a:latin typeface="华文中宋" panose="02010600040101010101" pitchFamily="2" charset="-122"/>
                    <a:ea typeface="华文中宋" panose="02010600040101010101" pitchFamily="2" charset="-122"/>
                  </a:rPr>
                  <a:t>对应</a:t>
                </a:r>
                <a:r>
                  <a:rPr lang="en-US" altLang="zh-CN" b="1" dirty="0">
                    <a:solidFill>
                      <a:srgbClr val="000000"/>
                    </a:solidFill>
                    <a:latin typeface="华文中宋" panose="02010600040101010101" pitchFamily="2" charset="-122"/>
                    <a:ea typeface="华文中宋" panose="02010600040101010101" pitchFamily="2" charset="-122"/>
                  </a:rPr>
                  <a:t>0</a:t>
                </a:r>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对于任意一个进程</a:t>
                </a:r>
                <a:r>
                  <a:rPr lang="en-US" altLang="zh-CN" b="1" dirty="0">
                    <a:solidFill>
                      <a:srgbClr val="000000"/>
                    </a:solidFill>
                    <a:latin typeface="华文中宋" panose="02010600040101010101" pitchFamily="2" charset="-122"/>
                    <a:ea typeface="华文中宋" panose="02010600040101010101" pitchFamily="2" charset="-122"/>
                  </a:rPr>
                  <a:t>j</a:t>
                </a:r>
                <a:r>
                  <a:rPr lang="zh-CN" altLang="zh-CN" b="1" dirty="0">
                    <a:solidFill>
                      <a:srgbClr val="000000"/>
                    </a:solidFill>
                    <a:latin typeface="华文中宋" panose="02010600040101010101" pitchFamily="2" charset="-122"/>
                    <a:ea typeface="华文中宋" panose="02010600040101010101" pitchFamily="2" charset="-122"/>
                  </a:rPr>
                  <a:t>，当执行</a:t>
                </a:r>
                <a:r>
                  <a:rPr lang="en-US" altLang="zh-CN" b="1" dirty="0">
                    <a:solidFill>
                      <a:srgbClr val="000000"/>
                    </a:solidFill>
                    <a:latin typeface="华文中宋" panose="02010600040101010101" pitchFamily="2" charset="-122"/>
                    <a:ea typeface="华文中宋" panose="02010600040101010101" pitchFamily="2" charset="-122"/>
                  </a:rPr>
                  <a:t>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）时</a:t>
                </a:r>
              </a:p>
              <a:p>
                <a:pPr>
                  <a:lnSpc>
                    <a:spcPct val="150000"/>
                  </a:lnSpc>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a:rPr>
                        <m:t>∆</m:t>
                      </m:r>
                      <m:r>
                        <a:rPr lang="en-US" altLang="zh-CN" b="1" i="1">
                          <a:solidFill>
                            <a:srgbClr val="000000"/>
                          </a:solidFill>
                          <a:latin typeface="Cambria Math"/>
                        </a:rPr>
                        <m:t>𝐊</m:t>
                      </m:r>
                      <m:r>
                        <a:rPr lang="en-US" altLang="zh-CN" b="1">
                          <a:solidFill>
                            <a:srgbClr val="000000"/>
                          </a:solidFill>
                          <a:latin typeface="Cambria Math"/>
                        </a:rPr>
                        <m:t>=∆</m:t>
                      </m:r>
                      <m:r>
                        <a:rPr lang="en-US" altLang="zh-CN" b="1" i="1">
                          <a:solidFill>
                            <a:srgbClr val="000000"/>
                          </a:solidFill>
                          <a:latin typeface="Cambria Math"/>
                        </a:rPr>
                        <m:t>𝐦𝐮𝐭𝐞𝐱</m:t>
                      </m:r>
                      <m:r>
                        <a:rPr lang="en-US" altLang="zh-CN" b="1">
                          <a:solidFill>
                            <a:srgbClr val="000000"/>
                          </a:solidFill>
                          <a:latin typeface="Cambria Math"/>
                        </a:rPr>
                        <m:t>+∆</m:t>
                      </m:r>
                      <m:r>
                        <a:rPr lang="en-US" altLang="zh-CN" b="1" i="1">
                          <a:solidFill>
                            <a:srgbClr val="000000"/>
                          </a:solidFill>
                          <a:latin typeface="Cambria Math"/>
                        </a:rPr>
                        <m:t>𝐂</m:t>
                      </m:r>
                      <m:d>
                        <m:dPr>
                          <m:begChr m:val="["/>
                          <m:endChr m:val="]"/>
                          <m:ctrlPr>
                            <a:rPr lang="zh-CN" altLang="zh-CN" b="1" i="1">
                              <a:solidFill>
                                <a:srgbClr val="000000"/>
                              </a:solidFill>
                              <a:latin typeface="Cambria Math" panose="02040503050406030204" pitchFamily="18" charset="0"/>
                            </a:rPr>
                          </m:ctrlPr>
                        </m:dPr>
                        <m:e>
                          <m:r>
                            <a:rPr lang="en-US" altLang="zh-CN" b="1" i="1">
                              <a:solidFill>
                                <a:srgbClr val="000000"/>
                              </a:solidFill>
                              <a:latin typeface="Cambria Math"/>
                            </a:rPr>
                            <m:t>𝒋</m:t>
                          </m:r>
                        </m:e>
                      </m:d>
                      <m:r>
                        <a:rPr lang="en-US" altLang="zh-CN" b="1">
                          <a:solidFill>
                            <a:srgbClr val="000000"/>
                          </a:solidFill>
                          <a:latin typeface="Cambria Math"/>
                        </a:rPr>
                        <m:t>=</m:t>
                      </m:r>
                      <m:r>
                        <a:rPr lang="en-US" altLang="zh-CN" b="1" i="1">
                          <a:solidFill>
                            <a:srgbClr val="000000"/>
                          </a:solidFill>
                          <a:latin typeface="Cambria Math"/>
                        </a:rPr>
                        <m:t>−</m:t>
                      </m:r>
                      <m:r>
                        <a:rPr lang="en-US" altLang="zh-CN" b="1" i="1">
                          <a:solidFill>
                            <a:srgbClr val="000000"/>
                          </a:solidFill>
                          <a:latin typeface="Cambria Math"/>
                        </a:rPr>
                        <m:t>𝟏</m:t>
                      </m:r>
                      <m:r>
                        <a:rPr lang="en-US" altLang="zh-CN" b="1">
                          <a:solidFill>
                            <a:srgbClr val="000000"/>
                          </a:solidFill>
                          <a:latin typeface="Cambria Math"/>
                        </a:rPr>
                        <m:t>+</m:t>
                      </m:r>
                      <m:r>
                        <a:rPr lang="en-US" altLang="zh-CN" b="1" i="1">
                          <a:solidFill>
                            <a:srgbClr val="000000"/>
                          </a:solidFill>
                          <a:latin typeface="Cambria Math"/>
                        </a:rPr>
                        <m:t>𝟏</m:t>
                      </m:r>
                      <m:r>
                        <a:rPr lang="en-US" altLang="zh-CN" b="1">
                          <a:solidFill>
                            <a:srgbClr val="000000"/>
                          </a:solidFill>
                          <a:latin typeface="Cambria Math"/>
                        </a:rPr>
                        <m:t>=</m:t>
                      </m:r>
                      <m:r>
                        <a:rPr lang="en-US" altLang="zh-CN" b="1" i="1">
                          <a:solidFill>
                            <a:srgbClr val="000000"/>
                          </a:solidFill>
                          <a:latin typeface="Cambria Math"/>
                        </a:rPr>
                        <m:t>𝟎</m:t>
                      </m:r>
                    </m:oMath>
                  </m:oMathPara>
                </a14:m>
                <a:endParaRPr lang="zh-CN" altLang="zh-CN" b="1" dirty="0">
                  <a:solidFill>
                    <a:srgbClr val="000000"/>
                  </a:solidFill>
                  <a:latin typeface="华文中宋" panose="02010600040101010101" pitchFamily="2" charset="-122"/>
                  <a:ea typeface="华文中宋"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26549" y="1047041"/>
                <a:ext cx="8477324" cy="5787610"/>
              </a:xfrm>
              <a:prstGeom prst="rect">
                <a:avLst/>
              </a:prstGeom>
              <a:blipFill>
                <a:blip r:embed="rId2"/>
                <a:stretch>
                  <a:fillRect l="-791" r="-165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37B0F0D-1DBA-4AC7-9A02-9219125980E8}"/>
              </a:ext>
            </a:extLst>
          </p:cNvPr>
          <p:cNvSpPr>
            <a:spLocks noGrp="1"/>
          </p:cNvSpPr>
          <p:nvPr>
            <p:ph type="sldNum" sz="quarter" idx="12"/>
          </p:nvPr>
        </p:nvSpPr>
        <p:spPr/>
        <p:txBody>
          <a:bodyPr/>
          <a:lstStyle/>
          <a:p>
            <a:fld id="{B10D5614-B734-4280-8F57-1D4947433C97}" type="slidenum">
              <a:rPr lang="en-US" smtClean="0"/>
              <a:t>81</a:t>
            </a:fld>
            <a:endParaRPr lang="en-US" dirty="0"/>
          </a:p>
        </p:txBody>
      </p:sp>
    </p:spTree>
    <p:extLst>
      <p:ext uri="{BB962C8B-B14F-4D97-AF65-F5344CB8AC3E}">
        <p14:creationId xmlns:p14="http://schemas.microsoft.com/office/powerpoint/2010/main" val="312921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64</a:t>
            </a:r>
            <a:endParaRPr lang="en-US" sz="1100" b="1"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333338" y="1124744"/>
                <a:ext cx="8477324" cy="5726761"/>
              </a:xfrm>
              <a:prstGeom prst="rect">
                <a:avLst/>
              </a:prstGeom>
            </p:spPr>
            <p:txBody>
              <a:bodyPr wrap="square">
                <a:spAutoFit/>
              </a:bodyPr>
              <a:lstStyle/>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而当执行</a:t>
                </a:r>
                <a:r>
                  <a:rPr lang="en-US" altLang="zh-CN" b="1" dirty="0">
                    <a:solidFill>
                      <a:srgbClr val="000000"/>
                    </a:solidFill>
                    <a:latin typeface="华文中宋" panose="02010600040101010101" pitchFamily="2" charset="-122"/>
                    <a:ea typeface="华文中宋" panose="02010600040101010101" pitchFamily="2" charset="-122"/>
                  </a:rPr>
                  <a:t>unlock</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）时</a:t>
                </a:r>
              </a:p>
              <a:p>
                <a:pPr>
                  <a:lnSpc>
                    <a:spcPct val="150000"/>
                  </a:lnSpc>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a:rPr>
                        <m:t>∆</m:t>
                      </m:r>
                      <m:r>
                        <a:rPr lang="en-US" altLang="zh-CN" b="1" i="1">
                          <a:solidFill>
                            <a:srgbClr val="000000"/>
                          </a:solidFill>
                          <a:latin typeface="Cambria Math"/>
                        </a:rPr>
                        <m:t>𝐊</m:t>
                      </m:r>
                      <m:r>
                        <a:rPr lang="en-US" altLang="zh-CN" b="1">
                          <a:solidFill>
                            <a:srgbClr val="000000"/>
                          </a:solidFill>
                          <a:latin typeface="Cambria Math"/>
                        </a:rPr>
                        <m:t>=∆</m:t>
                      </m:r>
                      <m:r>
                        <a:rPr lang="en-US" altLang="zh-CN" b="1" i="1">
                          <a:solidFill>
                            <a:srgbClr val="000000"/>
                          </a:solidFill>
                          <a:latin typeface="Cambria Math"/>
                        </a:rPr>
                        <m:t>𝐦𝐮𝐭𝐞𝐱</m:t>
                      </m:r>
                      <m:r>
                        <a:rPr lang="en-US" altLang="zh-CN" b="1">
                          <a:solidFill>
                            <a:srgbClr val="000000"/>
                          </a:solidFill>
                          <a:latin typeface="Cambria Math"/>
                        </a:rPr>
                        <m:t>+∆</m:t>
                      </m:r>
                      <m:r>
                        <a:rPr lang="en-US" altLang="zh-CN" b="1" i="1">
                          <a:solidFill>
                            <a:srgbClr val="000000"/>
                          </a:solidFill>
                          <a:latin typeface="Cambria Math"/>
                        </a:rPr>
                        <m:t>𝐂</m:t>
                      </m:r>
                      <m:d>
                        <m:dPr>
                          <m:begChr m:val="["/>
                          <m:endChr m:val="]"/>
                          <m:ctrlPr>
                            <a:rPr lang="zh-CN" altLang="zh-CN" b="1" i="1">
                              <a:solidFill>
                                <a:srgbClr val="000000"/>
                              </a:solidFill>
                              <a:latin typeface="Cambria Math" panose="02040503050406030204" pitchFamily="18" charset="0"/>
                            </a:rPr>
                          </m:ctrlPr>
                        </m:dPr>
                        <m:e>
                          <m:r>
                            <a:rPr lang="en-US" altLang="zh-CN" b="1" i="1">
                              <a:solidFill>
                                <a:srgbClr val="000000"/>
                              </a:solidFill>
                              <a:latin typeface="Cambria Math"/>
                            </a:rPr>
                            <m:t>𝒋</m:t>
                          </m:r>
                        </m:e>
                      </m:d>
                      <m:r>
                        <a:rPr lang="en-US" altLang="zh-CN" b="1">
                          <a:solidFill>
                            <a:srgbClr val="000000"/>
                          </a:solidFill>
                          <a:latin typeface="Cambria Math"/>
                        </a:rPr>
                        <m:t>=</m:t>
                      </m:r>
                      <m:r>
                        <a:rPr lang="en-US" altLang="zh-CN" b="1" i="1">
                          <a:solidFill>
                            <a:srgbClr val="000000"/>
                          </a:solidFill>
                          <a:latin typeface="Cambria Math"/>
                        </a:rPr>
                        <m:t>𝟏</m:t>
                      </m:r>
                      <m:r>
                        <a:rPr lang="en-US" altLang="zh-CN" b="1" i="1">
                          <a:solidFill>
                            <a:srgbClr val="000000"/>
                          </a:solidFill>
                          <a:latin typeface="Cambria Math"/>
                        </a:rPr>
                        <m:t>−</m:t>
                      </m:r>
                      <m:r>
                        <a:rPr lang="en-US" altLang="zh-CN" b="1" i="1">
                          <a:solidFill>
                            <a:srgbClr val="000000"/>
                          </a:solidFill>
                          <a:latin typeface="Cambria Math"/>
                        </a:rPr>
                        <m:t>𝟏</m:t>
                      </m:r>
                      <m:r>
                        <a:rPr lang="en-US" altLang="zh-CN" b="1">
                          <a:solidFill>
                            <a:srgbClr val="000000"/>
                          </a:solidFill>
                          <a:latin typeface="Cambria Math"/>
                        </a:rPr>
                        <m:t>=</m:t>
                      </m:r>
                      <m:r>
                        <a:rPr lang="en-US" altLang="zh-CN" b="1" i="1">
                          <a:solidFill>
                            <a:srgbClr val="000000"/>
                          </a:solidFill>
                          <a:latin typeface="Cambria Math"/>
                        </a:rPr>
                        <m:t>𝟎</m:t>
                      </m:r>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因此，不管进程执行</a:t>
                </a:r>
                <a:r>
                  <a:rPr lang="en-US" altLang="zh-CN" b="1" dirty="0">
                    <a:solidFill>
                      <a:srgbClr val="000000"/>
                    </a:solidFill>
                    <a:latin typeface="华文中宋" panose="02010600040101010101" pitchFamily="2" charset="-122"/>
                    <a:ea typeface="华文中宋" panose="02010600040101010101" pitchFamily="2" charset="-122"/>
                  </a:rPr>
                  <a:t>lock</a:t>
                </a:r>
                <a:r>
                  <a:rPr lang="zh-CN" altLang="zh-CN"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unlock</a:t>
                </a:r>
                <a:r>
                  <a:rPr lang="zh-CN" altLang="zh-CN" b="1" dirty="0">
                    <a:solidFill>
                      <a:srgbClr val="000000"/>
                    </a:solidFill>
                    <a:latin typeface="华文中宋" panose="02010600040101010101" pitchFamily="2" charset="-122"/>
                    <a:ea typeface="华文中宋" panose="02010600040101010101" pitchFamily="2" charset="-122"/>
                  </a:rPr>
                  <a:t>与否，</a:t>
                </a:r>
                <a:r>
                  <a:rPr lang="en-US" altLang="zh-CN" b="1" dirty="0">
                    <a:solidFill>
                      <a:srgbClr val="000000"/>
                    </a:solidFill>
                    <a:latin typeface="华文中宋" panose="02010600040101010101" pitchFamily="2" charset="-122"/>
                    <a:ea typeface="华文中宋" panose="02010600040101010101" pitchFamily="2" charset="-122"/>
                  </a:rPr>
                  <a:t>K</a:t>
                </a:r>
                <a:r>
                  <a:rPr lang="zh-CN" altLang="zh-CN" b="1" dirty="0">
                    <a:solidFill>
                      <a:srgbClr val="000000"/>
                    </a:solidFill>
                    <a:latin typeface="华文中宋" panose="02010600040101010101" pitchFamily="2" charset="-122"/>
                    <a:ea typeface="华文中宋" panose="02010600040101010101" pitchFamily="2" charset="-122"/>
                  </a:rPr>
                  <a:t>值保持不变，为一常数。而当初始时，</a:t>
                </a:r>
                <a:r>
                  <a:rPr lang="en-US" altLang="zh-CN" b="1" dirty="0" err="1">
                    <a:solidFill>
                      <a:srgbClr val="000000"/>
                    </a:solidFill>
                    <a:latin typeface="华文中宋" panose="02010600040101010101" pitchFamily="2" charset="-122"/>
                    <a:ea typeface="华文中宋" panose="02010600040101010101" pitchFamily="2" charset="-122"/>
                  </a:rPr>
                  <a:t>mutex</a:t>
                </a:r>
                <a:r>
                  <a:rPr lang="zh-CN" altLang="zh-CN" b="1" dirty="0">
                    <a:solidFill>
                      <a:srgbClr val="000000"/>
                    </a:solidFill>
                    <a:latin typeface="华文中宋" panose="02010600040101010101" pitchFamily="2" charset="-122"/>
                    <a:ea typeface="华文中宋" panose="02010600040101010101" pitchFamily="2" charset="-122"/>
                  </a:rPr>
                  <a:t>为</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en-US" altLang="zh-CN" b="1" dirty="0" err="1">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]=0</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err="1">
                    <a:solidFill>
                      <a:srgbClr val="000000"/>
                    </a:solidFill>
                    <a:latin typeface="华文中宋" panose="02010600040101010101" pitchFamily="2" charset="-122"/>
                    <a:ea typeface="华文中宋" panose="02010600040101010101" pitchFamily="2" charset="-122"/>
                  </a:rPr>
                  <a:t>i</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2…</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N</a:t>
                </a:r>
                <a:r>
                  <a:rPr lang="zh-CN" altLang="zh-CN" b="1" dirty="0">
                    <a:solidFill>
                      <a:srgbClr val="000000"/>
                    </a:solidFill>
                    <a:latin typeface="华文中宋" panose="02010600040101010101" pitchFamily="2" charset="-122"/>
                    <a:ea typeface="华文中宋" panose="02010600040101010101" pitchFamily="2" charset="-122"/>
                  </a:rPr>
                  <a:t>），所以</a:t>
                </a:r>
              </a:p>
              <a:p>
                <a:pPr>
                  <a:lnSpc>
                    <a:spcPct val="150000"/>
                  </a:lnSpc>
                </a:pPr>
                <a14:m>
                  <m:oMathPara xmlns:m="http://schemas.openxmlformats.org/officeDocument/2006/math">
                    <m:oMathParaPr>
                      <m:jc m:val="centerGroup"/>
                    </m:oMathParaPr>
                    <m:oMath xmlns:m="http://schemas.openxmlformats.org/officeDocument/2006/math">
                      <m:r>
                        <a:rPr lang="en-US" altLang="zh-CN" b="1" i="1">
                          <a:solidFill>
                            <a:srgbClr val="000000"/>
                          </a:solidFill>
                          <a:latin typeface="Cambria Math"/>
                        </a:rPr>
                        <m:t>𝑲</m:t>
                      </m:r>
                      <m:r>
                        <a:rPr lang="en-US" altLang="zh-CN" b="1" i="1">
                          <a:solidFill>
                            <a:srgbClr val="000000"/>
                          </a:solidFill>
                          <a:latin typeface="Cambria Math"/>
                        </a:rPr>
                        <m:t>=</m:t>
                      </m:r>
                      <m:r>
                        <a:rPr lang="en-US" altLang="zh-CN" b="1" i="1">
                          <a:solidFill>
                            <a:srgbClr val="000000"/>
                          </a:solidFill>
                          <a:latin typeface="Cambria Math"/>
                        </a:rPr>
                        <m:t>𝟏</m:t>
                      </m:r>
                      <m:r>
                        <a:rPr lang="en-US" altLang="zh-CN" b="1" i="1">
                          <a:solidFill>
                            <a:srgbClr val="000000"/>
                          </a:solidFill>
                          <a:latin typeface="Cambria Math"/>
                        </a:rPr>
                        <m:t>+</m:t>
                      </m:r>
                      <m:nary>
                        <m:naryPr>
                          <m:chr m:val="∑"/>
                          <m:grow m:val="on"/>
                          <m:ctrlPr>
                            <a:rPr lang="zh-CN" altLang="zh-CN" b="1" i="1">
                              <a:solidFill>
                                <a:srgbClr val="000000"/>
                              </a:solidFill>
                              <a:latin typeface="Cambria Math" panose="02040503050406030204" pitchFamily="18" charset="0"/>
                            </a:rPr>
                          </m:ctrlPr>
                        </m:naryPr>
                        <m:sub>
                          <m:r>
                            <a:rPr lang="en-US" altLang="zh-CN" b="1" i="1">
                              <a:solidFill>
                                <a:srgbClr val="000000"/>
                              </a:solidFill>
                              <a:latin typeface="Cambria Math"/>
                            </a:rPr>
                            <m:t>𝒋</m:t>
                          </m:r>
                          <m:r>
                            <a:rPr lang="en-US" altLang="zh-CN" b="1" i="1">
                              <a:solidFill>
                                <a:srgbClr val="000000"/>
                              </a:solidFill>
                              <a:latin typeface="Cambria Math"/>
                            </a:rPr>
                            <m:t>=</m:t>
                          </m:r>
                          <m:r>
                            <a:rPr lang="en-US" altLang="zh-CN" b="1" i="1">
                              <a:solidFill>
                                <a:srgbClr val="000000"/>
                              </a:solidFill>
                              <a:latin typeface="Cambria Math"/>
                            </a:rPr>
                            <m:t>𝟏</m:t>
                          </m:r>
                        </m:sub>
                        <m:sup>
                          <m:r>
                            <a:rPr lang="en-US" altLang="zh-CN" b="1" i="1">
                              <a:solidFill>
                                <a:srgbClr val="000000"/>
                              </a:solidFill>
                              <a:latin typeface="Cambria Math"/>
                            </a:rPr>
                            <m:t>𝒏</m:t>
                          </m:r>
                        </m:sup>
                        <m:e>
                          <m:r>
                            <a:rPr lang="en-US" altLang="zh-CN" b="1" i="1">
                              <a:solidFill>
                                <a:srgbClr val="000000"/>
                              </a:solidFill>
                              <a:latin typeface="Cambria Math"/>
                            </a:rPr>
                            <m:t>𝟎</m:t>
                          </m:r>
                          <m:r>
                            <a:rPr lang="en-US" altLang="zh-CN" b="1">
                              <a:solidFill>
                                <a:srgbClr val="000000"/>
                              </a:solidFill>
                              <a:latin typeface="Cambria Math"/>
                            </a:rPr>
                            <m:t>=</m:t>
                          </m:r>
                          <m:r>
                            <a:rPr lang="en-US" altLang="zh-CN" b="1" i="1">
                              <a:solidFill>
                                <a:srgbClr val="000000"/>
                              </a:solidFill>
                              <a:latin typeface="Cambria Math"/>
                            </a:rPr>
                            <m:t>𝟏</m:t>
                          </m:r>
                        </m:e>
                      </m:nary>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nary>
                        <m:naryPr>
                          <m:chr m:val="∑"/>
                          <m:grow m:val="on"/>
                          <m:ctrlPr>
                            <a:rPr lang="zh-CN" altLang="zh-CN" b="1" i="1">
                              <a:solidFill>
                                <a:srgbClr val="000000"/>
                              </a:solidFill>
                              <a:latin typeface="Cambria Math" panose="02040503050406030204" pitchFamily="18" charset="0"/>
                            </a:rPr>
                          </m:ctrlPr>
                        </m:naryPr>
                        <m:sub>
                          <m:r>
                            <a:rPr lang="en-US" altLang="zh-CN" b="1" i="1">
                              <a:solidFill>
                                <a:srgbClr val="000000"/>
                              </a:solidFill>
                              <a:latin typeface="Cambria Math"/>
                            </a:rPr>
                            <m:t>𝒋</m:t>
                          </m:r>
                          <m:r>
                            <a:rPr lang="en-US" altLang="zh-CN" b="1" i="1">
                              <a:solidFill>
                                <a:srgbClr val="000000"/>
                              </a:solidFill>
                              <a:latin typeface="Cambria Math"/>
                            </a:rPr>
                            <m:t>=</m:t>
                          </m:r>
                          <m:r>
                            <a:rPr lang="en-US" altLang="zh-CN" b="1" i="1">
                              <a:solidFill>
                                <a:srgbClr val="000000"/>
                              </a:solidFill>
                              <a:latin typeface="Cambria Math"/>
                            </a:rPr>
                            <m:t>𝟏</m:t>
                          </m:r>
                        </m:sub>
                        <m:sup>
                          <m:r>
                            <a:rPr lang="en-US" altLang="zh-CN" b="1" i="1">
                              <a:solidFill>
                                <a:srgbClr val="000000"/>
                              </a:solidFill>
                              <a:latin typeface="Cambria Math"/>
                            </a:rPr>
                            <m:t>𝒏</m:t>
                          </m:r>
                        </m:sup>
                        <m:e>
                          <m:r>
                            <a:rPr lang="en-US" altLang="zh-CN" b="1" i="1">
                              <a:solidFill>
                                <a:srgbClr val="000000"/>
                              </a:solidFill>
                              <a:latin typeface="Cambria Math"/>
                            </a:rPr>
                            <m:t>𝐂</m:t>
                          </m:r>
                          <m:r>
                            <a:rPr lang="en-US" altLang="zh-CN" b="1">
                              <a:solidFill>
                                <a:srgbClr val="000000"/>
                              </a:solidFill>
                              <a:latin typeface="Cambria Math"/>
                            </a:rPr>
                            <m:t>[</m:t>
                          </m:r>
                          <m:r>
                            <a:rPr lang="en-US" altLang="zh-CN" b="1" i="1">
                              <a:solidFill>
                                <a:srgbClr val="000000"/>
                              </a:solidFill>
                              <a:latin typeface="Cambria Math"/>
                            </a:rPr>
                            <m:t>𝐣</m:t>
                          </m:r>
                          <m:r>
                            <a:rPr lang="en-US" altLang="zh-CN" b="1">
                              <a:solidFill>
                                <a:srgbClr val="000000"/>
                              </a:solidFill>
                              <a:latin typeface="Cambria Math"/>
                            </a:rPr>
                            <m:t>]</m:t>
                          </m:r>
                        </m:e>
                      </m:nary>
                      <m:r>
                        <a:rPr lang="en-US" altLang="zh-CN" b="1">
                          <a:solidFill>
                            <a:srgbClr val="000000"/>
                          </a:solidFill>
                          <a:latin typeface="Cambria Math"/>
                        </a:rPr>
                        <m:t>=</m:t>
                      </m:r>
                      <m:r>
                        <a:rPr lang="en-US" altLang="zh-CN" b="1" i="1">
                          <a:solidFill>
                            <a:srgbClr val="000000"/>
                          </a:solidFill>
                          <a:latin typeface="Cambria Math"/>
                        </a:rPr>
                        <m:t>𝟏</m:t>
                      </m:r>
                      <m:r>
                        <a:rPr lang="en-US" altLang="zh-CN" b="1" i="1">
                          <a:solidFill>
                            <a:srgbClr val="000000"/>
                          </a:solidFill>
                          <a:latin typeface="Cambria Math"/>
                        </a:rPr>
                        <m:t>−</m:t>
                      </m:r>
                      <m:r>
                        <a:rPr lang="en-US" altLang="zh-CN" b="1" i="1">
                          <a:solidFill>
                            <a:srgbClr val="000000"/>
                          </a:solidFill>
                          <a:latin typeface="Cambria Math"/>
                        </a:rPr>
                        <m:t>𝐦𝐮𝐭𝐞𝐱</m:t>
                      </m:r>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1" i="1">
                          <a:solidFill>
                            <a:srgbClr val="000000"/>
                          </a:solidFill>
                          <a:latin typeface="Cambria Math"/>
                        </a:rPr>
                        <m:t>𝟎</m:t>
                      </m:r>
                      <m:r>
                        <a:rPr lang="zh-CN" altLang="zh-CN" b="1">
                          <a:solidFill>
                            <a:srgbClr val="000000"/>
                          </a:solidFill>
                          <a:latin typeface="Cambria Math"/>
                        </a:rPr>
                        <m:t>≦</m:t>
                      </m:r>
                      <m:nary>
                        <m:naryPr>
                          <m:chr m:val="∑"/>
                          <m:grow m:val="on"/>
                          <m:ctrlPr>
                            <a:rPr lang="zh-CN" altLang="zh-CN" b="1" i="1">
                              <a:solidFill>
                                <a:srgbClr val="000000"/>
                              </a:solidFill>
                              <a:latin typeface="Cambria Math" panose="02040503050406030204" pitchFamily="18" charset="0"/>
                            </a:rPr>
                          </m:ctrlPr>
                        </m:naryPr>
                        <m:sub>
                          <m:r>
                            <a:rPr lang="en-US" altLang="zh-CN" b="1" i="1">
                              <a:solidFill>
                                <a:srgbClr val="000000"/>
                              </a:solidFill>
                              <a:latin typeface="Cambria Math"/>
                            </a:rPr>
                            <m:t>𝒋</m:t>
                          </m:r>
                          <m:r>
                            <a:rPr lang="en-US" altLang="zh-CN" b="1" i="1">
                              <a:solidFill>
                                <a:srgbClr val="000000"/>
                              </a:solidFill>
                              <a:latin typeface="Cambria Math"/>
                            </a:rPr>
                            <m:t>=</m:t>
                          </m:r>
                          <m:r>
                            <a:rPr lang="en-US" altLang="zh-CN" b="1" i="1">
                              <a:solidFill>
                                <a:srgbClr val="000000"/>
                              </a:solidFill>
                              <a:latin typeface="Cambria Math"/>
                            </a:rPr>
                            <m:t>𝟏</m:t>
                          </m:r>
                        </m:sub>
                        <m:sup>
                          <m:r>
                            <a:rPr lang="en-US" altLang="zh-CN" b="1" i="1">
                              <a:solidFill>
                                <a:srgbClr val="000000"/>
                              </a:solidFill>
                              <a:latin typeface="Cambria Math"/>
                            </a:rPr>
                            <m:t>𝒏</m:t>
                          </m:r>
                        </m:sup>
                        <m:e>
                          <m:r>
                            <a:rPr lang="en-US" altLang="zh-CN" b="1" i="1">
                              <a:solidFill>
                                <a:srgbClr val="000000"/>
                              </a:solidFill>
                              <a:latin typeface="Cambria Math"/>
                            </a:rPr>
                            <m:t>𝐂</m:t>
                          </m:r>
                          <m:r>
                            <a:rPr lang="en-US" altLang="zh-CN" b="1">
                              <a:solidFill>
                                <a:srgbClr val="000000"/>
                              </a:solidFill>
                              <a:latin typeface="Cambria Math"/>
                            </a:rPr>
                            <m:t>[</m:t>
                          </m:r>
                          <m:r>
                            <a:rPr lang="en-US" altLang="zh-CN" b="1" i="1">
                              <a:solidFill>
                                <a:srgbClr val="000000"/>
                              </a:solidFill>
                              <a:latin typeface="Cambria Math"/>
                            </a:rPr>
                            <m:t>𝐣</m:t>
                          </m:r>
                          <m:r>
                            <a:rPr lang="en-US" altLang="zh-CN" b="1">
                              <a:solidFill>
                                <a:srgbClr val="000000"/>
                              </a:solidFill>
                              <a:latin typeface="Cambria Math"/>
                            </a:rPr>
                            <m:t>]</m:t>
                          </m:r>
                        </m:e>
                      </m:nary>
                      <m:r>
                        <a:rPr lang="zh-CN" altLang="zh-CN" b="1">
                          <a:solidFill>
                            <a:srgbClr val="000000"/>
                          </a:solidFill>
                          <a:latin typeface="Cambria Math"/>
                        </a:rPr>
                        <m:t>≦</m:t>
                      </m:r>
                      <m:r>
                        <a:rPr lang="en-US" altLang="zh-CN" b="1" i="1">
                          <a:solidFill>
                            <a:srgbClr val="000000"/>
                          </a:solidFill>
                          <a:latin typeface="Cambria Math"/>
                        </a:rPr>
                        <m:t>𝟏</m:t>
                      </m:r>
                    </m:oMath>
                  </m:oMathPara>
                </a14:m>
                <a:endParaRPr lang="zh-CN" altLang="zh-CN" b="1" dirty="0">
                  <a:solidFill>
                    <a:srgbClr val="000000"/>
                  </a:solidFill>
                  <a:latin typeface="华文中宋" panose="02010600040101010101" pitchFamily="2" charset="-122"/>
                  <a:ea typeface="华文中宋" panose="02010600040101010101" pitchFamily="2" charset="-122"/>
                </a:endParaRPr>
              </a:p>
              <a:p>
                <a:pPr>
                  <a:lnSpc>
                    <a:spcPct val="150000"/>
                  </a:lnSpc>
                </a:pPr>
                <a:r>
                  <a:rPr lang="zh-CN" altLang="zh-CN" b="1" dirty="0">
                    <a:solidFill>
                      <a:srgbClr val="000000"/>
                    </a:solidFill>
                    <a:latin typeface="华文中宋" panose="02010600040101010101" pitchFamily="2" charset="-122"/>
                    <a:ea typeface="华文中宋" panose="02010600040101010101" pitchFamily="2" charset="-122"/>
                  </a:rPr>
                  <a:t>即</a:t>
                </a:r>
                <a:r>
                  <a:rPr lang="en-US" altLang="zh-CN" b="1" dirty="0">
                    <a:solidFill>
                      <a:srgbClr val="000000"/>
                    </a:solidFill>
                    <a:latin typeface="华文中宋" panose="02010600040101010101" pitchFamily="2" charset="-122"/>
                    <a:ea typeface="华文中宋" panose="02010600040101010101" pitchFamily="2" charset="-122"/>
                  </a:rPr>
                  <a:t>σ</a:t>
                </a:r>
                <a:r>
                  <a:rPr lang="zh-CN" altLang="zh-CN"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a:t>
                </a:r>
                <a:r>
                  <a:rPr lang="zh-CN" altLang="zh-CN" b="1" dirty="0">
                    <a:solidFill>
                      <a:srgbClr val="000000"/>
                    </a:solidFill>
                    <a:latin typeface="华文中宋" panose="02010600040101010101" pitchFamily="2" charset="-122"/>
                    <a:ea typeface="华文中宋" panose="02010600040101010101" pitchFamily="2" charset="-122"/>
                  </a:rPr>
                  <a:t>，最多只能有一个进程处于互斥部分，证毕。</a:t>
                </a:r>
                <a:endParaRPr lang="zh-CN" altLang="en-US" b="1" dirty="0">
                  <a:solidFill>
                    <a:srgbClr val="000000"/>
                  </a:solidFill>
                  <a:latin typeface="华文中宋" panose="02010600040101010101" pitchFamily="2" charset="-122"/>
                  <a:ea typeface="华文中宋"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333338" y="1124744"/>
                <a:ext cx="8477324" cy="5726761"/>
              </a:xfrm>
              <a:prstGeom prst="rect">
                <a:avLst/>
              </a:prstGeom>
              <a:blipFill rotWithShape="1">
                <a:blip r:embed="rId2"/>
                <a:stretch>
                  <a:fillRect l="-647" r="-21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33C2EA0-DF8D-4D86-BDBC-C3E2EE69CBA9}"/>
              </a:ext>
            </a:extLst>
          </p:cNvPr>
          <p:cNvSpPr>
            <a:spLocks noGrp="1"/>
          </p:cNvSpPr>
          <p:nvPr>
            <p:ph type="sldNum" sz="quarter" idx="12"/>
          </p:nvPr>
        </p:nvSpPr>
        <p:spPr/>
        <p:txBody>
          <a:bodyPr/>
          <a:lstStyle/>
          <a:p>
            <a:fld id="{B10D5614-B734-4280-8F57-1D4947433C97}" type="slidenum">
              <a:rPr lang="en-US" smtClean="0"/>
              <a:t>82</a:t>
            </a:fld>
            <a:endParaRPr lang="en-US" dirty="0"/>
          </a:p>
        </p:txBody>
      </p:sp>
    </p:spTree>
    <p:extLst>
      <p:ext uri="{BB962C8B-B14F-4D97-AF65-F5344CB8AC3E}">
        <p14:creationId xmlns:p14="http://schemas.microsoft.com/office/powerpoint/2010/main" val="126309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65</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3" name="Rectangle 3"/>
          <p:cNvSpPr txBox="1">
            <a:spLocks noChangeArrowheads="1"/>
          </p:cNvSpPr>
          <p:nvPr/>
        </p:nvSpPr>
        <p:spPr>
          <a:xfrm>
            <a:off x="518192" y="1628545"/>
            <a:ext cx="5493968" cy="1872464"/>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信号量和</a:t>
            </a:r>
            <a:r>
              <a:rPr lang="en-US" altLang="zh-CN" sz="1800" b="1" dirty="0">
                <a:solidFill>
                  <a:srgbClr val="000000"/>
                </a:solidFill>
                <a:latin typeface="华文中宋" panose="02010600040101010101" pitchFamily="2" charset="-122"/>
                <a:ea typeface="华文中宋" panose="02010600040101010101" pitchFamily="2" charset="-122"/>
              </a:rPr>
              <a:t>PV</a:t>
            </a:r>
            <a:r>
              <a:rPr lang="zh-CN" altLang="en-US" sz="1800" b="1" dirty="0">
                <a:solidFill>
                  <a:srgbClr val="000000"/>
                </a:solidFill>
                <a:latin typeface="华文中宋" panose="02010600040101010101" pitchFamily="2" charset="-122"/>
                <a:ea typeface="华文中宋" panose="02010600040101010101" pitchFamily="2" charset="-122"/>
              </a:rPr>
              <a:t>原语是由荷兰计算机图灵奖获得者</a:t>
            </a:r>
            <a:r>
              <a:rPr lang="en-US" altLang="zh-CN" sz="1800" b="1" dirty="0" err="1">
                <a:solidFill>
                  <a:srgbClr val="000000"/>
                </a:solidFill>
                <a:latin typeface="华文中宋" panose="02010600040101010101" pitchFamily="2" charset="-122"/>
                <a:ea typeface="华文中宋" panose="02010600040101010101" pitchFamily="2" charset="-122"/>
              </a:rPr>
              <a:t>E.W.Dijkstra</a:t>
            </a:r>
            <a:r>
              <a:rPr lang="zh-CN" altLang="en-US" sz="1800" b="1" dirty="0">
                <a:solidFill>
                  <a:srgbClr val="000000"/>
                </a:solidFill>
                <a:latin typeface="华文中宋" panose="02010600040101010101" pitchFamily="2" charset="-122"/>
                <a:ea typeface="华文中宋" panose="02010600040101010101" pitchFamily="2" charset="-122"/>
              </a:rPr>
              <a:t>提出的</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为解决加锁法的效率和公平问题，引入一个“</a:t>
            </a:r>
            <a:r>
              <a:rPr lang="zh-CN" altLang="en-US" sz="1800" b="1" dirty="0">
                <a:solidFill>
                  <a:srgbClr val="FF0000"/>
                </a:solidFill>
                <a:latin typeface="华文中宋" panose="02010600040101010101" pitchFamily="2" charset="-122"/>
                <a:ea typeface="华文中宋" panose="02010600040101010101" pitchFamily="2" charset="-122"/>
              </a:rPr>
              <a:t>管理员</a:t>
            </a:r>
            <a:r>
              <a:rPr lang="en-US" altLang="zh-CN" sz="1800" b="1" dirty="0">
                <a:solidFill>
                  <a:srgbClr val="000000"/>
                </a:solidFill>
                <a:latin typeface="华文中宋" panose="02010600040101010101" pitchFamily="2" charset="-122"/>
                <a:ea typeface="华文中宋" panose="02010600040101010101" pitchFamily="2" charset="-122"/>
              </a:rPr>
              <a:t>”</a:t>
            </a:r>
            <a:r>
              <a:rPr lang="zh-CN" altLang="en-US" sz="1800" b="1" dirty="0">
                <a:solidFill>
                  <a:srgbClr val="000000"/>
                </a:solidFill>
                <a:latin typeface="华文中宋" panose="02010600040101010101" pitchFamily="2" charset="-122"/>
                <a:ea typeface="华文中宋" panose="02010600040101010101" pitchFamily="2" charset="-122"/>
              </a:rPr>
              <a:t>（教材上的例子）</a:t>
            </a:r>
            <a:endParaRPr lang="en-US" altLang="zh-CN" sz="1800" b="1" dirty="0">
              <a:solidFill>
                <a:srgbClr val="000000"/>
              </a:solidFill>
              <a:latin typeface="华文中宋" panose="02010600040101010101" pitchFamily="2" charset="-122"/>
              <a:ea typeface="华文中宋" panose="02010600040101010101" pitchFamily="2" charset="-122"/>
            </a:endParaRPr>
          </a:p>
          <a:p>
            <a:pPr marL="457200" lvl="2"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0">
              <a:lnSpc>
                <a:spcPct val="150000"/>
              </a:lnSpc>
              <a:spcBef>
                <a:spcPts val="0"/>
              </a:spcBef>
              <a:buNone/>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0242" name="Picture 2" descr="File:Edsger Wybe Dijkstr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692696"/>
            <a:ext cx="1999898" cy="26665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77722" y="3276069"/>
            <a:ext cx="7958550" cy="2536272"/>
          </a:xfrm>
          <a:prstGeom prst="rect">
            <a:avLst/>
          </a:prstGeom>
        </p:spPr>
        <p:txBody>
          <a:bodyPr wrap="square">
            <a:spAutoFit/>
          </a:bodyPr>
          <a:lstStyle/>
          <a:p>
            <a:pPr>
              <a:lnSpc>
                <a:spcPct val="150000"/>
              </a:lnSpc>
              <a:spcBef>
                <a:spcPts val="0"/>
              </a:spcBef>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 信号量（</a:t>
            </a:r>
            <a:r>
              <a:rPr lang="en-US" altLang="zh-CN" b="1" dirty="0">
                <a:solidFill>
                  <a:srgbClr val="FF0000"/>
                </a:solidFill>
                <a:latin typeface="华文中宋" panose="02010600040101010101" pitchFamily="2" charset="-122"/>
                <a:ea typeface="华文中宋" panose="02010600040101010101" pitchFamily="2" charset="-122"/>
              </a:rPr>
              <a:t>semaphore</a:t>
            </a:r>
            <a:r>
              <a:rPr lang="zh-CN" altLang="en-US" b="1" dirty="0">
                <a:solidFill>
                  <a:srgbClr val="FF0000"/>
                </a:solidFill>
                <a:latin typeface="华文中宋" panose="02010600040101010101" pitchFamily="2" charset="-122"/>
                <a:ea typeface="华文中宋" panose="02010600040101010101" pitchFamily="2" charset="-122"/>
              </a:rPr>
              <a:t>）</a:t>
            </a:r>
            <a:r>
              <a:rPr lang="zh-CN" altLang="en-US" b="1" dirty="0">
                <a:solidFill>
                  <a:srgbClr val="000000"/>
                </a:solidFill>
                <a:latin typeface="华文中宋" panose="02010600040101010101" pitchFamily="2" charset="-122"/>
                <a:ea typeface="华文中宋" panose="02010600040101010101" pitchFamily="2" charset="-122"/>
              </a:rPr>
              <a:t>的数值表示当前系统中可用的该类临界资源的数量。如设置信号量</a:t>
            </a:r>
            <a:r>
              <a:rPr lang="en-US" altLang="zh-CN" b="1" dirty="0" err="1">
                <a:solidFill>
                  <a:srgbClr val="000000"/>
                </a:solidFill>
                <a:latin typeface="华文中宋" panose="02010600040101010101" pitchFamily="2" charset="-122"/>
                <a:ea typeface="华文中宋" panose="02010600040101010101" pitchFamily="2" charset="-122"/>
              </a:rPr>
              <a:t>sem</a:t>
            </a:r>
            <a:r>
              <a:rPr lang="zh-CN" altLang="en-US" b="1" dirty="0">
                <a:solidFill>
                  <a:srgbClr val="000000"/>
                </a:solidFill>
                <a:latin typeface="华文中宋" panose="02010600040101010101" pitchFamily="2" charset="-122"/>
                <a:ea typeface="华文中宋" panose="02010600040101010101" pitchFamily="2" charset="-122"/>
              </a:rPr>
              <a:t>，则</a:t>
            </a:r>
            <a:r>
              <a:rPr lang="en-US" altLang="zh-CN" b="1" dirty="0" err="1">
                <a:solidFill>
                  <a:srgbClr val="000000"/>
                </a:solidFill>
                <a:latin typeface="华文中宋" panose="02010600040101010101" pitchFamily="2" charset="-122"/>
                <a:ea typeface="华文中宋" panose="02010600040101010101" pitchFamily="2" charset="-122"/>
              </a:rPr>
              <a:t>sem</a:t>
            </a:r>
            <a:r>
              <a:rPr lang="zh-CN" altLang="en-US" b="1" dirty="0">
                <a:solidFill>
                  <a:srgbClr val="000000"/>
                </a:solidFill>
                <a:latin typeface="华文中宋" panose="02010600040101010101" pitchFamily="2" charset="-122"/>
                <a:ea typeface="华文中宋" panose="02010600040101010101" pitchFamily="2" charset="-122"/>
              </a:rPr>
              <a:t>的值意义为：</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err="1">
                <a:solidFill>
                  <a:srgbClr val="FF0000"/>
                </a:solidFill>
                <a:latin typeface="华文中宋" panose="02010600040101010101" pitchFamily="2" charset="-122"/>
                <a:ea typeface="华文中宋" panose="02010600040101010101" pitchFamily="2" charset="-122"/>
              </a:rPr>
              <a:t>sem</a:t>
            </a:r>
            <a:r>
              <a:rPr lang="en-US" altLang="zh-CN" b="1" dirty="0">
                <a:solidFill>
                  <a:srgbClr val="FF0000"/>
                </a:solidFill>
                <a:latin typeface="华文中宋" panose="02010600040101010101" pitchFamily="2" charset="-122"/>
                <a:ea typeface="华文中宋" panose="02010600040101010101" pitchFamily="2" charset="-122"/>
              </a:rPr>
              <a:t>&gt;0</a:t>
            </a:r>
            <a:r>
              <a:rPr lang="zh-CN" altLang="en-US" b="1" dirty="0">
                <a:solidFill>
                  <a:srgbClr val="000000"/>
                </a:solidFill>
                <a:latin typeface="华文中宋" panose="02010600040101010101" pitchFamily="2" charset="-122"/>
                <a:ea typeface="华文中宋" panose="02010600040101010101" pitchFamily="2" charset="-122"/>
              </a:rPr>
              <a:t>，则</a:t>
            </a:r>
            <a:r>
              <a:rPr lang="en-US" altLang="zh-CN" b="1" dirty="0" err="1">
                <a:solidFill>
                  <a:srgbClr val="000000"/>
                </a:solidFill>
                <a:latin typeface="华文中宋" panose="02010600040101010101" pitchFamily="2" charset="-122"/>
                <a:ea typeface="华文中宋" panose="02010600040101010101" pitchFamily="2" charset="-122"/>
              </a:rPr>
              <a:t>sem</a:t>
            </a:r>
            <a:r>
              <a:rPr lang="zh-CN" altLang="en-US" b="1" dirty="0">
                <a:solidFill>
                  <a:srgbClr val="000000"/>
                </a:solidFill>
                <a:latin typeface="华文中宋" panose="02010600040101010101" pitchFamily="2" charset="-122"/>
                <a:ea typeface="华文中宋" panose="02010600040101010101" pitchFamily="2" charset="-122"/>
              </a:rPr>
              <a:t>的值表示系统中空闲的该类临界资源的个数；</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err="1">
                <a:solidFill>
                  <a:srgbClr val="FF0000"/>
                </a:solidFill>
                <a:latin typeface="华文中宋" panose="02010600040101010101" pitchFamily="2" charset="-122"/>
                <a:ea typeface="华文中宋" panose="02010600040101010101" pitchFamily="2" charset="-122"/>
              </a:rPr>
              <a:t>sem</a:t>
            </a:r>
            <a:r>
              <a:rPr lang="en-US" altLang="zh-CN" b="1" dirty="0">
                <a:solidFill>
                  <a:srgbClr val="FF0000"/>
                </a:solidFill>
                <a:latin typeface="华文中宋" panose="02010600040101010101" pitchFamily="2" charset="-122"/>
                <a:ea typeface="华文中宋" panose="02010600040101010101" pitchFamily="2" charset="-122"/>
              </a:rPr>
              <a:t>=0</a:t>
            </a:r>
            <a:r>
              <a:rPr lang="zh-CN" altLang="en-US" b="1" dirty="0">
                <a:solidFill>
                  <a:srgbClr val="000000"/>
                </a:solidFill>
                <a:latin typeface="华文中宋" panose="02010600040101010101" pitchFamily="2" charset="-122"/>
                <a:ea typeface="华文中宋" panose="02010600040101010101" pitchFamily="2" charset="-122"/>
              </a:rPr>
              <a:t>，则表示系统中该类临界资源刚好全部被占用，而且没有进程在等待该临界资源；</a:t>
            </a:r>
            <a:endParaRPr lang="en-US" altLang="zh-CN" b="1" dirty="0">
              <a:solidFill>
                <a:srgbClr val="000000"/>
              </a:solidFill>
              <a:latin typeface="华文中宋" panose="02010600040101010101" pitchFamily="2" charset="-122"/>
              <a:ea typeface="华文中宋" panose="02010600040101010101" pitchFamily="2" charset="-122"/>
            </a:endParaRPr>
          </a:p>
          <a:p>
            <a:pPr marL="742950" lvl="1" indent="-285750">
              <a:lnSpc>
                <a:spcPct val="150000"/>
              </a:lnSpc>
              <a:buFont typeface="Arial" panose="020B0604020202020204" pitchFamily="34" charset="0"/>
              <a:buChar char="•"/>
            </a:pPr>
            <a:r>
              <a:rPr lang="en-US" altLang="zh-CN" b="1" dirty="0" err="1">
                <a:solidFill>
                  <a:srgbClr val="FF0000"/>
                </a:solidFill>
                <a:latin typeface="华文中宋" panose="02010600040101010101" pitchFamily="2" charset="-122"/>
                <a:ea typeface="华文中宋" panose="02010600040101010101" pitchFamily="2" charset="-122"/>
              </a:rPr>
              <a:t>sem</a:t>
            </a:r>
            <a:r>
              <a:rPr lang="en-US" altLang="zh-CN" b="1" dirty="0">
                <a:solidFill>
                  <a:srgbClr val="FF0000"/>
                </a:solidFill>
                <a:latin typeface="华文中宋" panose="02010600040101010101" pitchFamily="2" charset="-122"/>
                <a:ea typeface="华文中宋" panose="02010600040101010101" pitchFamily="2" charset="-122"/>
              </a:rPr>
              <a:t>&lt;0</a:t>
            </a:r>
            <a:r>
              <a:rPr lang="zh-CN" altLang="en-US" b="1" dirty="0">
                <a:solidFill>
                  <a:srgbClr val="000000"/>
                </a:solidFill>
                <a:latin typeface="华文中宋" panose="02010600040101010101" pitchFamily="2" charset="-122"/>
                <a:ea typeface="华文中宋" panose="02010600040101010101" pitchFamily="2" charset="-122"/>
              </a:rPr>
              <a:t>，则</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的绝对值表示系统中的进程等待该类临界资源的个数。</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9627E468-CDC1-432B-AF41-D4A33D1C5FD3}"/>
              </a:ext>
            </a:extLst>
          </p:cNvPr>
          <p:cNvSpPr txBox="1"/>
          <p:nvPr/>
        </p:nvSpPr>
        <p:spPr>
          <a:xfrm>
            <a:off x="189600" y="5728165"/>
            <a:ext cx="8255559" cy="874278"/>
          </a:xfrm>
          <a:prstGeom prst="rect">
            <a:avLst/>
          </a:prstGeom>
          <a:noFill/>
        </p:spPr>
        <p:txBody>
          <a:bodyPr wrap="square">
            <a:spAutoFit/>
          </a:bodyPr>
          <a:lstStyle/>
          <a:p>
            <a:pPr marL="742950" lvl="1" indent="-285750">
              <a:lnSpc>
                <a:spcPct val="150000"/>
              </a:lnSpc>
              <a:buFont typeface="Wingdings" panose="05000000000000000000" pitchFamily="2" charset="2"/>
              <a:buChar char="Ø"/>
            </a:pPr>
            <a:r>
              <a:rPr lang="zh-CN" altLang="en-US" b="1" dirty="0">
                <a:solidFill>
                  <a:srgbClr val="FF0000"/>
                </a:solidFill>
                <a:latin typeface="华文中宋" panose="02010600040101010101" pitchFamily="2" charset="-122"/>
                <a:ea typeface="华文中宋" panose="02010600040101010101" pitchFamily="2" charset="-122"/>
              </a:rPr>
              <a:t>这里所说的信号量，也称“记录型信号量”，使用一个整数表示资源数量，同时为实现“让权等待”，还需要使用一个等待队列指针（隐含）</a:t>
            </a:r>
            <a:endParaRPr lang="en-US" altLang="zh-CN" b="1" dirty="0">
              <a:solidFill>
                <a:srgbClr val="FF0000"/>
              </a:solidFill>
              <a:latin typeface="华文中宋" panose="02010600040101010101" pitchFamily="2" charset="-122"/>
              <a:ea typeface="华文中宋" panose="02010600040101010101" pitchFamily="2" charset="-122"/>
            </a:endParaRPr>
          </a:p>
        </p:txBody>
      </p:sp>
      <p:sp>
        <p:nvSpPr>
          <p:cNvPr id="4" name="灯片编号占位符 3">
            <a:extLst>
              <a:ext uri="{FF2B5EF4-FFF2-40B4-BE49-F238E27FC236}">
                <a16:creationId xmlns:a16="http://schemas.microsoft.com/office/drawing/2014/main" id="{F9390EFF-36B1-4439-B994-EB56506E4C21}"/>
              </a:ext>
            </a:extLst>
          </p:cNvPr>
          <p:cNvSpPr>
            <a:spLocks noGrp="1"/>
          </p:cNvSpPr>
          <p:nvPr>
            <p:ph type="sldNum" sz="quarter" idx="12"/>
          </p:nvPr>
        </p:nvSpPr>
        <p:spPr/>
        <p:txBody>
          <a:bodyPr/>
          <a:lstStyle/>
          <a:p>
            <a:fld id="{B10D5614-B734-4280-8F57-1D4947433C97}" type="slidenum">
              <a:rPr lang="en-US" smtClean="0"/>
              <a:t>83</a:t>
            </a:fld>
            <a:endParaRPr lang="en-US" dirty="0"/>
          </a:p>
        </p:txBody>
      </p:sp>
    </p:spTree>
    <p:extLst>
      <p:ext uri="{BB962C8B-B14F-4D97-AF65-F5344CB8AC3E}">
        <p14:creationId xmlns:p14="http://schemas.microsoft.com/office/powerpoint/2010/main" val="406778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66</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755576" y="1626173"/>
            <a:ext cx="7881640"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定义在信号量上的</a:t>
            </a:r>
            <a:r>
              <a:rPr lang="en-US" altLang="zh-CN" b="1" dirty="0">
                <a:solidFill>
                  <a:srgbClr val="000000"/>
                </a:solidFill>
                <a:latin typeface="华文中宋" panose="02010600040101010101" pitchFamily="2" charset="-122"/>
                <a:ea typeface="华文中宋" panose="02010600040101010101" pitchFamily="2" charset="-122"/>
              </a:rPr>
              <a:t>P</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V</a:t>
            </a:r>
            <a:r>
              <a:rPr lang="zh-CN" altLang="en-US" b="1" dirty="0">
                <a:solidFill>
                  <a:srgbClr val="000000"/>
                </a:solidFill>
                <a:latin typeface="华文中宋" panose="02010600040101010101" pitchFamily="2" charset="-122"/>
                <a:ea typeface="华文中宋" panose="02010600040101010101" pitchFamily="2" charset="-122"/>
              </a:rPr>
              <a:t>操作是专门用于对信号量的值进行减１、加１操作的原语</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这里的</a:t>
            </a:r>
            <a:r>
              <a:rPr lang="en-US" altLang="zh-CN" b="1" dirty="0">
                <a:solidFill>
                  <a:srgbClr val="000000"/>
                </a:solidFill>
                <a:latin typeface="华文中宋" panose="02010600040101010101" pitchFamily="2" charset="-122"/>
                <a:ea typeface="华文中宋" panose="02010600040101010101" pitchFamily="2" charset="-122"/>
              </a:rPr>
              <a:t>P</a:t>
            </a:r>
            <a:r>
              <a:rPr lang="zh-CN" altLang="en-US" b="1" dirty="0">
                <a:solidFill>
                  <a:srgbClr val="000000"/>
                </a:solidFill>
                <a:latin typeface="华文中宋" panose="02010600040101010101" pitchFamily="2" charset="-122"/>
                <a:ea typeface="华文中宋" panose="02010600040101010101" pitchFamily="2" charset="-122"/>
              </a:rPr>
              <a:t>代表荷兰语</a:t>
            </a:r>
            <a:r>
              <a:rPr lang="en-US" altLang="zh-CN" b="1" dirty="0" err="1">
                <a:solidFill>
                  <a:srgbClr val="000000"/>
                </a:solidFill>
                <a:latin typeface="华文中宋" panose="02010600040101010101" pitchFamily="2" charset="-122"/>
                <a:ea typeface="华文中宋" panose="02010600040101010101" pitchFamily="2" charset="-122"/>
              </a:rPr>
              <a:t>Passeren</a:t>
            </a:r>
            <a:r>
              <a:rPr lang="zh-CN" altLang="en-US" b="1" dirty="0">
                <a:solidFill>
                  <a:srgbClr val="000000"/>
                </a:solidFill>
                <a:latin typeface="华文中宋" panose="02010600040101010101" pitchFamily="2" charset="-122"/>
                <a:ea typeface="华文中宋" panose="02010600040101010101" pitchFamily="2" charset="-122"/>
              </a:rPr>
              <a:t>，意为“通过”，</a:t>
            </a:r>
            <a:r>
              <a:rPr lang="en-US" altLang="zh-CN" b="1" dirty="0">
                <a:solidFill>
                  <a:srgbClr val="000000"/>
                </a:solidFill>
                <a:latin typeface="华文中宋" panose="02010600040101010101" pitchFamily="2" charset="-122"/>
                <a:ea typeface="华文中宋" panose="02010600040101010101" pitchFamily="2" charset="-122"/>
              </a:rPr>
              <a:t>V</a:t>
            </a:r>
            <a:r>
              <a:rPr lang="zh-CN" altLang="en-US" b="1" dirty="0">
                <a:solidFill>
                  <a:srgbClr val="000000"/>
                </a:solidFill>
                <a:latin typeface="华文中宋" panose="02010600040101010101" pitchFamily="2" charset="-122"/>
                <a:ea typeface="华文中宋" panose="02010600040101010101" pitchFamily="2" charset="-122"/>
              </a:rPr>
              <a:t>代表荷兰语</a:t>
            </a:r>
            <a:r>
              <a:rPr lang="en-US" altLang="zh-CN" b="1" dirty="0" err="1">
                <a:solidFill>
                  <a:srgbClr val="000000"/>
                </a:solidFill>
                <a:latin typeface="华文中宋" panose="02010600040101010101" pitchFamily="2" charset="-122"/>
                <a:ea typeface="华文中宋" panose="02010600040101010101" pitchFamily="2" charset="-122"/>
              </a:rPr>
              <a:t>Vrijgeven</a:t>
            </a:r>
            <a:r>
              <a:rPr lang="zh-CN" altLang="en-US" b="1" dirty="0">
                <a:solidFill>
                  <a:srgbClr val="000000"/>
                </a:solidFill>
                <a:latin typeface="华文中宋" panose="02010600040101010101" pitchFamily="2" charset="-122"/>
                <a:ea typeface="华文中宋" panose="02010600040101010101" pitchFamily="2" charset="-122"/>
              </a:rPr>
              <a:t>，意为“释放”</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现在流行使用</a:t>
            </a:r>
            <a:r>
              <a:rPr lang="en-US" altLang="zh-CN" b="1" dirty="0">
                <a:solidFill>
                  <a:srgbClr val="000000"/>
                </a:solidFill>
                <a:latin typeface="华文中宋" panose="02010600040101010101" pitchFamily="2" charset="-122"/>
                <a:ea typeface="华文中宋" panose="02010600040101010101" pitchFamily="2" charset="-122"/>
              </a:rPr>
              <a:t>wait</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signal</a:t>
            </a:r>
            <a:r>
              <a:rPr lang="zh-CN" altLang="en-US" b="1" dirty="0">
                <a:solidFill>
                  <a:srgbClr val="000000"/>
                </a:solidFill>
                <a:latin typeface="华文中宋" panose="02010600040101010101" pitchFamily="2" charset="-122"/>
                <a:ea typeface="华文中宋" panose="02010600040101010101" pitchFamily="2" charset="-122"/>
              </a:rPr>
              <a:t>操作代替</a:t>
            </a:r>
            <a:r>
              <a:rPr lang="en-US" altLang="zh-CN" b="1" dirty="0">
                <a:solidFill>
                  <a:srgbClr val="000000"/>
                </a:solidFill>
                <a:latin typeface="华文中宋" panose="02010600040101010101" pitchFamily="2" charset="-122"/>
                <a:ea typeface="华文中宋" panose="02010600040101010101" pitchFamily="2" charset="-122"/>
              </a:rPr>
              <a:t>P</a:t>
            </a:r>
            <a:r>
              <a:rPr lang="zh-CN" altLang="en-US" b="1" dirty="0">
                <a:solidFill>
                  <a:srgbClr val="000000"/>
                </a:solidFill>
                <a:latin typeface="华文中宋" panose="02010600040101010101" pitchFamily="2" charset="-122"/>
                <a:ea typeface="华文中宋" panose="02010600040101010101" pitchFamily="2" charset="-122"/>
              </a:rPr>
              <a:t>操作和</a:t>
            </a:r>
            <a:r>
              <a:rPr lang="en-US" altLang="zh-CN" b="1" dirty="0">
                <a:solidFill>
                  <a:srgbClr val="000000"/>
                </a:solidFill>
                <a:latin typeface="华文中宋" panose="02010600040101010101" pitchFamily="2" charset="-122"/>
                <a:ea typeface="华文中宋" panose="02010600040101010101" pitchFamily="2" charset="-122"/>
              </a:rPr>
              <a:t>V</a:t>
            </a:r>
            <a:r>
              <a:rPr lang="zh-CN" altLang="en-US" b="1" dirty="0">
                <a:solidFill>
                  <a:srgbClr val="000000"/>
                </a:solidFill>
                <a:latin typeface="华文中宋" panose="02010600040101010101" pitchFamily="2" charset="-122"/>
                <a:ea typeface="华文中宋" panose="02010600040101010101" pitchFamily="2" charset="-122"/>
              </a:rPr>
              <a:t>操作。</a:t>
            </a:r>
          </a:p>
        </p:txBody>
      </p:sp>
      <p:sp>
        <p:nvSpPr>
          <p:cNvPr id="3" name="灯片编号占位符 2">
            <a:extLst>
              <a:ext uri="{FF2B5EF4-FFF2-40B4-BE49-F238E27FC236}">
                <a16:creationId xmlns:a16="http://schemas.microsoft.com/office/drawing/2014/main" id="{D287DDC2-7F3D-4234-B109-A7DFA1B0E927}"/>
              </a:ext>
            </a:extLst>
          </p:cNvPr>
          <p:cNvSpPr>
            <a:spLocks noGrp="1"/>
          </p:cNvSpPr>
          <p:nvPr>
            <p:ph type="sldNum" sz="quarter" idx="12"/>
          </p:nvPr>
        </p:nvSpPr>
        <p:spPr/>
        <p:txBody>
          <a:bodyPr/>
          <a:lstStyle/>
          <a:p>
            <a:fld id="{B10D5614-B734-4280-8F57-1D4947433C97}" type="slidenum">
              <a:rPr lang="en-US" smtClean="0"/>
              <a:t>84</a:t>
            </a:fld>
            <a:endParaRPr lang="en-US" dirty="0"/>
          </a:p>
        </p:txBody>
      </p:sp>
    </p:spTree>
    <p:extLst>
      <p:ext uri="{BB962C8B-B14F-4D97-AF65-F5344CB8AC3E}">
        <p14:creationId xmlns:p14="http://schemas.microsoft.com/office/powerpoint/2010/main" val="32570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67</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369841" y="1759677"/>
            <a:ext cx="4212431" cy="3109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800" b="1" dirty="0">
                <a:solidFill>
                  <a:srgbClr val="FF0000"/>
                </a:solidFill>
                <a:latin typeface="华文中宋" panose="02010600040101010101" pitchFamily="2" charset="-122"/>
                <a:ea typeface="华文中宋" panose="02010600040101010101" pitchFamily="2" charset="-122"/>
              </a:rPr>
              <a:t>P</a:t>
            </a:r>
            <a:r>
              <a:rPr lang="zh-CN" altLang="en-US" sz="1800" b="1" dirty="0">
                <a:solidFill>
                  <a:srgbClr val="FF0000"/>
                </a:solidFill>
                <a:latin typeface="华文中宋" panose="02010600040101010101" pitchFamily="2" charset="-122"/>
                <a:ea typeface="华文中宋" panose="02010600040101010101" pitchFamily="2" charset="-122"/>
              </a:rPr>
              <a:t>原语操作</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600" b="1" dirty="0" err="1">
                <a:solidFill>
                  <a:srgbClr val="000000"/>
                </a:solidFill>
                <a:latin typeface="华文中宋" panose="02010600040101010101" pitchFamily="2" charset="-122"/>
                <a:ea typeface="华文中宋" panose="02010600040101010101" pitchFamily="2" charset="-122"/>
              </a:rPr>
              <a:t>sem</a:t>
            </a:r>
            <a:r>
              <a:rPr lang="zh-CN" altLang="en-US" sz="1600" b="1" dirty="0">
                <a:solidFill>
                  <a:srgbClr val="000000"/>
                </a:solidFill>
                <a:latin typeface="华文中宋" panose="02010600040101010101" pitchFamily="2" charset="-122"/>
                <a:ea typeface="华文中宋" panose="02010600040101010101" pitchFamily="2" charset="-122"/>
              </a:rPr>
              <a:t>减</a:t>
            </a:r>
            <a:r>
              <a:rPr lang="en-US" altLang="zh-CN" sz="1600" b="1" dirty="0">
                <a:solidFill>
                  <a:srgbClr val="000000"/>
                </a:solidFill>
                <a:latin typeface="华文中宋" panose="02010600040101010101" pitchFamily="2" charset="-122"/>
                <a:ea typeface="华文中宋" panose="02010600040101010101" pitchFamily="2" charset="-122"/>
              </a:rPr>
              <a:t>1</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若</a:t>
            </a: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减</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后仍大于或等于零，则进程继续执行</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若</a:t>
            </a: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减</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后小于零，则该进程被阻塞自己后，插入到与该信号相对应的队列中</a:t>
            </a:r>
          </a:p>
        </p:txBody>
      </p:sp>
      <p:pic>
        <p:nvPicPr>
          <p:cNvPr id="10" name="Picture 4" descr="c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107340" y="1602417"/>
            <a:ext cx="3864698" cy="4084428"/>
          </a:xfrm>
          <a:prstGeom prst="rect">
            <a:avLst/>
          </a:prstGeom>
          <a:noFill/>
        </p:spPr>
      </p:pic>
      <p:sp>
        <p:nvSpPr>
          <p:cNvPr id="2" name="灯片编号占位符 1">
            <a:extLst>
              <a:ext uri="{FF2B5EF4-FFF2-40B4-BE49-F238E27FC236}">
                <a16:creationId xmlns:a16="http://schemas.microsoft.com/office/drawing/2014/main" id="{52A1F08C-993A-4191-9734-7DD949DC49BB}"/>
              </a:ext>
            </a:extLst>
          </p:cNvPr>
          <p:cNvSpPr>
            <a:spLocks noGrp="1"/>
          </p:cNvSpPr>
          <p:nvPr>
            <p:ph type="sldNum" sz="quarter" idx="12"/>
          </p:nvPr>
        </p:nvSpPr>
        <p:spPr/>
        <p:txBody>
          <a:bodyPr/>
          <a:lstStyle/>
          <a:p>
            <a:fld id="{B10D5614-B734-4280-8F57-1D4947433C97}" type="slidenum">
              <a:rPr lang="en-US" smtClean="0"/>
              <a:t>85</a:t>
            </a:fld>
            <a:endParaRPr lang="en-US" dirty="0"/>
          </a:p>
        </p:txBody>
      </p:sp>
    </p:spTree>
    <p:extLst>
      <p:ext uri="{BB962C8B-B14F-4D97-AF65-F5344CB8AC3E}">
        <p14:creationId xmlns:p14="http://schemas.microsoft.com/office/powerpoint/2010/main" val="92594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68</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369841" y="1759677"/>
            <a:ext cx="4212431" cy="3109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1800" b="1" dirty="0">
                <a:solidFill>
                  <a:srgbClr val="FF0000"/>
                </a:solidFill>
                <a:latin typeface="华文中宋" panose="02010600040101010101" pitchFamily="2" charset="-122"/>
                <a:ea typeface="华文中宋" panose="02010600040101010101" pitchFamily="2" charset="-122"/>
              </a:rPr>
              <a:t>V</a:t>
            </a:r>
            <a:r>
              <a:rPr lang="zh-CN" altLang="en-US" sz="1800" b="1" dirty="0">
                <a:solidFill>
                  <a:srgbClr val="FF0000"/>
                </a:solidFill>
                <a:latin typeface="华文中宋" panose="02010600040101010101" pitchFamily="2" charset="-122"/>
                <a:ea typeface="华文中宋" panose="02010600040101010101" pitchFamily="2" charset="-122"/>
              </a:rPr>
              <a:t>原语操作</a:t>
            </a:r>
            <a:endParaRPr lang="en-US" altLang="zh-CN" sz="1800" b="1" dirty="0">
              <a:solidFill>
                <a:srgbClr val="FF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加</a:t>
            </a:r>
            <a:r>
              <a:rPr lang="en-US" altLang="zh-CN" sz="1800" b="1" dirty="0">
                <a:solidFill>
                  <a:srgbClr val="000000"/>
                </a:solidFill>
                <a:latin typeface="华文中宋" panose="02010600040101010101" pitchFamily="2" charset="-122"/>
                <a:ea typeface="华文中宋" panose="02010600040101010101" pitchFamily="2" charset="-122"/>
              </a:rPr>
              <a:t>1</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若</a:t>
            </a: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加</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后仍大于零，则进程继续执行</a:t>
            </a:r>
            <a:endParaRPr lang="en-US" altLang="zh-CN" sz="1800" b="1" dirty="0">
              <a:solidFill>
                <a:srgbClr val="000000"/>
              </a:solidFill>
              <a:latin typeface="华文中宋" panose="02010600040101010101" pitchFamily="2" charset="-122"/>
              <a:ea typeface="华文中宋" panose="02010600040101010101" pitchFamily="2" charset="-122"/>
            </a:endParaRP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若</a:t>
            </a:r>
            <a:r>
              <a:rPr lang="en-US" altLang="zh-CN" sz="1800" b="1" dirty="0" err="1">
                <a:solidFill>
                  <a:srgbClr val="000000"/>
                </a:solidFill>
                <a:latin typeface="华文中宋" panose="02010600040101010101" pitchFamily="2" charset="-122"/>
                <a:ea typeface="华文中宋" panose="02010600040101010101" pitchFamily="2" charset="-122"/>
              </a:rPr>
              <a:t>sem</a:t>
            </a:r>
            <a:r>
              <a:rPr lang="zh-CN" altLang="en-US" sz="1800" b="1" dirty="0">
                <a:solidFill>
                  <a:srgbClr val="000000"/>
                </a:solidFill>
                <a:latin typeface="华文中宋" panose="02010600040101010101" pitchFamily="2" charset="-122"/>
                <a:ea typeface="华文中宋" panose="02010600040101010101" pitchFamily="2" charset="-122"/>
              </a:rPr>
              <a:t>加</a:t>
            </a:r>
            <a:r>
              <a:rPr lang="en-US" altLang="zh-CN" sz="1800" b="1" dirty="0">
                <a:solidFill>
                  <a:srgbClr val="000000"/>
                </a:solidFill>
                <a:latin typeface="华文中宋" panose="02010600040101010101" pitchFamily="2" charset="-122"/>
                <a:ea typeface="华文中宋" panose="02010600040101010101" pitchFamily="2" charset="-122"/>
              </a:rPr>
              <a:t>1</a:t>
            </a:r>
            <a:r>
              <a:rPr lang="zh-CN" altLang="en-US" sz="1800" b="1" dirty="0">
                <a:solidFill>
                  <a:srgbClr val="000000"/>
                </a:solidFill>
                <a:latin typeface="华文中宋" panose="02010600040101010101" pitchFamily="2" charset="-122"/>
                <a:ea typeface="华文中宋" panose="02010600040101010101" pitchFamily="2" charset="-122"/>
              </a:rPr>
              <a:t>后小于零或等于零，则从该信号的等待队列中唤醒一等待进程</a:t>
            </a:r>
          </a:p>
          <a:p>
            <a:pPr lvl="1">
              <a:lnSpc>
                <a:spcPct val="150000"/>
              </a:lnSpc>
              <a:spcBef>
                <a:spcPts val="0"/>
              </a:spcBef>
              <a:buFont typeface="Arial" panose="020B0604020202020204" pitchFamily="34" charset="0"/>
              <a:buChar char="•"/>
            </a:pPr>
            <a:endParaRPr lang="zh-CN" altLang="en-US" sz="1800" b="1" dirty="0">
              <a:solidFill>
                <a:srgbClr val="000000"/>
              </a:solidFill>
              <a:latin typeface="华文中宋" panose="02010600040101010101" pitchFamily="2" charset="-122"/>
              <a:ea typeface="华文中宋" panose="02010600040101010101" pitchFamily="2" charset="-122"/>
            </a:endParaRPr>
          </a:p>
        </p:txBody>
      </p:sp>
      <p:pic>
        <p:nvPicPr>
          <p:cNvPr id="13" name="Picture 4" descr="c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52058" y="1536905"/>
            <a:ext cx="4212431" cy="4113362"/>
          </a:xfrm>
          <a:prstGeom prst="rect">
            <a:avLst/>
          </a:prstGeom>
          <a:noFill/>
        </p:spPr>
      </p:pic>
      <mc:AlternateContent xmlns:mc="http://schemas.openxmlformats.org/markup-compatibility/2006" xmlns:a14="http://schemas.microsoft.com/office/drawing/2010/main">
        <mc:Choice Requires="a14">
          <p:sp>
            <p:nvSpPr>
              <p:cNvPr id="2" name="TextBox 1"/>
              <p:cNvSpPr txBox="1"/>
              <p:nvPr/>
            </p:nvSpPr>
            <p:spPr>
              <a:xfrm>
                <a:off x="1043608" y="5787587"/>
                <a:ext cx="3405107" cy="369332"/>
              </a:xfrm>
              <a:prstGeom prst="rect">
                <a:avLst/>
              </a:prstGeom>
              <a:noFill/>
            </p:spPr>
            <p:txBody>
              <a:bodyPr wrap="square" rtlCol="0">
                <a:spAutoFit/>
              </a:bodyPr>
              <a:lstStyle/>
              <a:p>
                <a:r>
                  <a:rPr lang="zh-CN" altLang="en-US" b="1" dirty="0">
                    <a:solidFill>
                      <a:srgbClr val="FF0000"/>
                    </a:solidFill>
                    <a:latin typeface="华文中宋" panose="02010600040101010101" pitchFamily="2" charset="-122"/>
                    <a:ea typeface="华文中宋" panose="02010600040101010101" pitchFamily="2" charset="-122"/>
                  </a:rPr>
                  <a:t>想一想，为什么</a:t>
                </a:r>
                <a14:m>
                  <m:oMath xmlns:m="http://schemas.openxmlformats.org/officeDocument/2006/math">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𝟎</m:t>
                    </m:r>
                    <m:r>
                      <a:rPr lang="zh-CN" altLang="en-US" b="1" i="1" smtClean="0">
                        <a:solidFill>
                          <a:srgbClr val="FF0000"/>
                        </a:solidFill>
                        <a:latin typeface="Cambria Math"/>
                        <a:ea typeface="Cambria Math"/>
                      </a:rPr>
                      <m:t>？</m:t>
                    </m:r>
                  </m:oMath>
                </a14:m>
                <a:endParaRPr lang="zh-CN" altLang="en-US" b="1" dirty="0">
                  <a:solidFill>
                    <a:srgbClr val="FF0000"/>
                  </a:solidFill>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43608" y="5787587"/>
                <a:ext cx="3405107" cy="369332"/>
              </a:xfrm>
              <a:prstGeom prst="rect">
                <a:avLst/>
              </a:prstGeom>
              <a:blipFill rotWithShape="1">
                <a:blip r:embed="rId4"/>
                <a:stretch>
                  <a:fillRect l="-1431" t="-8197" b="-2459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A327125C-7931-4CD7-8BB5-F2B038C70B34}"/>
              </a:ext>
            </a:extLst>
          </p:cNvPr>
          <p:cNvSpPr>
            <a:spLocks noGrp="1"/>
          </p:cNvSpPr>
          <p:nvPr>
            <p:ph type="sldNum" sz="quarter" idx="12"/>
          </p:nvPr>
        </p:nvSpPr>
        <p:spPr/>
        <p:txBody>
          <a:bodyPr/>
          <a:lstStyle/>
          <a:p>
            <a:fld id="{B10D5614-B734-4280-8F57-1D4947433C97}" type="slidenum">
              <a:rPr lang="en-US" smtClean="0"/>
              <a:t>86</a:t>
            </a:fld>
            <a:endParaRPr lang="en-US" dirty="0"/>
          </a:p>
        </p:txBody>
      </p:sp>
    </p:spTree>
    <p:extLst>
      <p:ext uri="{BB962C8B-B14F-4D97-AF65-F5344CB8AC3E}">
        <p14:creationId xmlns:p14="http://schemas.microsoft.com/office/powerpoint/2010/main" val="327099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69</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矩形 1"/>
          <p:cNvSpPr/>
          <p:nvPr/>
        </p:nvSpPr>
        <p:spPr>
          <a:xfrm>
            <a:off x="575556" y="1618726"/>
            <a:ext cx="7992888"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用信号量实现两并发进程</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A</a:t>
            </a:r>
            <a:r>
              <a:rPr lang="en-US"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B</a:t>
            </a:r>
            <a:r>
              <a:rPr lang="zh-CN" altLang="en-US" b="1" dirty="0">
                <a:solidFill>
                  <a:srgbClr val="000000"/>
                </a:solidFill>
                <a:latin typeface="华文中宋" panose="02010600040101010101" pitchFamily="2" charset="-122"/>
                <a:ea typeface="华文中宋" panose="02010600040101010101" pitchFamily="2" charset="-122"/>
              </a:rPr>
              <a:t>互斥：</a:t>
            </a:r>
            <a:endParaRPr lang="en-US" altLang="zh-CN" b="1" dirty="0">
              <a:solidFill>
                <a:srgbClr val="000000"/>
              </a:solidFill>
              <a:latin typeface="华文中宋" panose="02010600040101010101" pitchFamily="2" charset="-122"/>
              <a:ea typeface="华文中宋" panose="02010600040101010101" pitchFamily="2" charset="-122"/>
            </a:endParaRPr>
          </a:p>
          <a:p>
            <a:pPr marL="609600" indent="-609600">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设</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为互斥信号量，其取值范围为（</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0</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a:t>
            </a:r>
            <a:endParaRPr lang="en-US" altLang="zh-CN" b="1" dirty="0">
              <a:solidFill>
                <a:srgbClr val="000000"/>
              </a:solidFill>
              <a:latin typeface="华文中宋" panose="02010600040101010101" pitchFamily="2" charset="-122"/>
              <a:ea typeface="华文中宋" panose="02010600040101010101" pitchFamily="2" charset="-122"/>
            </a:endParaRPr>
          </a:p>
          <a:p>
            <a:pPr marL="609600" indent="-609600">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其中，</a:t>
            </a:r>
            <a:r>
              <a:rPr lang="en-US" altLang="zh-CN" b="1" dirty="0">
                <a:solidFill>
                  <a:srgbClr val="000000"/>
                </a:solidFill>
                <a:latin typeface="华文中宋" panose="02010600040101010101" pitchFamily="2" charset="-122"/>
                <a:ea typeface="华文中宋" panose="02010600040101010101" pitchFamily="2" charset="-122"/>
              </a:rPr>
              <a:t>s=1</a:t>
            </a:r>
            <a:r>
              <a:rPr lang="zh-CN" altLang="en-US" b="1" dirty="0">
                <a:solidFill>
                  <a:srgbClr val="000000"/>
                </a:solidFill>
                <a:latin typeface="华文中宋" panose="02010600040101010101" pitchFamily="2" charset="-122"/>
                <a:ea typeface="华文中宋" panose="02010600040101010101" pitchFamily="2" charset="-122"/>
              </a:rPr>
              <a:t>表示进程</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A</a:t>
            </a:r>
            <a:r>
              <a:rPr lang="zh-CN" altLang="en-US" b="1" dirty="0">
                <a:solidFill>
                  <a:srgbClr val="000000"/>
                </a:solidFill>
                <a:latin typeface="华文中宋" panose="02010600040101010101" pitchFamily="2" charset="-122"/>
                <a:ea typeface="华文中宋" panose="02010600040101010101" pitchFamily="2" charset="-122"/>
              </a:rPr>
              <a:t>和</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B</a:t>
            </a:r>
            <a:r>
              <a:rPr lang="zh-CN" altLang="en-US" b="1" dirty="0">
                <a:solidFill>
                  <a:srgbClr val="000000"/>
                </a:solidFill>
                <a:latin typeface="华文中宋" panose="02010600040101010101" pitchFamily="2" charset="-122"/>
                <a:ea typeface="华文中宋" panose="02010600040101010101" pitchFamily="2" charset="-122"/>
              </a:rPr>
              <a:t>都未进入临界区</a:t>
            </a:r>
            <a:endParaRPr lang="en-US" altLang="zh-CN" b="1" dirty="0">
              <a:solidFill>
                <a:srgbClr val="000000"/>
              </a:solidFill>
              <a:latin typeface="华文中宋" panose="02010600040101010101" pitchFamily="2" charset="-122"/>
              <a:ea typeface="华文中宋" panose="02010600040101010101" pitchFamily="2" charset="-122"/>
            </a:endParaRPr>
          </a:p>
          <a:p>
            <a:pPr marL="609600" indent="-609600">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s=0</a:t>
            </a:r>
            <a:r>
              <a:rPr lang="zh-CN" altLang="en-US" b="1" dirty="0">
                <a:solidFill>
                  <a:srgbClr val="000000"/>
                </a:solidFill>
                <a:latin typeface="华文中宋" panose="02010600040101010101" pitchFamily="2" charset="-122"/>
                <a:ea typeface="华文中宋" panose="02010600040101010101" pitchFamily="2" charset="-122"/>
              </a:rPr>
              <a:t>表示进程</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A</a:t>
            </a:r>
            <a:r>
              <a:rPr lang="zh-CN" altLang="en-US" b="1" dirty="0">
                <a:solidFill>
                  <a:srgbClr val="000000"/>
                </a:solidFill>
                <a:latin typeface="华文中宋" panose="02010600040101010101" pitchFamily="2" charset="-122"/>
                <a:ea typeface="华文中宋" panose="02010600040101010101" pitchFamily="2" charset="-122"/>
              </a:rPr>
              <a:t>或</a:t>
            </a:r>
            <a:r>
              <a:rPr lang="en-US" altLang="zh-CN" b="1" dirty="0">
                <a:solidFill>
                  <a:srgbClr val="000000"/>
                </a:solidFill>
                <a:latin typeface="华文中宋" panose="02010600040101010101" pitchFamily="2" charset="-122"/>
                <a:ea typeface="华文中宋" panose="02010600040101010101" pitchFamily="2" charset="-122"/>
              </a:rPr>
              <a:t>P</a:t>
            </a:r>
            <a:r>
              <a:rPr lang="en-US" altLang="zh-CN" b="1" baseline="-20000" dirty="0">
                <a:solidFill>
                  <a:srgbClr val="000000"/>
                </a:solidFill>
                <a:latin typeface="华文中宋" panose="02010600040101010101" pitchFamily="2" charset="-122"/>
                <a:ea typeface="华文中宋" panose="02010600040101010101" pitchFamily="2" charset="-122"/>
              </a:rPr>
              <a:t>B</a:t>
            </a:r>
            <a:r>
              <a:rPr lang="zh-CN" altLang="en-US" b="1" dirty="0">
                <a:solidFill>
                  <a:srgbClr val="000000"/>
                </a:solidFill>
                <a:latin typeface="华文中宋" panose="02010600040101010101" pitchFamily="2" charset="-122"/>
                <a:ea typeface="华文中宋" panose="02010600040101010101" pitchFamily="2" charset="-122"/>
              </a:rPr>
              <a:t>已进入临界区</a:t>
            </a:r>
            <a:endParaRPr lang="en-US" altLang="zh-CN" b="1" dirty="0">
              <a:solidFill>
                <a:srgbClr val="000000"/>
              </a:solidFill>
              <a:latin typeface="华文中宋" panose="02010600040101010101" pitchFamily="2" charset="-122"/>
              <a:ea typeface="华文中宋" panose="02010600040101010101" pitchFamily="2" charset="-122"/>
            </a:endParaRPr>
          </a:p>
          <a:p>
            <a:pPr marL="609600" indent="-609600">
              <a:lnSpc>
                <a:spcPct val="150000"/>
              </a:lnSpc>
            </a:pPr>
            <a:r>
              <a:rPr lang="en-US" altLang="zh-CN" b="1" dirty="0">
                <a:solidFill>
                  <a:srgbClr val="000000"/>
                </a:solidFill>
                <a:latin typeface="华文中宋" panose="02010600040101010101" pitchFamily="2" charset="-122"/>
                <a:ea typeface="华文中宋" panose="02010600040101010101" pitchFamily="2" charset="-122"/>
              </a:rPr>
              <a:t>                   s=-1</a:t>
            </a:r>
            <a:r>
              <a:rPr lang="zh-CN" altLang="en-US" b="1" dirty="0">
                <a:solidFill>
                  <a:srgbClr val="000000"/>
                </a:solidFill>
                <a:latin typeface="华文中宋" panose="02010600040101010101" pitchFamily="2" charset="-122"/>
                <a:ea typeface="华文中宋" panose="02010600040101010101" pitchFamily="2" charset="-122"/>
              </a:rPr>
              <a:t>表示一个已进入的临界区，另一个进程等待进入临界区</a:t>
            </a:r>
          </a:p>
        </p:txBody>
      </p:sp>
      <p:sp>
        <p:nvSpPr>
          <p:cNvPr id="10" name="Text Box 5"/>
          <p:cNvSpPr txBox="1">
            <a:spLocks noChangeArrowheads="1"/>
          </p:cNvSpPr>
          <p:nvPr/>
        </p:nvSpPr>
        <p:spPr bwMode="auto">
          <a:xfrm>
            <a:off x="1403350" y="4221163"/>
            <a:ext cx="2665413" cy="210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400" b="1" dirty="0">
                <a:solidFill>
                  <a:srgbClr val="000099"/>
                </a:solidFill>
                <a:latin typeface="Times New Roman" pitchFamily="18" charset="0"/>
                <a:ea typeface="宋体" charset="-122"/>
              </a:rPr>
              <a:t>P</a:t>
            </a:r>
            <a:r>
              <a:rPr lang="en-US" altLang="zh-CN" sz="2400" b="1" baseline="-25000" dirty="0">
                <a:solidFill>
                  <a:srgbClr val="000099"/>
                </a:solidFill>
                <a:latin typeface="Times New Roman" pitchFamily="18" charset="0"/>
                <a:ea typeface="宋体" charset="-122"/>
              </a:rPr>
              <a:t>A</a:t>
            </a:r>
            <a:r>
              <a:rPr lang="en-US" altLang="en-US" sz="2400" b="1" dirty="0">
                <a:solidFill>
                  <a:srgbClr val="000099"/>
                </a:solidFill>
                <a:latin typeface="Times New Roman" pitchFamily="18" charset="0"/>
                <a:ea typeface="宋体" charset="-122"/>
              </a:rPr>
              <a:t>:</a:t>
            </a:r>
          </a:p>
          <a:p>
            <a:pPr lvl="1" eaLnBrk="1" hangingPunct="1"/>
            <a:r>
              <a:rPr lang="en-US" altLang="en-US" sz="2400" b="1" dirty="0">
                <a:solidFill>
                  <a:srgbClr val="000099"/>
                </a:solidFill>
                <a:latin typeface="Times New Roman" pitchFamily="18" charset="0"/>
                <a:ea typeface="宋体" charset="-122"/>
              </a:rPr>
              <a:t>      P(s)</a:t>
            </a:r>
          </a:p>
          <a:p>
            <a:pPr lvl="1" eaLnBrk="1" hangingPunct="1"/>
            <a:r>
              <a:rPr lang="en-US" altLang="en-US" sz="2400" b="1" dirty="0">
                <a:solidFill>
                  <a:srgbClr val="000099"/>
                </a:solidFill>
                <a:latin typeface="Times New Roman" pitchFamily="18" charset="0"/>
                <a:ea typeface="宋体" charset="-122"/>
              </a:rPr>
              <a:t>        &lt;</a:t>
            </a:r>
            <a:r>
              <a:rPr lang="zh-CN" altLang="en-US" sz="2400" b="1" dirty="0">
                <a:solidFill>
                  <a:srgbClr val="000099"/>
                </a:solidFill>
                <a:latin typeface="Times New Roman" pitchFamily="18" charset="0"/>
                <a:ea typeface="宋体" charset="-122"/>
              </a:rPr>
              <a:t>临界区</a:t>
            </a:r>
            <a:r>
              <a:rPr lang="en-US" altLang="en-US" sz="2400" b="1" dirty="0">
                <a:solidFill>
                  <a:srgbClr val="000099"/>
                </a:solidFill>
                <a:latin typeface="Times New Roman" pitchFamily="18" charset="0"/>
                <a:ea typeface="宋体" charset="-122"/>
              </a:rPr>
              <a:t>&gt;</a:t>
            </a:r>
          </a:p>
          <a:p>
            <a:pPr lvl="1" eaLnBrk="1" hangingPunct="1"/>
            <a:r>
              <a:rPr lang="en-US" altLang="en-US" sz="2400" b="1" dirty="0">
                <a:solidFill>
                  <a:srgbClr val="000099"/>
                </a:solidFill>
                <a:latin typeface="Times New Roman" pitchFamily="18" charset="0"/>
                <a:ea typeface="宋体" charset="-122"/>
              </a:rPr>
              <a:t>      V (s)</a:t>
            </a:r>
          </a:p>
          <a:p>
            <a:pPr algn="ctr" eaLnBrk="1" hangingPunct="1">
              <a:spcBef>
                <a:spcPct val="50000"/>
              </a:spcBef>
            </a:pPr>
            <a:endParaRPr lang="zh-CN" altLang="en-US" sz="2400" dirty="0">
              <a:latin typeface="Times New Roman" pitchFamily="18" charset="0"/>
              <a:ea typeface="宋体" charset="-122"/>
            </a:endParaRPr>
          </a:p>
        </p:txBody>
      </p:sp>
      <p:sp>
        <p:nvSpPr>
          <p:cNvPr id="14" name="Text Box 6"/>
          <p:cNvSpPr txBox="1">
            <a:spLocks noChangeArrowheads="1"/>
          </p:cNvSpPr>
          <p:nvPr/>
        </p:nvSpPr>
        <p:spPr bwMode="auto">
          <a:xfrm>
            <a:off x="4932363" y="4137025"/>
            <a:ext cx="2592387"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400" b="1" dirty="0">
                <a:solidFill>
                  <a:srgbClr val="000099"/>
                </a:solidFill>
                <a:latin typeface="Times New Roman" pitchFamily="18" charset="0"/>
                <a:ea typeface="宋体" charset="-122"/>
              </a:rPr>
              <a:t>P</a:t>
            </a:r>
            <a:r>
              <a:rPr lang="en-US" altLang="zh-CN" sz="2400" b="1" baseline="-25000" dirty="0">
                <a:solidFill>
                  <a:srgbClr val="000099"/>
                </a:solidFill>
                <a:latin typeface="Times New Roman" pitchFamily="18" charset="0"/>
                <a:ea typeface="宋体" charset="-122"/>
              </a:rPr>
              <a:t>B</a:t>
            </a:r>
            <a:r>
              <a:rPr lang="en-US" altLang="zh-CN" sz="2400" b="1" dirty="0">
                <a:solidFill>
                  <a:srgbClr val="000099"/>
                </a:solidFill>
                <a:latin typeface="Times New Roman" pitchFamily="18" charset="0"/>
                <a:ea typeface="宋体" charset="-122"/>
              </a:rPr>
              <a:t>:</a:t>
            </a:r>
            <a:r>
              <a:rPr lang="zh-CN" altLang="en-US" sz="2400" b="1" dirty="0">
                <a:solidFill>
                  <a:srgbClr val="000099"/>
                </a:solidFill>
                <a:latin typeface="Times New Roman" pitchFamily="18" charset="0"/>
                <a:ea typeface="宋体" charset="-122"/>
              </a:rPr>
              <a:t>　</a:t>
            </a:r>
          </a:p>
          <a:p>
            <a:pPr lvl="1" eaLnBrk="1" hangingPunct="1"/>
            <a:r>
              <a:rPr lang="zh-CN" altLang="en-US" sz="2400" b="1" dirty="0">
                <a:solidFill>
                  <a:srgbClr val="000099"/>
                </a:solidFill>
                <a:latin typeface="Times New Roman" pitchFamily="18" charset="0"/>
                <a:ea typeface="宋体" charset="-122"/>
              </a:rPr>
              <a:t>      </a:t>
            </a:r>
            <a:r>
              <a:rPr lang="en-US" altLang="en-US" sz="2400" b="1" dirty="0">
                <a:solidFill>
                  <a:srgbClr val="000099"/>
                </a:solidFill>
                <a:latin typeface="Times New Roman" pitchFamily="18" charset="0"/>
                <a:ea typeface="宋体" charset="-122"/>
              </a:rPr>
              <a:t>P(s)</a:t>
            </a:r>
          </a:p>
          <a:p>
            <a:pPr lvl="1" eaLnBrk="1" hangingPunct="1"/>
            <a:r>
              <a:rPr lang="en-US" altLang="en-US" sz="2400" b="1" dirty="0">
                <a:solidFill>
                  <a:srgbClr val="000099"/>
                </a:solidFill>
                <a:latin typeface="Times New Roman" pitchFamily="18" charset="0"/>
                <a:ea typeface="宋体" charset="-122"/>
              </a:rPr>
              <a:t>      &lt;</a:t>
            </a:r>
            <a:r>
              <a:rPr lang="zh-CN" altLang="en-US" sz="2400" b="1" dirty="0">
                <a:solidFill>
                  <a:srgbClr val="000099"/>
                </a:solidFill>
                <a:latin typeface="Times New Roman" pitchFamily="18" charset="0"/>
                <a:ea typeface="宋体" charset="-122"/>
              </a:rPr>
              <a:t>临界区</a:t>
            </a:r>
            <a:r>
              <a:rPr lang="en-US" altLang="en-US" sz="2400" b="1" dirty="0">
                <a:solidFill>
                  <a:srgbClr val="000099"/>
                </a:solidFill>
                <a:latin typeface="Times New Roman" pitchFamily="18" charset="0"/>
                <a:ea typeface="宋体" charset="-122"/>
              </a:rPr>
              <a:t>&gt;</a:t>
            </a:r>
          </a:p>
          <a:p>
            <a:pPr lvl="1" eaLnBrk="1" hangingPunct="1"/>
            <a:r>
              <a:rPr lang="en-US" altLang="en-US" sz="2400" b="1" dirty="0">
                <a:solidFill>
                  <a:srgbClr val="000099"/>
                </a:solidFill>
                <a:latin typeface="Times New Roman" pitchFamily="18" charset="0"/>
                <a:ea typeface="宋体" charset="-122"/>
              </a:rPr>
              <a:t>      V (s)</a:t>
            </a:r>
            <a:endParaRPr lang="en-US" altLang="zh-CN" sz="2400" b="1" dirty="0">
              <a:solidFill>
                <a:srgbClr val="000099"/>
              </a:solidFill>
              <a:latin typeface="Times New Roman" pitchFamily="18" charset="0"/>
              <a:ea typeface="宋体" charset="-122"/>
            </a:endParaRPr>
          </a:p>
          <a:p>
            <a:pPr eaLnBrk="1" hangingPunct="1">
              <a:spcBef>
                <a:spcPct val="50000"/>
              </a:spcBef>
            </a:pPr>
            <a:endParaRPr lang="zh-CN" altLang="en-US" sz="2400" dirty="0">
              <a:latin typeface="Times New Roman" pitchFamily="18" charset="0"/>
              <a:ea typeface="宋体" charset="-122"/>
            </a:endParaRPr>
          </a:p>
        </p:txBody>
      </p:sp>
      <p:sp>
        <p:nvSpPr>
          <p:cNvPr id="3" name="灯片编号占位符 2">
            <a:extLst>
              <a:ext uri="{FF2B5EF4-FFF2-40B4-BE49-F238E27FC236}">
                <a16:creationId xmlns:a16="http://schemas.microsoft.com/office/drawing/2014/main" id="{2ACD5AF8-0F5C-4D77-BEC9-5FD83D24BE2A}"/>
              </a:ext>
            </a:extLst>
          </p:cNvPr>
          <p:cNvSpPr>
            <a:spLocks noGrp="1"/>
          </p:cNvSpPr>
          <p:nvPr>
            <p:ph type="sldNum" sz="quarter" idx="12"/>
          </p:nvPr>
        </p:nvSpPr>
        <p:spPr/>
        <p:txBody>
          <a:bodyPr/>
          <a:lstStyle/>
          <a:p>
            <a:fld id="{B10D5614-B734-4280-8F57-1D4947433C97}" type="slidenum">
              <a:rPr lang="en-US" smtClean="0"/>
              <a:t>87</a:t>
            </a:fld>
            <a:endParaRPr lang="en-US" dirty="0"/>
          </a:p>
        </p:txBody>
      </p:sp>
    </p:spTree>
    <p:extLst>
      <p:ext uri="{BB962C8B-B14F-4D97-AF65-F5344CB8AC3E}">
        <p14:creationId xmlns:p14="http://schemas.microsoft.com/office/powerpoint/2010/main" val="309777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70</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信号量和</a:t>
            </a:r>
            <a:r>
              <a:rPr lang="en-US" altLang="zh-CN" sz="2000" b="1" dirty="0">
                <a:solidFill>
                  <a:srgbClr val="FF0000"/>
                </a:solidFill>
                <a:latin typeface="华文中宋" panose="02010600040101010101" pitchFamily="2" charset="-122"/>
                <a:ea typeface="华文中宋" panose="02010600040101010101" pitchFamily="2" charset="-122"/>
              </a:rPr>
              <a:t>P</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a:solidFill>
                  <a:srgbClr val="FF0000"/>
                </a:solidFill>
                <a:latin typeface="华文中宋" panose="02010600040101010101" pitchFamily="2" charset="-122"/>
                <a:ea typeface="华文中宋" panose="02010600040101010101" pitchFamily="2" charset="-122"/>
              </a:rPr>
              <a:t>V</a:t>
            </a:r>
            <a:r>
              <a:rPr lang="zh-CN" altLang="en-US" sz="2000" b="1" dirty="0">
                <a:solidFill>
                  <a:srgbClr val="FF0000"/>
                </a:solidFill>
                <a:latin typeface="华文中宋" panose="02010600040101010101" pitchFamily="2" charset="-122"/>
                <a:ea typeface="华文中宋" panose="02010600040101010101" pitchFamily="2" charset="-122"/>
              </a:rPr>
              <a:t>原语</a:t>
            </a:r>
            <a:endParaRPr lang="en-US" sz="2000" b="1" dirty="0">
              <a:solidFill>
                <a:srgbClr val="FF0000"/>
              </a:solidFill>
              <a:latin typeface="华文中宋" panose="02010600040101010101" pitchFamily="2" charset="-122"/>
              <a:ea typeface="华文中宋" panose="02010600040101010101" pitchFamily="2" charset="-122"/>
            </a:endParaRP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143919"/>
            <a:ext cx="3455987" cy="337661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148681"/>
            <a:ext cx="3382962" cy="236855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 Box 6"/>
          <p:cNvSpPr txBox="1">
            <a:spLocks noChangeArrowheads="1"/>
          </p:cNvSpPr>
          <p:nvPr/>
        </p:nvSpPr>
        <p:spPr bwMode="auto">
          <a:xfrm>
            <a:off x="2482850" y="3374231"/>
            <a:ext cx="1655762" cy="396875"/>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eaLnBrk="1" hangingPunct="1">
              <a:spcBef>
                <a:spcPct val="50000"/>
              </a:spcBef>
            </a:pPr>
            <a:r>
              <a:rPr lang="en-US" altLang="zh-CN" sz="2000" b="1" dirty="0">
                <a:solidFill>
                  <a:srgbClr val="FF0000"/>
                </a:solidFill>
              </a:rPr>
              <a:t>P(</a:t>
            </a:r>
            <a:r>
              <a:rPr lang="en-US" altLang="zh-CN" sz="2000" b="1" dirty="0" err="1">
                <a:solidFill>
                  <a:srgbClr val="FF0000"/>
                </a:solidFill>
              </a:rPr>
              <a:t>sem</a:t>
            </a:r>
            <a:r>
              <a:rPr lang="en-US" altLang="zh-CN" sz="2000" b="1" dirty="0">
                <a:solidFill>
                  <a:srgbClr val="FF0000"/>
                </a:solidFill>
              </a:rPr>
              <a:t>)</a:t>
            </a:r>
            <a:endParaRPr lang="zh-CN" altLang="en-US" sz="2000" b="1" dirty="0">
              <a:solidFill>
                <a:srgbClr val="FF0000"/>
              </a:solidFill>
            </a:endParaRPr>
          </a:p>
        </p:txBody>
      </p:sp>
      <p:sp>
        <p:nvSpPr>
          <p:cNvPr id="17" name="Text Box 7"/>
          <p:cNvSpPr txBox="1">
            <a:spLocks noChangeArrowheads="1"/>
          </p:cNvSpPr>
          <p:nvPr/>
        </p:nvSpPr>
        <p:spPr bwMode="auto">
          <a:xfrm>
            <a:off x="6229350" y="2877344"/>
            <a:ext cx="1655763" cy="396875"/>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algn="l" eaLnBrk="1" hangingPunct="1">
              <a:spcBef>
                <a:spcPct val="50000"/>
              </a:spcBef>
            </a:pPr>
            <a:r>
              <a:rPr lang="en-US" altLang="zh-CN" sz="2000" b="1" dirty="0">
                <a:solidFill>
                  <a:srgbClr val="FF0000"/>
                </a:solidFill>
              </a:rPr>
              <a:t>P(</a:t>
            </a:r>
            <a:r>
              <a:rPr lang="en-US" altLang="zh-CN" sz="2000" b="1" dirty="0" err="1">
                <a:solidFill>
                  <a:srgbClr val="FF0000"/>
                </a:solidFill>
              </a:rPr>
              <a:t>sem</a:t>
            </a:r>
            <a:r>
              <a:rPr lang="en-US" altLang="zh-CN" sz="2000" b="1" dirty="0">
                <a:solidFill>
                  <a:schemeClr val="tx2"/>
                </a:solidFill>
              </a:rPr>
              <a:t>)</a:t>
            </a:r>
          </a:p>
        </p:txBody>
      </p:sp>
      <p:sp>
        <p:nvSpPr>
          <p:cNvPr id="18" name="Text Box 8"/>
          <p:cNvSpPr txBox="1">
            <a:spLocks noChangeArrowheads="1"/>
          </p:cNvSpPr>
          <p:nvPr/>
        </p:nvSpPr>
        <p:spPr bwMode="auto">
          <a:xfrm>
            <a:off x="2482850" y="4382294"/>
            <a:ext cx="1655763" cy="396875"/>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algn="l" eaLnBrk="1" hangingPunct="1">
              <a:spcBef>
                <a:spcPct val="50000"/>
              </a:spcBef>
            </a:pPr>
            <a:r>
              <a:rPr lang="en-US" altLang="zh-CN" sz="2000" b="1">
                <a:solidFill>
                  <a:srgbClr val="FF0000"/>
                </a:solidFill>
              </a:rPr>
              <a:t>V(sem)</a:t>
            </a:r>
          </a:p>
        </p:txBody>
      </p:sp>
      <p:sp>
        <p:nvSpPr>
          <p:cNvPr id="19" name="Text Box 9"/>
          <p:cNvSpPr txBox="1">
            <a:spLocks noChangeArrowheads="1"/>
          </p:cNvSpPr>
          <p:nvPr/>
        </p:nvSpPr>
        <p:spPr bwMode="auto">
          <a:xfrm>
            <a:off x="6227763" y="3956844"/>
            <a:ext cx="1655762" cy="396875"/>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rgbClr val="000000"/>
                </a:solidFill>
                <a:latin typeface="Arial" charset="0"/>
                <a:ea typeface="宋体" charset="-122"/>
              </a:defRPr>
            </a:lvl1pPr>
            <a:lvl2pPr marL="742950" indent="-285750" eaLnBrk="0" hangingPunct="0">
              <a:defRPr>
                <a:solidFill>
                  <a:srgbClr val="000000"/>
                </a:solidFill>
                <a:latin typeface="Arial" charset="0"/>
                <a:ea typeface="宋体" charset="-122"/>
              </a:defRPr>
            </a:lvl2pPr>
            <a:lvl3pPr marL="1143000" indent="-228600" eaLnBrk="0" hangingPunct="0">
              <a:defRPr>
                <a:solidFill>
                  <a:srgbClr val="000000"/>
                </a:solidFill>
                <a:latin typeface="Arial" charset="0"/>
                <a:ea typeface="宋体" charset="-122"/>
              </a:defRPr>
            </a:lvl3pPr>
            <a:lvl4pPr marL="1600200" indent="-228600" eaLnBrk="0" hangingPunct="0">
              <a:defRPr>
                <a:solidFill>
                  <a:srgbClr val="000000"/>
                </a:solidFill>
                <a:latin typeface="Arial" charset="0"/>
                <a:ea typeface="宋体" charset="-122"/>
              </a:defRPr>
            </a:lvl4pPr>
            <a:lvl5pPr marL="2057400" indent="-228600" eaLnBrk="0" hangingPunct="0">
              <a:defRPr>
                <a:solidFill>
                  <a:srgbClr val="000000"/>
                </a:solidFill>
                <a:latin typeface="Arial" charset="0"/>
                <a:ea typeface="宋体" charset="-122"/>
              </a:defRPr>
            </a:lvl5pPr>
            <a:lvl6pPr marL="2514600" indent="-228600" algn="ctr" eaLnBrk="0" fontAlgn="base" hangingPunct="0">
              <a:spcBef>
                <a:spcPct val="0"/>
              </a:spcBef>
              <a:spcAft>
                <a:spcPct val="0"/>
              </a:spcAft>
              <a:defRPr>
                <a:solidFill>
                  <a:srgbClr val="000000"/>
                </a:solidFill>
                <a:latin typeface="Arial" charset="0"/>
                <a:ea typeface="宋体" charset="-122"/>
              </a:defRPr>
            </a:lvl6pPr>
            <a:lvl7pPr marL="2971800" indent="-228600" algn="ctr" eaLnBrk="0" fontAlgn="base" hangingPunct="0">
              <a:spcBef>
                <a:spcPct val="0"/>
              </a:spcBef>
              <a:spcAft>
                <a:spcPct val="0"/>
              </a:spcAft>
              <a:defRPr>
                <a:solidFill>
                  <a:srgbClr val="000000"/>
                </a:solidFill>
                <a:latin typeface="Arial" charset="0"/>
                <a:ea typeface="宋体" charset="-122"/>
              </a:defRPr>
            </a:lvl7pPr>
            <a:lvl8pPr marL="3429000" indent="-228600" algn="ctr" eaLnBrk="0" fontAlgn="base" hangingPunct="0">
              <a:spcBef>
                <a:spcPct val="0"/>
              </a:spcBef>
              <a:spcAft>
                <a:spcPct val="0"/>
              </a:spcAft>
              <a:defRPr>
                <a:solidFill>
                  <a:srgbClr val="000000"/>
                </a:solidFill>
                <a:latin typeface="Arial" charset="0"/>
                <a:ea typeface="宋体" charset="-122"/>
              </a:defRPr>
            </a:lvl8pPr>
            <a:lvl9pPr marL="3886200" indent="-228600" algn="ctr" eaLnBrk="0" fontAlgn="base" hangingPunct="0">
              <a:spcBef>
                <a:spcPct val="0"/>
              </a:spcBef>
              <a:spcAft>
                <a:spcPct val="0"/>
              </a:spcAft>
              <a:defRPr>
                <a:solidFill>
                  <a:srgbClr val="000000"/>
                </a:solidFill>
                <a:latin typeface="Arial" charset="0"/>
                <a:ea typeface="宋体" charset="-122"/>
              </a:defRPr>
            </a:lvl9pPr>
          </a:lstStyle>
          <a:p>
            <a:pPr algn="l" eaLnBrk="1" hangingPunct="1">
              <a:spcBef>
                <a:spcPct val="50000"/>
              </a:spcBef>
            </a:pPr>
            <a:r>
              <a:rPr lang="en-US" altLang="zh-CN" sz="2000" b="1" dirty="0">
                <a:solidFill>
                  <a:srgbClr val="FF0000"/>
                </a:solidFill>
              </a:rPr>
              <a:t>V(</a:t>
            </a:r>
            <a:r>
              <a:rPr lang="en-US" altLang="zh-CN" sz="2000" b="1" dirty="0" err="1">
                <a:solidFill>
                  <a:srgbClr val="FF0000"/>
                </a:solidFill>
              </a:rPr>
              <a:t>sem</a:t>
            </a:r>
            <a:r>
              <a:rPr lang="en-US" altLang="zh-CN" sz="2000" b="1" dirty="0">
                <a:solidFill>
                  <a:schemeClr val="tx2"/>
                </a:solidFill>
              </a:rPr>
              <a:t>)</a:t>
            </a:r>
            <a:endParaRPr lang="en-US" altLang="zh-CN" sz="2000" dirty="0">
              <a:solidFill>
                <a:schemeClr val="tx2"/>
              </a:solidFill>
            </a:endParaRPr>
          </a:p>
        </p:txBody>
      </p:sp>
      <p:sp>
        <p:nvSpPr>
          <p:cNvPr id="2" name="灯片编号占位符 1">
            <a:extLst>
              <a:ext uri="{FF2B5EF4-FFF2-40B4-BE49-F238E27FC236}">
                <a16:creationId xmlns:a16="http://schemas.microsoft.com/office/drawing/2014/main" id="{EB460CC7-C9BD-41E2-91C7-9D01774E119C}"/>
              </a:ext>
            </a:extLst>
          </p:cNvPr>
          <p:cNvSpPr>
            <a:spLocks noGrp="1"/>
          </p:cNvSpPr>
          <p:nvPr>
            <p:ph type="sldNum" sz="quarter" idx="12"/>
          </p:nvPr>
        </p:nvSpPr>
        <p:spPr/>
        <p:txBody>
          <a:bodyPr/>
          <a:lstStyle/>
          <a:p>
            <a:fld id="{B10D5614-B734-4280-8F57-1D4947433C97}" type="slidenum">
              <a:rPr lang="en-US" smtClean="0"/>
              <a:t>88</a:t>
            </a:fld>
            <a:endParaRPr lang="en-US" dirty="0"/>
          </a:p>
        </p:txBody>
      </p:sp>
    </p:spTree>
    <p:extLst>
      <p:ext uri="{BB962C8B-B14F-4D97-AF65-F5344CB8AC3E}">
        <p14:creationId xmlns:p14="http://schemas.microsoft.com/office/powerpoint/2010/main" val="391761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100" b="1" i="0" u="none" strike="noStrike" kern="1200" cap="none" spc="0" normalizeH="0" baseline="0" noProof="0">
                <a:ln>
                  <a:noFill/>
                </a:ln>
                <a:solidFill>
                  <a:prstClr val="white"/>
                </a:solidFill>
                <a:effectLst/>
                <a:uLnTx/>
                <a:uFillTx/>
                <a:latin typeface="Calibri"/>
                <a:ea typeface="+mn-ea"/>
                <a:cs typeface="+mn-cs"/>
              </a:rPr>
              <a:t>02</a:t>
            </a:r>
            <a:endParaRPr kumimoji="0" lang="en-US" sz="1100" b="1" i="0" u="none" strike="noStrike" kern="1200" cap="none" spc="0" normalizeH="0" baseline="0" noProof="0">
              <a:ln>
                <a:noFill/>
              </a:ln>
              <a:solidFill>
                <a:prstClr val="white"/>
              </a:solidFill>
              <a:effectLst/>
              <a:uLnTx/>
              <a:uFillTx/>
              <a:latin typeface="Calibri"/>
              <a:ea typeface="+mn-ea"/>
              <a:cs typeface="+mn-cs"/>
            </a:endParaRPr>
          </a:p>
        </p:txBody>
      </p:sp>
      <p:sp>
        <p:nvSpPr>
          <p:cNvPr id="11" name="Content Placeholder 2"/>
          <p:cNvSpPr txBox="1">
            <a:spLocks/>
          </p:cNvSpPr>
          <p:nvPr/>
        </p:nvSpPr>
        <p:spPr>
          <a:xfrm>
            <a:off x="457200" y="1110803"/>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a:t>
            </a:r>
            <a:r>
              <a:rPr kumimoji="0" lang="zh-CN" alt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演示：进程存在对同一临界资源的互斥访问</a:t>
            </a:r>
            <a:endParaRPr kumimoji="0" lang="en-US" sz="2000" b="1"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endParaRPr>
          </a:p>
        </p:txBody>
      </p:sp>
      <p:sp>
        <p:nvSpPr>
          <p:cNvPr id="2" name="矩形 1"/>
          <p:cNvSpPr/>
          <p:nvPr/>
        </p:nvSpPr>
        <p:spPr>
          <a:xfrm>
            <a:off x="604412" y="1668213"/>
            <a:ext cx="8082385" cy="212077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三个进程</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B</a:t>
            </a:r>
            <a:r>
              <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都包含对同一临界资源访问的临界段</a:t>
            </a:r>
            <a:r>
              <a:rPr kumimoji="0" lang="en-US" altLang="zh-CN" sz="1800" b="1" i="0" u="none" strike="noStrike" kern="1200" cap="none" spc="0" normalizeH="0" baseline="0" noProof="0" dirty="0" err="1">
                <a:ln>
                  <a:noFill/>
                </a:ln>
                <a:solidFill>
                  <a:srgbClr val="C00000"/>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 section</a:t>
            </a:r>
            <a:endPar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互斥信号量</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互斥信号量</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Mutex</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，其值为</a:t>
            </a: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value</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，初值为</a:t>
            </a:r>
            <a:r>
              <a:rPr kumimoji="0" lang="en-US" altLang="zh-CN"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进程示意</a:t>
            </a:r>
          </a:p>
        </p:txBody>
      </p:sp>
      <p:sp>
        <p:nvSpPr>
          <p:cNvPr id="4" name="矩形 3">
            <a:extLst>
              <a:ext uri="{FF2B5EF4-FFF2-40B4-BE49-F238E27FC236}">
                <a16:creationId xmlns:a16="http://schemas.microsoft.com/office/drawing/2014/main" id="{B7EB7BDE-C154-4ABA-B6C8-DF1E7275DB12}"/>
              </a:ext>
            </a:extLst>
          </p:cNvPr>
          <p:cNvSpPr/>
          <p:nvPr/>
        </p:nvSpPr>
        <p:spPr>
          <a:xfrm>
            <a:off x="1083684" y="3890799"/>
            <a:ext cx="936104" cy="648072"/>
          </a:xfrm>
          <a:prstGeom prst="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7206F577-74BF-492D-A64B-E2ED09E154FF}"/>
              </a:ext>
            </a:extLst>
          </p:cNvPr>
          <p:cNvSpPr/>
          <p:nvPr/>
        </p:nvSpPr>
        <p:spPr>
          <a:xfrm>
            <a:off x="1096051" y="4640684"/>
            <a:ext cx="936104" cy="648072"/>
          </a:xfrm>
          <a:prstGeom prst="rect">
            <a:avLst/>
          </a:prstGeom>
          <a:solidFill>
            <a:srgbClr val="11FF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矩形 8">
            <a:extLst>
              <a:ext uri="{FF2B5EF4-FFF2-40B4-BE49-F238E27FC236}">
                <a16:creationId xmlns:a16="http://schemas.microsoft.com/office/drawing/2014/main" id="{96FEEE20-5233-4ADD-BE76-338F59BBA7C2}"/>
              </a:ext>
            </a:extLst>
          </p:cNvPr>
          <p:cNvSpPr/>
          <p:nvPr/>
        </p:nvSpPr>
        <p:spPr>
          <a:xfrm>
            <a:off x="1096051" y="5390569"/>
            <a:ext cx="936104" cy="648072"/>
          </a:xfrm>
          <a:prstGeom prst="rect">
            <a:avLst/>
          </a:prstGeom>
          <a:solidFill>
            <a:srgbClr val="DEE7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矩形 11">
            <a:extLst>
              <a:ext uri="{FF2B5EF4-FFF2-40B4-BE49-F238E27FC236}">
                <a16:creationId xmlns:a16="http://schemas.microsoft.com/office/drawing/2014/main" id="{9133D47A-167C-4650-A4FD-C15285607262}"/>
              </a:ext>
            </a:extLst>
          </p:cNvPr>
          <p:cNvSpPr/>
          <p:nvPr/>
        </p:nvSpPr>
        <p:spPr>
          <a:xfrm>
            <a:off x="1096051" y="6140454"/>
            <a:ext cx="936104" cy="6480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文本框 5">
            <a:extLst>
              <a:ext uri="{FF2B5EF4-FFF2-40B4-BE49-F238E27FC236}">
                <a16:creationId xmlns:a16="http://schemas.microsoft.com/office/drawing/2014/main" id="{81BB16D4-2BA5-42D4-B050-F41C1D7672F7}"/>
              </a:ext>
            </a:extLst>
          </p:cNvPr>
          <p:cNvSpPr txBox="1"/>
          <p:nvPr/>
        </p:nvSpPr>
        <p:spPr>
          <a:xfrm>
            <a:off x="2339752" y="3956660"/>
            <a:ext cx="158417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就绪状态</a:t>
            </a:r>
          </a:p>
        </p:txBody>
      </p:sp>
      <p:sp>
        <p:nvSpPr>
          <p:cNvPr id="13" name="文本框 12">
            <a:extLst>
              <a:ext uri="{FF2B5EF4-FFF2-40B4-BE49-F238E27FC236}">
                <a16:creationId xmlns:a16="http://schemas.microsoft.com/office/drawing/2014/main" id="{629224AD-8047-4C13-BFBB-A21306D2B1EC}"/>
              </a:ext>
            </a:extLst>
          </p:cNvPr>
          <p:cNvSpPr txBox="1"/>
          <p:nvPr/>
        </p:nvSpPr>
        <p:spPr>
          <a:xfrm>
            <a:off x="2339752" y="4640684"/>
            <a:ext cx="158417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运行状态</a:t>
            </a:r>
          </a:p>
        </p:txBody>
      </p:sp>
      <p:sp>
        <p:nvSpPr>
          <p:cNvPr id="14" name="文本框 13">
            <a:extLst>
              <a:ext uri="{FF2B5EF4-FFF2-40B4-BE49-F238E27FC236}">
                <a16:creationId xmlns:a16="http://schemas.microsoft.com/office/drawing/2014/main" id="{395AD01E-330C-4B10-9FD1-3A70C10031F4}"/>
              </a:ext>
            </a:extLst>
          </p:cNvPr>
          <p:cNvSpPr txBox="1"/>
          <p:nvPr/>
        </p:nvSpPr>
        <p:spPr>
          <a:xfrm>
            <a:off x="2340108" y="5390569"/>
            <a:ext cx="1584176"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阻塞状态</a:t>
            </a:r>
          </a:p>
        </p:txBody>
      </p:sp>
      <p:sp>
        <p:nvSpPr>
          <p:cNvPr id="15" name="文本框 14">
            <a:extLst>
              <a:ext uri="{FF2B5EF4-FFF2-40B4-BE49-F238E27FC236}">
                <a16:creationId xmlns:a16="http://schemas.microsoft.com/office/drawing/2014/main" id="{9B126A00-02D4-4395-99DE-2E24F3AA5ECF}"/>
              </a:ext>
            </a:extLst>
          </p:cNvPr>
          <p:cNvSpPr txBox="1"/>
          <p:nvPr/>
        </p:nvSpPr>
        <p:spPr>
          <a:xfrm>
            <a:off x="2339752" y="6155129"/>
            <a:ext cx="3096344" cy="432048"/>
          </a:xfrm>
          <a:prstGeom prst="rect">
            <a:avLst/>
          </a:prstGeom>
          <a:noFill/>
          <a:ln>
            <a:noFill/>
            <a:miter lim="800000"/>
            <a:headEnd/>
            <a:tailEnd/>
          </a:ln>
        </p:spPr>
        <p:txBody>
          <a:bodyPr vert="horz" wrap="square" lIns="91440" tIns="45720" rIns="91440" bIns="45720" rtlCol="0">
            <a:noAutofit/>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zh-CN" altLang="en-US"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系统进程（或原语执行状态）</a:t>
            </a:r>
          </a:p>
        </p:txBody>
      </p:sp>
      <p:sp>
        <p:nvSpPr>
          <p:cNvPr id="16" name="Title 13">
            <a:extLst>
              <a:ext uri="{FF2B5EF4-FFF2-40B4-BE49-F238E27FC236}">
                <a16:creationId xmlns:a16="http://schemas.microsoft.com/office/drawing/2014/main" id="{6730FE1A-45C7-4B17-8B49-019D8A8A979C}"/>
              </a:ext>
            </a:extLst>
          </p:cNvPr>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3" name="灯片编号占位符 2">
            <a:extLst>
              <a:ext uri="{FF2B5EF4-FFF2-40B4-BE49-F238E27FC236}">
                <a16:creationId xmlns:a16="http://schemas.microsoft.com/office/drawing/2014/main" id="{33896C93-20C0-4FF4-ABB7-012D562BD509}"/>
              </a:ext>
            </a:extLst>
          </p:cNvPr>
          <p:cNvSpPr>
            <a:spLocks noGrp="1"/>
          </p:cNvSpPr>
          <p:nvPr>
            <p:ph type="sldNum" sz="quarter" idx="12"/>
          </p:nvPr>
        </p:nvSpPr>
        <p:spPr/>
        <p:txBody>
          <a:bodyPr/>
          <a:lstStyle/>
          <a:p>
            <a:fld id="{B10D5614-B734-4280-8F57-1D4947433C97}" type="slidenum">
              <a:rPr lang="en-US" smtClean="0"/>
              <a:t>89</a:t>
            </a:fld>
            <a:endParaRPr lang="en-US"/>
          </a:p>
        </p:txBody>
      </p:sp>
    </p:spTree>
    <p:extLst>
      <p:ext uri="{BB962C8B-B14F-4D97-AF65-F5344CB8AC3E}">
        <p14:creationId xmlns:p14="http://schemas.microsoft.com/office/powerpoint/2010/main" val="328931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355977" y="2691039"/>
            <a:ext cx="4114801" cy="1143000"/>
          </a:xfrm>
        </p:spPr>
        <p:txBody>
          <a:bodyPr>
            <a:noAutofit/>
          </a:bodyPr>
          <a:lstStyle/>
          <a:p>
            <a:pPr algn="r" fontAlgn="base"/>
            <a:r>
              <a:rPr lang="en-US" sz="2000" dirty="0">
                <a:solidFill>
                  <a:schemeClr val="bg1"/>
                </a:solidFill>
              </a:rPr>
              <a:t>We are currently not planning on conquering the world.</a:t>
            </a:r>
            <a:br>
              <a:rPr lang="en-US" sz="2000" dirty="0">
                <a:solidFill>
                  <a:schemeClr val="bg1"/>
                </a:solidFill>
              </a:rPr>
            </a:br>
            <a:r>
              <a:rPr lang="en-US" sz="1600" dirty="0">
                <a:solidFill>
                  <a:schemeClr val="bg1"/>
                </a:solidFill>
              </a:rPr>
              <a:t>– </a:t>
            </a:r>
            <a:r>
              <a:rPr lang="en-US" sz="1600" i="1" dirty="0">
                <a:solidFill>
                  <a:schemeClr val="bg1"/>
                </a:solidFill>
              </a:rPr>
              <a:t>Sergey Brin</a:t>
            </a:r>
            <a:endParaRPr lang="en-US" sz="1600" dirty="0">
              <a:solidFill>
                <a:schemeClr val="bg1"/>
              </a:solidFill>
            </a:endParaRPr>
          </a:p>
        </p:txBody>
      </p:sp>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3.1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进程的概念</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0"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08</a:t>
            </a:r>
            <a:endParaRPr lang="en-US" sz="1100" b="1" dirty="0">
              <a:solidFill>
                <a:prstClr val="white"/>
              </a:solidFill>
            </a:endParaRPr>
          </a:p>
        </p:txBody>
      </p:sp>
      <p:sp>
        <p:nvSpPr>
          <p:cNvPr id="11" name="Content Placeholder 2"/>
          <p:cNvSpPr txBox="1">
            <a:spLocks/>
          </p:cNvSpPr>
          <p:nvPr/>
        </p:nvSpPr>
        <p:spPr>
          <a:xfrm>
            <a:off x="457200" y="127197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程序并发执行的判断方法</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8" name="Rectangle 3"/>
          <p:cNvSpPr txBox="1">
            <a:spLocks noChangeArrowheads="1"/>
          </p:cNvSpPr>
          <p:nvPr/>
        </p:nvSpPr>
        <p:spPr>
          <a:xfrm>
            <a:off x="490874" y="1844824"/>
            <a:ext cx="8146342"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Bernstein</a:t>
            </a:r>
            <a:r>
              <a:rPr lang="zh-CN" altLang="en-US" sz="1800" b="1" dirty="0">
                <a:solidFill>
                  <a:srgbClr val="000000"/>
                </a:solidFill>
                <a:latin typeface="华文中宋" panose="02010600040101010101" pitchFamily="2" charset="-122"/>
                <a:ea typeface="华文中宋" panose="02010600040101010101" pitchFamily="2" charset="-122"/>
              </a:rPr>
              <a:t>条件（</a:t>
            </a:r>
            <a:r>
              <a:rPr lang="en-US" altLang="zh-CN" sz="1800" b="1" dirty="0">
                <a:solidFill>
                  <a:srgbClr val="000000"/>
                </a:solidFill>
                <a:latin typeface="华文中宋" panose="02010600040101010101" pitchFamily="2" charset="-122"/>
                <a:ea typeface="华文中宋" panose="02010600040101010101" pitchFamily="2" charset="-122"/>
              </a:rPr>
              <a:t>1966</a:t>
            </a:r>
            <a:r>
              <a:rPr lang="zh-CN" altLang="en-US" sz="1800" b="1" dirty="0">
                <a:solidFill>
                  <a:srgbClr val="000000"/>
                </a:solidFill>
                <a:latin typeface="华文中宋" panose="02010600040101010101" pitchFamily="2" charset="-122"/>
                <a:ea typeface="华文中宋" panose="02010600040101010101" pitchFamily="2" charset="-122"/>
              </a:rPr>
              <a:t>年）</a:t>
            </a:r>
          </a:p>
          <a:p>
            <a:pPr>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解释：</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运算的读集是指在运算执行期间引用的所有变量的集合，记作 </a:t>
            </a:r>
            <a:r>
              <a:rPr lang="en-US" altLang="zh-CN" sz="1800" b="1" dirty="0">
                <a:solidFill>
                  <a:srgbClr val="000000"/>
                </a:solidFill>
                <a:latin typeface="华文中宋" panose="02010600040101010101" pitchFamily="2" charset="-122"/>
                <a:ea typeface="华文中宋" panose="02010600040101010101" pitchFamily="2" charset="-122"/>
              </a:rPr>
              <a:t>R(Si)</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运算的写集是指在运算执行期间要改变的所有变量的集合，记作 </a:t>
            </a:r>
            <a:r>
              <a:rPr lang="en-US" altLang="zh-CN" sz="1800" b="1" dirty="0">
                <a:solidFill>
                  <a:srgbClr val="000000"/>
                </a:solidFill>
                <a:latin typeface="华文中宋" panose="02010600040101010101" pitchFamily="2" charset="-122"/>
                <a:ea typeface="华文中宋" panose="02010600040101010101" pitchFamily="2" charset="-122"/>
              </a:rPr>
              <a:t>W(Si)</a:t>
            </a:r>
          </a:p>
          <a:p>
            <a:pPr marL="342900" lvl="1" indent="-342900">
              <a:lnSpc>
                <a:spcPct val="150000"/>
              </a:lnSpc>
              <a:spcBef>
                <a:spcPts val="0"/>
              </a:spcBef>
              <a:buFont typeface="Wingdings" panose="05000000000000000000" pitchFamily="2" charset="2"/>
              <a:buChar char="Ø"/>
            </a:pPr>
            <a:r>
              <a:rPr lang="zh-CN" altLang="en-US" sz="1800" b="1" dirty="0">
                <a:solidFill>
                  <a:srgbClr val="000000"/>
                </a:solidFill>
                <a:latin typeface="华文中宋" panose="02010600040101010101" pitchFamily="2" charset="-122"/>
                <a:ea typeface="华文中宋" panose="02010600040101010101" pitchFamily="2" charset="-122"/>
              </a:rPr>
              <a:t>原理：</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lvl="1" indent="0">
              <a:lnSpc>
                <a:spcPct val="150000"/>
              </a:lnSpc>
              <a:spcBef>
                <a:spcPts val="0"/>
              </a:spcBef>
              <a:buNone/>
            </a:pPr>
            <a:r>
              <a:rPr lang="en-US" altLang="zh-CN" sz="1800" b="1" dirty="0">
                <a:solidFill>
                  <a:srgbClr val="000000"/>
                </a:solidFill>
                <a:latin typeface="华文中宋" panose="02010600040101010101" pitchFamily="2" charset="-122"/>
                <a:ea typeface="华文中宋" panose="02010600040101010101" pitchFamily="2" charset="-122"/>
              </a:rPr>
              <a:t>      </a:t>
            </a:r>
            <a:r>
              <a:rPr lang="zh-CN" altLang="en-US" sz="1800" b="1" dirty="0">
                <a:solidFill>
                  <a:srgbClr val="FF0000"/>
                </a:solidFill>
                <a:latin typeface="华文中宋" panose="02010600040101010101" pitchFamily="2" charset="-122"/>
                <a:ea typeface="华文中宋" panose="02010600040101010101" pitchFamily="2" charset="-122"/>
              </a:rPr>
              <a:t>不同</a:t>
            </a:r>
            <a:r>
              <a:rPr lang="zh-CN" altLang="en-US" sz="1800" b="1" dirty="0">
                <a:solidFill>
                  <a:srgbClr val="000000"/>
                </a:solidFill>
                <a:latin typeface="华文中宋" panose="02010600040101010101" pitchFamily="2" charset="-122"/>
                <a:ea typeface="华文中宋" panose="02010600040101010101" pitchFamily="2" charset="-122"/>
              </a:rPr>
              <a:t>运算（或程序）的读集与写集的交集和写集与写集的交集的并集为空集时，这几个运算（或程序）可以并发执行 </a:t>
            </a:r>
          </a:p>
          <a:p>
            <a:pPr lvl="1">
              <a:lnSpc>
                <a:spcPct val="150000"/>
              </a:lnSpc>
              <a:spcBef>
                <a:spcPts val="0"/>
              </a:spcBef>
              <a:buFont typeface="Arial" panose="020B0604020202020204" pitchFamily="34" charset="0"/>
              <a:buChar char="•"/>
            </a:pPr>
            <a:r>
              <a:rPr lang="zh-CN" altLang="en-US" sz="1800" b="1" dirty="0">
                <a:solidFill>
                  <a:srgbClr val="000000"/>
                </a:solidFill>
                <a:latin typeface="华文中宋" panose="02010600040101010101" pitchFamily="2" charset="-122"/>
                <a:ea typeface="华文中宋" panose="02010600040101010101" pitchFamily="2" charset="-122"/>
              </a:rPr>
              <a:t>如果两个程序</a:t>
            </a: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P2</a:t>
            </a:r>
            <a:r>
              <a:rPr lang="zh-CN" altLang="en-US" sz="1800" b="1" dirty="0">
                <a:solidFill>
                  <a:srgbClr val="000000"/>
                </a:solidFill>
                <a:latin typeface="华文中宋" panose="02010600040101010101" pitchFamily="2" charset="-122"/>
                <a:ea typeface="华文中宋" panose="02010600040101010101" pitchFamily="2" charset="-122"/>
              </a:rPr>
              <a:t>满足下述条件，它们便并发执行，否则不能</a:t>
            </a:r>
          </a:p>
          <a:p>
            <a:pPr marL="457200" lvl="1" indent="0">
              <a:lnSpc>
                <a:spcPct val="150000"/>
              </a:lnSpc>
              <a:spcBef>
                <a:spcPts val="0"/>
              </a:spcBef>
              <a:buClr>
                <a:srgbClr val="FF0000"/>
              </a:buClr>
              <a:buNone/>
            </a:pPr>
            <a:r>
              <a:rPr lang="en-US" altLang="zh-CN" sz="1800" b="1" dirty="0">
                <a:solidFill>
                  <a:srgbClr val="FF0000"/>
                </a:solidFill>
                <a:latin typeface="华文中宋" panose="02010600040101010101" pitchFamily="2" charset="-122"/>
                <a:ea typeface="华文中宋" panose="02010600040101010101" pitchFamily="2" charset="-122"/>
              </a:rPr>
              <a:t>	R(P1)∩W(P2)</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W(P1)∩R(P2)</a:t>
            </a:r>
            <a:r>
              <a:rPr lang="en-US" altLang="zh-CN"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W(P1)∩W(P2)</a:t>
            </a:r>
            <a:r>
              <a:rPr lang="en-US" altLang="zh-CN" sz="1800" b="1" dirty="0">
                <a:solidFill>
                  <a:srgbClr val="000000"/>
                </a:solidFill>
                <a:latin typeface="华文中宋" panose="02010600040101010101" pitchFamily="2" charset="-122"/>
                <a:ea typeface="华文中宋" panose="02010600040101010101" pitchFamily="2" charset="-122"/>
              </a:rPr>
              <a:t>={</a:t>
            </a:r>
            <a:r>
              <a:rPr lang="el-GR" altLang="zh-CN" sz="1800" b="1" dirty="0">
                <a:solidFill>
                  <a:srgbClr val="000000"/>
                </a:solidFill>
                <a:latin typeface="华文中宋" panose="02010600040101010101" pitchFamily="2" charset="-122"/>
                <a:ea typeface="华文中宋" panose="02010600040101010101" pitchFamily="2" charset="-122"/>
              </a:rPr>
              <a:t>Φ</a:t>
            </a:r>
            <a:r>
              <a:rPr lang="en-US" altLang="zh-CN" sz="1800" b="1" dirty="0">
                <a:solidFill>
                  <a:srgbClr val="000000"/>
                </a:solidFill>
                <a:latin typeface="华文中宋" panose="02010600040101010101" pitchFamily="2" charset="-122"/>
                <a:ea typeface="华文中宋" panose="02010600040101010101" pitchFamily="2" charset="-122"/>
              </a:rPr>
              <a:t>}</a:t>
            </a:r>
          </a:p>
          <a:p>
            <a:pPr marL="457200" lvl="1" indent="0">
              <a:lnSpc>
                <a:spcPct val="150000"/>
              </a:lnSpc>
              <a:spcBef>
                <a:spcPts val="0"/>
              </a:spcBef>
              <a:buNone/>
            </a:pPr>
            <a:r>
              <a:rPr lang="zh-CN" altLang="en-US" sz="1800" b="1" dirty="0">
                <a:solidFill>
                  <a:srgbClr val="000000"/>
                </a:solidFill>
                <a:latin typeface="华文中宋" panose="02010600040101010101" pitchFamily="2" charset="-122"/>
                <a:ea typeface="华文中宋" panose="02010600040101010101" pitchFamily="2" charset="-122"/>
              </a:rPr>
              <a:t>　</a:t>
            </a:r>
          </a:p>
        </p:txBody>
      </p:sp>
      <p:sp>
        <p:nvSpPr>
          <p:cNvPr id="2" name="灯片编号占位符 1">
            <a:extLst>
              <a:ext uri="{FF2B5EF4-FFF2-40B4-BE49-F238E27FC236}">
                <a16:creationId xmlns:a16="http://schemas.microsoft.com/office/drawing/2014/main" id="{D2DC0851-1986-4480-8738-D950ED2A9972}"/>
              </a:ext>
            </a:extLst>
          </p:cNvPr>
          <p:cNvSpPr>
            <a:spLocks noGrp="1"/>
          </p:cNvSpPr>
          <p:nvPr>
            <p:ph type="sldNum" sz="quarter" idx="12"/>
          </p:nvPr>
        </p:nvSpPr>
        <p:spPr/>
        <p:txBody>
          <a:bodyPr/>
          <a:lstStyle/>
          <a:p>
            <a:fld id="{B10D5614-B734-4280-8F57-1D4947433C97}" type="slidenum">
              <a:rPr lang="en-US" smtClean="0"/>
              <a:t>9</a:t>
            </a:fld>
            <a:endParaRPr lang="en-US" dirty="0"/>
          </a:p>
        </p:txBody>
      </p:sp>
    </p:spTree>
    <p:extLst>
      <p:ext uri="{BB962C8B-B14F-4D97-AF65-F5344CB8AC3E}">
        <p14:creationId xmlns:p14="http://schemas.microsoft.com/office/powerpoint/2010/main" val="421250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98350C82-9822-40BA-9D82-DFD952D9C48E}"/>
              </a:ext>
            </a:extLst>
          </p:cNvPr>
          <p:cNvSpPr/>
          <p:nvPr/>
        </p:nvSpPr>
        <p:spPr>
          <a:xfrm>
            <a:off x="0" y="0"/>
            <a:ext cx="9144000" cy="6858000"/>
          </a:xfrm>
          <a:prstGeom prst="rect">
            <a:avLst/>
          </a:prstGeom>
          <a:solidFill>
            <a:srgbClr val="C8E8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矩形 12">
            <a:extLst>
              <a:ext uri="{FF2B5EF4-FFF2-40B4-BE49-F238E27FC236}">
                <a16:creationId xmlns:a16="http://schemas.microsoft.com/office/drawing/2014/main" id="{32E6B387-628D-425E-8717-E64CF8980016}"/>
              </a:ext>
            </a:extLst>
          </p:cNvPr>
          <p:cNvSpPr/>
          <p:nvPr/>
        </p:nvSpPr>
        <p:spPr>
          <a:xfrm>
            <a:off x="0" y="3501787"/>
            <a:ext cx="9144000" cy="33673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3">
            <a:extLst>
              <a:ext uri="{FF2B5EF4-FFF2-40B4-BE49-F238E27FC236}">
                <a16:creationId xmlns:a16="http://schemas.microsoft.com/office/drawing/2014/main" id="{61C8B9F7-DBE7-4408-9C68-09002C1B6BAD}"/>
              </a:ext>
            </a:extLst>
          </p:cNvPr>
          <p:cNvSpPr txBox="1">
            <a:spLocks noChangeArrowheads="1"/>
          </p:cNvSpPr>
          <p:nvPr/>
        </p:nvSpPr>
        <p:spPr>
          <a:xfrm>
            <a:off x="332517" y="4147325"/>
            <a:ext cx="2592288" cy="2479726"/>
          </a:xfrm>
          <a:prstGeom prst="rect">
            <a:avLst/>
          </a:prstGeom>
          <a:solidFill>
            <a:srgbClr val="11FFD2"/>
          </a:solidFill>
          <a:ln>
            <a:solidFill>
              <a:schemeClr val="accent6">
                <a:lumMod val="75000"/>
              </a:schemeClr>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P(mutex);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r>
              <a:rPr kumimoji="0" lang="en-US" altLang="zh-CN" sz="18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section</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V(mutex);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do remainder</a:t>
            </a:r>
            <a:endParaRPr kumimoji="0" lang="zh-CN" altLang="en-US"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4" name="文本框 13">
            <a:extLst>
              <a:ext uri="{FF2B5EF4-FFF2-40B4-BE49-F238E27FC236}">
                <a16:creationId xmlns:a16="http://schemas.microsoft.com/office/drawing/2014/main" id="{52D97E50-0180-4BBB-A1A1-897B8F13DC93}"/>
              </a:ext>
            </a:extLst>
          </p:cNvPr>
          <p:cNvSpPr txBox="1"/>
          <p:nvPr/>
        </p:nvSpPr>
        <p:spPr>
          <a:xfrm>
            <a:off x="408761" y="3643269"/>
            <a:ext cx="25922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rPr>
              <a:t>Process A</a:t>
            </a:r>
            <a:endParaRPr kumimoji="0" lang="zh-CN" altLang="en-US"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endParaRPr>
          </a:p>
        </p:txBody>
      </p:sp>
      <p:sp>
        <p:nvSpPr>
          <p:cNvPr id="15" name="Rectangle 3">
            <a:extLst>
              <a:ext uri="{FF2B5EF4-FFF2-40B4-BE49-F238E27FC236}">
                <a16:creationId xmlns:a16="http://schemas.microsoft.com/office/drawing/2014/main" id="{257A66A6-7DE2-4C1C-9642-8267332B7B0B}"/>
              </a:ext>
            </a:extLst>
          </p:cNvPr>
          <p:cNvSpPr txBox="1">
            <a:spLocks noChangeArrowheads="1"/>
          </p:cNvSpPr>
          <p:nvPr/>
        </p:nvSpPr>
        <p:spPr>
          <a:xfrm>
            <a:off x="3275856" y="4147325"/>
            <a:ext cx="2592288" cy="2479726"/>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P(mutex);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r>
              <a:rPr kumimoji="0" lang="en-US" altLang="zh-CN" sz="18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section</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V(mutex);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do remainder</a:t>
            </a:r>
            <a:endParaRPr kumimoji="0" lang="zh-CN" altLang="en-US"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6" name="文本框 15">
            <a:extLst>
              <a:ext uri="{FF2B5EF4-FFF2-40B4-BE49-F238E27FC236}">
                <a16:creationId xmlns:a16="http://schemas.microsoft.com/office/drawing/2014/main" id="{DF796F76-4406-4985-BC57-8FC4EAB8CA80}"/>
              </a:ext>
            </a:extLst>
          </p:cNvPr>
          <p:cNvSpPr txBox="1"/>
          <p:nvPr/>
        </p:nvSpPr>
        <p:spPr>
          <a:xfrm>
            <a:off x="3275856" y="3661457"/>
            <a:ext cx="25922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rPr>
              <a:t>Process B</a:t>
            </a:r>
            <a:endParaRPr kumimoji="0" lang="zh-CN" altLang="en-US"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endParaRPr>
          </a:p>
        </p:txBody>
      </p:sp>
      <p:sp>
        <p:nvSpPr>
          <p:cNvPr id="17" name="Rectangle 3">
            <a:extLst>
              <a:ext uri="{FF2B5EF4-FFF2-40B4-BE49-F238E27FC236}">
                <a16:creationId xmlns:a16="http://schemas.microsoft.com/office/drawing/2014/main" id="{50F17380-FBC8-447A-88A5-5033285F77AA}"/>
              </a:ext>
            </a:extLst>
          </p:cNvPr>
          <p:cNvSpPr txBox="1">
            <a:spLocks noChangeArrowheads="1"/>
          </p:cNvSpPr>
          <p:nvPr/>
        </p:nvSpPr>
        <p:spPr>
          <a:xfrm>
            <a:off x="6219195" y="4147325"/>
            <a:ext cx="2592288" cy="2479726"/>
          </a:xfrm>
          <a:prstGeom prst="rect">
            <a:avLst/>
          </a:prstGeom>
          <a:solidFill>
            <a:srgbClr val="CCECFF"/>
          </a:solidFill>
          <a:ln>
            <a:solidFill>
              <a:schemeClr val="accent6">
                <a:lumMod val="75000"/>
              </a:schemeClr>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Start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P(mutex);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r>
              <a:rPr kumimoji="0" lang="en-US" altLang="zh-CN" sz="1800" b="1" i="0" u="none" strike="noStrike" kern="1200" cap="none" spc="0" normalizeH="0" baseline="0" noProof="0" dirty="0" err="1">
                <a:ln>
                  <a:noFill/>
                </a:ln>
                <a:solidFill>
                  <a:srgbClr val="0000CC"/>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section</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V(mutex);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do remainder</a:t>
            </a:r>
            <a:endParaRPr kumimoji="0" lang="zh-CN" altLang="en-US" sz="18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endParaRPr>
          </a:p>
        </p:txBody>
      </p:sp>
      <p:sp>
        <p:nvSpPr>
          <p:cNvPr id="18" name="文本框 17">
            <a:extLst>
              <a:ext uri="{FF2B5EF4-FFF2-40B4-BE49-F238E27FC236}">
                <a16:creationId xmlns:a16="http://schemas.microsoft.com/office/drawing/2014/main" id="{3CFF8D32-020A-424D-A0D9-DFAF27CEFD77}"/>
              </a:ext>
            </a:extLst>
          </p:cNvPr>
          <p:cNvSpPr txBox="1"/>
          <p:nvPr/>
        </p:nvSpPr>
        <p:spPr>
          <a:xfrm>
            <a:off x="6219195" y="3643269"/>
            <a:ext cx="25922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rPr>
              <a:t>Process C</a:t>
            </a:r>
            <a:endParaRPr kumimoji="0" lang="zh-CN" altLang="en-US" sz="1800" b="1" i="0" u="none" strike="noStrike" kern="1200" cap="none" spc="0" normalizeH="0" baseline="0" noProof="0" dirty="0">
              <a:ln>
                <a:noFill/>
              </a:ln>
              <a:solidFill>
                <a:srgbClr val="3F3F3F">
                  <a:lumMod val="50000"/>
                </a:srgbClr>
              </a:solidFill>
              <a:effectLst/>
              <a:uLnTx/>
              <a:uFillTx/>
              <a:latin typeface="Arial Black" panose="020B0A04020102020204" pitchFamily="34" charset="0"/>
              <a:ea typeface="+mn-ea"/>
              <a:cs typeface="+mn-cs"/>
            </a:endParaRPr>
          </a:p>
        </p:txBody>
      </p:sp>
      <p:sp>
        <p:nvSpPr>
          <p:cNvPr id="19" name="矩形 18">
            <a:extLst>
              <a:ext uri="{FF2B5EF4-FFF2-40B4-BE49-F238E27FC236}">
                <a16:creationId xmlns:a16="http://schemas.microsoft.com/office/drawing/2014/main" id="{7B21498D-C4BD-4F19-BC65-7731D570086C}"/>
              </a:ext>
            </a:extLst>
          </p:cNvPr>
          <p:cNvSpPr/>
          <p:nvPr/>
        </p:nvSpPr>
        <p:spPr>
          <a:xfrm>
            <a:off x="1445302" y="450201"/>
            <a:ext cx="6871114" cy="2916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矩形 20">
            <a:extLst>
              <a:ext uri="{FF2B5EF4-FFF2-40B4-BE49-F238E27FC236}">
                <a16:creationId xmlns:a16="http://schemas.microsoft.com/office/drawing/2014/main" id="{F715AD91-2285-4298-9C31-2BDA97A83D0D}"/>
              </a:ext>
            </a:extLst>
          </p:cNvPr>
          <p:cNvSpPr/>
          <p:nvPr/>
        </p:nvSpPr>
        <p:spPr>
          <a:xfrm>
            <a:off x="1704905" y="1988840"/>
            <a:ext cx="2363039" cy="516583"/>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3" name="直接连接符 22">
            <a:extLst>
              <a:ext uri="{FF2B5EF4-FFF2-40B4-BE49-F238E27FC236}">
                <a16:creationId xmlns:a16="http://schemas.microsoft.com/office/drawing/2014/main" id="{876A11E8-BDF2-45BC-83BF-101B82D4CAD5}"/>
              </a:ext>
            </a:extLst>
          </p:cNvPr>
          <p:cNvCxnSpPr/>
          <p:nvPr/>
        </p:nvCxnSpPr>
        <p:spPr>
          <a:xfrm>
            <a:off x="2528150" y="1988840"/>
            <a:ext cx="0" cy="516583"/>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98BB07-7167-478C-8D5B-FCBB9C12C017}"/>
              </a:ext>
            </a:extLst>
          </p:cNvPr>
          <p:cNvCxnSpPr/>
          <p:nvPr/>
        </p:nvCxnSpPr>
        <p:spPr>
          <a:xfrm>
            <a:off x="3294572" y="1988840"/>
            <a:ext cx="0" cy="516583"/>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A8B6C8E-04C5-44A8-8F12-784006D9CCD8}"/>
              </a:ext>
            </a:extLst>
          </p:cNvPr>
          <p:cNvSpPr/>
          <p:nvPr/>
        </p:nvSpPr>
        <p:spPr>
          <a:xfrm>
            <a:off x="2510746" y="961229"/>
            <a:ext cx="747706" cy="516583"/>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1</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26" name="文本框 25">
            <a:extLst>
              <a:ext uri="{FF2B5EF4-FFF2-40B4-BE49-F238E27FC236}">
                <a16:creationId xmlns:a16="http://schemas.microsoft.com/office/drawing/2014/main" id="{40ECAAE4-6449-4D1C-990A-34651E7FF5BB}"/>
              </a:ext>
            </a:extLst>
          </p:cNvPr>
          <p:cNvSpPr txBox="1"/>
          <p:nvPr/>
        </p:nvSpPr>
        <p:spPr>
          <a:xfrm>
            <a:off x="2771800" y="34375"/>
            <a:ext cx="5544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Mutex – a binary semaphore</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27" name="文本框 26">
            <a:extLst>
              <a:ext uri="{FF2B5EF4-FFF2-40B4-BE49-F238E27FC236}">
                <a16:creationId xmlns:a16="http://schemas.microsoft.com/office/drawing/2014/main" id="{3961FC3F-0021-43C3-AE1A-70C4900105C9}"/>
              </a:ext>
            </a:extLst>
          </p:cNvPr>
          <p:cNvSpPr txBox="1"/>
          <p:nvPr/>
        </p:nvSpPr>
        <p:spPr>
          <a:xfrm>
            <a:off x="1628661" y="576181"/>
            <a:ext cx="19352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Mutex value</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28" name="文本框 27">
            <a:extLst>
              <a:ext uri="{FF2B5EF4-FFF2-40B4-BE49-F238E27FC236}">
                <a16:creationId xmlns:a16="http://schemas.microsoft.com/office/drawing/2014/main" id="{C2810CAA-9420-4C7F-B8BE-0697289A3560}"/>
              </a:ext>
            </a:extLst>
          </p:cNvPr>
          <p:cNvSpPr txBox="1"/>
          <p:nvPr/>
        </p:nvSpPr>
        <p:spPr>
          <a:xfrm>
            <a:off x="1670977" y="1581617"/>
            <a:ext cx="19352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Mutex list</a:t>
            </a:r>
            <a:endParaRPr kumimoji="0" lang="zh-CN" altLang="en-US" sz="16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29" name="矩形 28">
            <a:extLst>
              <a:ext uri="{FF2B5EF4-FFF2-40B4-BE49-F238E27FC236}">
                <a16:creationId xmlns:a16="http://schemas.microsoft.com/office/drawing/2014/main" id="{B83B4674-12C2-4A03-A61E-8E7324727598}"/>
              </a:ext>
            </a:extLst>
          </p:cNvPr>
          <p:cNvSpPr/>
          <p:nvPr/>
        </p:nvSpPr>
        <p:spPr>
          <a:xfrm>
            <a:off x="408761" y="4293096"/>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Start</a:t>
            </a:r>
            <a:endParaRPr kumimoji="0" lang="zh-CN" altLang="en-US" sz="1800" b="0" i="0" u="none" strike="noStrike" kern="1200" cap="none" spc="0" normalizeH="0" baseline="0" noProof="0" dirty="0">
              <a:ln>
                <a:noFill/>
              </a:ln>
              <a:solidFill>
                <a:srgbClr val="C00000"/>
              </a:solidFill>
              <a:effectLst/>
              <a:uLnTx/>
              <a:uFillTx/>
              <a:latin typeface="Calibri"/>
              <a:ea typeface="+mn-ea"/>
              <a:cs typeface="+mn-cs"/>
            </a:endParaRPr>
          </a:p>
        </p:txBody>
      </p:sp>
      <p:sp>
        <p:nvSpPr>
          <p:cNvPr id="33" name="矩形 32">
            <a:extLst>
              <a:ext uri="{FF2B5EF4-FFF2-40B4-BE49-F238E27FC236}">
                <a16:creationId xmlns:a16="http://schemas.microsoft.com/office/drawing/2014/main" id="{4032F9CE-1A12-47AE-B855-518E00AEE968}"/>
              </a:ext>
            </a:extLst>
          </p:cNvPr>
          <p:cNvSpPr/>
          <p:nvPr/>
        </p:nvSpPr>
        <p:spPr>
          <a:xfrm>
            <a:off x="408761" y="4660363"/>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P(mutex);</a:t>
            </a:r>
          </a:p>
        </p:txBody>
      </p:sp>
      <p:sp>
        <p:nvSpPr>
          <p:cNvPr id="34" name="Line 5">
            <a:extLst>
              <a:ext uri="{FF2B5EF4-FFF2-40B4-BE49-F238E27FC236}">
                <a16:creationId xmlns:a16="http://schemas.microsoft.com/office/drawing/2014/main" id="{2903EF2D-5C27-40A8-8EDE-F3ED8608C024}"/>
              </a:ext>
            </a:extLst>
          </p:cNvPr>
          <p:cNvSpPr>
            <a:spLocks noChangeShapeType="1"/>
          </p:cNvSpPr>
          <p:nvPr/>
        </p:nvSpPr>
        <p:spPr bwMode="auto">
          <a:xfrm flipV="1">
            <a:off x="2094037" y="2564903"/>
            <a:ext cx="2260920" cy="2236856"/>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35" name="Rectangle 3">
            <a:extLst>
              <a:ext uri="{FF2B5EF4-FFF2-40B4-BE49-F238E27FC236}">
                <a16:creationId xmlns:a16="http://schemas.microsoft.com/office/drawing/2014/main" id="{C0AC20B1-C608-45B0-A9CF-3E2E0933802B}"/>
              </a:ext>
            </a:extLst>
          </p:cNvPr>
          <p:cNvSpPr txBox="1">
            <a:spLocks noChangeArrowheads="1"/>
          </p:cNvSpPr>
          <p:nvPr/>
        </p:nvSpPr>
        <p:spPr>
          <a:xfrm>
            <a:off x="4354956" y="537714"/>
            <a:ext cx="3432731" cy="2741836"/>
          </a:xfrm>
          <a:prstGeom prst="rect">
            <a:avLst/>
          </a:prstGeom>
          <a:solidFill>
            <a:srgbClr val="FFFF99"/>
          </a:solidFill>
          <a:ln>
            <a:solidFill>
              <a:schemeClr val="accent6">
                <a:lumMod val="75000"/>
              </a:schemeClr>
            </a:solidFill>
            <a:miter lim="800000"/>
            <a:headEnd/>
            <a:tailEnd/>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P(mutex)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value=value-1;</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if (value&lt;0)</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  add process to list;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block 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p:txBody>
      </p:sp>
      <p:sp>
        <p:nvSpPr>
          <p:cNvPr id="36" name="矩形 35">
            <a:extLst>
              <a:ext uri="{FF2B5EF4-FFF2-40B4-BE49-F238E27FC236}">
                <a16:creationId xmlns:a16="http://schemas.microsoft.com/office/drawing/2014/main" id="{146BA436-869E-417B-8763-638610F2D2F5}"/>
              </a:ext>
            </a:extLst>
          </p:cNvPr>
          <p:cNvSpPr/>
          <p:nvPr/>
        </p:nvSpPr>
        <p:spPr>
          <a:xfrm>
            <a:off x="4686624" y="1052736"/>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value=value-1;</a:t>
            </a:r>
          </a:p>
        </p:txBody>
      </p:sp>
      <p:sp>
        <p:nvSpPr>
          <p:cNvPr id="38" name="文本框 37">
            <a:extLst>
              <a:ext uri="{FF2B5EF4-FFF2-40B4-BE49-F238E27FC236}">
                <a16:creationId xmlns:a16="http://schemas.microsoft.com/office/drawing/2014/main" id="{0BDAF1B9-2EF2-4E40-BBE7-850310C4964E}"/>
              </a:ext>
            </a:extLst>
          </p:cNvPr>
          <p:cNvSpPr txBox="1"/>
          <p:nvPr/>
        </p:nvSpPr>
        <p:spPr>
          <a:xfrm>
            <a:off x="2692117" y="1033929"/>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1</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39" name="文本框 38">
            <a:extLst>
              <a:ext uri="{FF2B5EF4-FFF2-40B4-BE49-F238E27FC236}">
                <a16:creationId xmlns:a16="http://schemas.microsoft.com/office/drawing/2014/main" id="{1F8B7817-756A-4BBB-8DE4-92F8034499A8}"/>
              </a:ext>
            </a:extLst>
          </p:cNvPr>
          <p:cNvSpPr txBox="1"/>
          <p:nvPr/>
        </p:nvSpPr>
        <p:spPr>
          <a:xfrm>
            <a:off x="2692116" y="1040715"/>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0</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40" name="矩形 39">
            <a:extLst>
              <a:ext uri="{FF2B5EF4-FFF2-40B4-BE49-F238E27FC236}">
                <a16:creationId xmlns:a16="http://schemas.microsoft.com/office/drawing/2014/main" id="{CA7AD500-03F1-4C52-A62E-BA559D61EAA4}"/>
              </a:ext>
            </a:extLst>
          </p:cNvPr>
          <p:cNvSpPr/>
          <p:nvPr/>
        </p:nvSpPr>
        <p:spPr>
          <a:xfrm>
            <a:off x="4702708" y="1410047"/>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if (value&lt;0)</a:t>
            </a:r>
          </a:p>
        </p:txBody>
      </p:sp>
      <p:sp>
        <p:nvSpPr>
          <p:cNvPr id="42" name="矩形 41">
            <a:extLst>
              <a:ext uri="{FF2B5EF4-FFF2-40B4-BE49-F238E27FC236}">
                <a16:creationId xmlns:a16="http://schemas.microsoft.com/office/drawing/2014/main" id="{8D15A843-0C09-4101-85DA-C72F314D32B0}"/>
              </a:ext>
            </a:extLst>
          </p:cNvPr>
          <p:cNvSpPr/>
          <p:nvPr/>
        </p:nvSpPr>
        <p:spPr>
          <a:xfrm>
            <a:off x="4407052" y="2860906"/>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endPar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sp>
        <p:nvSpPr>
          <p:cNvPr id="43" name="Line 5">
            <a:extLst>
              <a:ext uri="{FF2B5EF4-FFF2-40B4-BE49-F238E27FC236}">
                <a16:creationId xmlns:a16="http://schemas.microsoft.com/office/drawing/2014/main" id="{DD38458B-6C90-430D-907E-BD90DA37078C}"/>
              </a:ext>
            </a:extLst>
          </p:cNvPr>
          <p:cNvSpPr>
            <a:spLocks noChangeShapeType="1"/>
          </p:cNvSpPr>
          <p:nvPr/>
        </p:nvSpPr>
        <p:spPr bwMode="auto">
          <a:xfrm flipH="1">
            <a:off x="2692116" y="3003186"/>
            <a:ext cx="1714935" cy="1798573"/>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44" name="矩形 43">
            <a:extLst>
              <a:ext uri="{FF2B5EF4-FFF2-40B4-BE49-F238E27FC236}">
                <a16:creationId xmlns:a16="http://schemas.microsoft.com/office/drawing/2014/main" id="{25D6CECD-4AA2-485C-AF03-D64A88CEF9FE}"/>
              </a:ext>
            </a:extLst>
          </p:cNvPr>
          <p:cNvSpPr/>
          <p:nvPr/>
        </p:nvSpPr>
        <p:spPr>
          <a:xfrm>
            <a:off x="408760" y="5054940"/>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C00000"/>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 section</a:t>
            </a:r>
          </a:p>
        </p:txBody>
      </p:sp>
      <p:sp>
        <p:nvSpPr>
          <p:cNvPr id="45" name="箭头: 右 44">
            <a:extLst>
              <a:ext uri="{FF2B5EF4-FFF2-40B4-BE49-F238E27FC236}">
                <a16:creationId xmlns:a16="http://schemas.microsoft.com/office/drawing/2014/main" id="{1DBB818F-44BC-42B3-A09C-61D950DB42FB}"/>
              </a:ext>
            </a:extLst>
          </p:cNvPr>
          <p:cNvSpPr/>
          <p:nvPr/>
        </p:nvSpPr>
        <p:spPr>
          <a:xfrm>
            <a:off x="2101212" y="3896826"/>
            <a:ext cx="1153110" cy="1033060"/>
          </a:xfrm>
          <a:prstGeom prst="rightArrow">
            <a:avLst/>
          </a:prstGeom>
          <a:solidFill>
            <a:srgbClr val="C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switch</a:t>
            </a:r>
            <a:endParaRPr kumimoji="0" lang="zh-CN" alt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矩形 46">
            <a:extLst>
              <a:ext uri="{FF2B5EF4-FFF2-40B4-BE49-F238E27FC236}">
                <a16:creationId xmlns:a16="http://schemas.microsoft.com/office/drawing/2014/main" id="{080D7684-B7F7-4301-8037-E8EB05335C68}"/>
              </a:ext>
            </a:extLst>
          </p:cNvPr>
          <p:cNvSpPr/>
          <p:nvPr/>
        </p:nvSpPr>
        <p:spPr>
          <a:xfrm>
            <a:off x="3362704" y="4289760"/>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Start</a:t>
            </a:r>
            <a:endParaRPr kumimoji="0" lang="zh-CN" altLang="en-US" sz="1800" b="0" i="0" u="none" strike="noStrike" kern="1200" cap="none" spc="0" normalizeH="0" baseline="0" noProof="0" dirty="0">
              <a:ln>
                <a:noFill/>
              </a:ln>
              <a:solidFill>
                <a:srgbClr val="C00000"/>
              </a:solidFill>
              <a:effectLst/>
              <a:uLnTx/>
              <a:uFillTx/>
              <a:latin typeface="Calibri"/>
              <a:ea typeface="+mn-ea"/>
              <a:cs typeface="+mn-cs"/>
            </a:endParaRPr>
          </a:p>
        </p:txBody>
      </p:sp>
      <p:sp>
        <p:nvSpPr>
          <p:cNvPr id="48" name="矩形 47">
            <a:extLst>
              <a:ext uri="{FF2B5EF4-FFF2-40B4-BE49-F238E27FC236}">
                <a16:creationId xmlns:a16="http://schemas.microsoft.com/office/drawing/2014/main" id="{D74E4A67-8EE7-4594-8B6F-A18FB216AE4A}"/>
              </a:ext>
            </a:extLst>
          </p:cNvPr>
          <p:cNvSpPr/>
          <p:nvPr/>
        </p:nvSpPr>
        <p:spPr>
          <a:xfrm>
            <a:off x="3369879" y="4669076"/>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P(mutex);</a:t>
            </a:r>
          </a:p>
        </p:txBody>
      </p:sp>
      <p:sp>
        <p:nvSpPr>
          <p:cNvPr id="49" name="Line 5">
            <a:extLst>
              <a:ext uri="{FF2B5EF4-FFF2-40B4-BE49-F238E27FC236}">
                <a16:creationId xmlns:a16="http://schemas.microsoft.com/office/drawing/2014/main" id="{BFAA3BF1-F0CA-426E-BBD0-C20F488E0B97}"/>
              </a:ext>
            </a:extLst>
          </p:cNvPr>
          <p:cNvSpPr>
            <a:spLocks noChangeShapeType="1"/>
          </p:cNvSpPr>
          <p:nvPr/>
        </p:nvSpPr>
        <p:spPr bwMode="auto">
          <a:xfrm flipV="1">
            <a:off x="4913210" y="3260237"/>
            <a:ext cx="607924" cy="1577081"/>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50" name="文本框 49">
            <a:extLst>
              <a:ext uri="{FF2B5EF4-FFF2-40B4-BE49-F238E27FC236}">
                <a16:creationId xmlns:a16="http://schemas.microsoft.com/office/drawing/2014/main" id="{F7EC062B-128C-4BEA-A9CE-1A143151E614}"/>
              </a:ext>
            </a:extLst>
          </p:cNvPr>
          <p:cNvSpPr txBox="1"/>
          <p:nvPr/>
        </p:nvSpPr>
        <p:spPr>
          <a:xfrm>
            <a:off x="2635598" y="1045677"/>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-1</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51" name="矩形 50">
            <a:extLst>
              <a:ext uri="{FF2B5EF4-FFF2-40B4-BE49-F238E27FC236}">
                <a16:creationId xmlns:a16="http://schemas.microsoft.com/office/drawing/2014/main" id="{E4984B5C-BF7D-463C-B85A-260A6AE98A11}"/>
              </a:ext>
            </a:extLst>
          </p:cNvPr>
          <p:cNvSpPr/>
          <p:nvPr/>
        </p:nvSpPr>
        <p:spPr>
          <a:xfrm>
            <a:off x="5164501" y="1750894"/>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add process to list;</a:t>
            </a:r>
          </a:p>
        </p:txBody>
      </p:sp>
      <p:sp>
        <p:nvSpPr>
          <p:cNvPr id="53" name="文本框 52">
            <a:extLst>
              <a:ext uri="{FF2B5EF4-FFF2-40B4-BE49-F238E27FC236}">
                <a16:creationId xmlns:a16="http://schemas.microsoft.com/office/drawing/2014/main" id="{48AC23B9-905B-4691-B924-200D8BA39EFC}"/>
              </a:ext>
            </a:extLst>
          </p:cNvPr>
          <p:cNvSpPr txBox="1"/>
          <p:nvPr/>
        </p:nvSpPr>
        <p:spPr>
          <a:xfrm>
            <a:off x="3497593" y="2074110"/>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B</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55" name="矩形 54">
            <a:extLst>
              <a:ext uri="{FF2B5EF4-FFF2-40B4-BE49-F238E27FC236}">
                <a16:creationId xmlns:a16="http://schemas.microsoft.com/office/drawing/2014/main" id="{8691118A-8691-4192-B6CA-47420E0495D0}"/>
              </a:ext>
            </a:extLst>
          </p:cNvPr>
          <p:cNvSpPr/>
          <p:nvPr/>
        </p:nvSpPr>
        <p:spPr>
          <a:xfrm>
            <a:off x="5182027" y="2117378"/>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block process;</a:t>
            </a:r>
          </a:p>
        </p:txBody>
      </p:sp>
      <p:sp>
        <p:nvSpPr>
          <p:cNvPr id="56" name="文本框 55">
            <a:extLst>
              <a:ext uri="{FF2B5EF4-FFF2-40B4-BE49-F238E27FC236}">
                <a16:creationId xmlns:a16="http://schemas.microsoft.com/office/drawing/2014/main" id="{4F638567-472C-401D-8C47-200C6AD6F3AD}"/>
              </a:ext>
            </a:extLst>
          </p:cNvPr>
          <p:cNvSpPr txBox="1"/>
          <p:nvPr/>
        </p:nvSpPr>
        <p:spPr>
          <a:xfrm>
            <a:off x="3563888" y="6309320"/>
            <a:ext cx="1957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rPr>
              <a:t>BLOCKED</a:t>
            </a:r>
            <a:endParaRPr kumimoji="0" lang="zh-CN" altLang="en-US" sz="1800" b="1"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6" name="矩形 45">
            <a:extLst>
              <a:ext uri="{FF2B5EF4-FFF2-40B4-BE49-F238E27FC236}">
                <a16:creationId xmlns:a16="http://schemas.microsoft.com/office/drawing/2014/main" id="{71DC7FC8-9C3E-4F8F-B15D-0C3FC3982751}"/>
              </a:ext>
            </a:extLst>
          </p:cNvPr>
          <p:cNvSpPr/>
          <p:nvPr/>
        </p:nvSpPr>
        <p:spPr>
          <a:xfrm>
            <a:off x="6301751" y="4289760"/>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Start</a:t>
            </a:r>
            <a:endParaRPr kumimoji="0" lang="zh-CN" altLang="en-US" sz="1800" b="0" i="0" u="none" strike="noStrike" kern="1200" cap="none" spc="0" normalizeH="0" baseline="0" noProof="0" dirty="0">
              <a:ln>
                <a:noFill/>
              </a:ln>
              <a:solidFill>
                <a:srgbClr val="C00000"/>
              </a:solidFill>
              <a:effectLst/>
              <a:uLnTx/>
              <a:uFillTx/>
              <a:latin typeface="Calibri"/>
              <a:ea typeface="+mn-ea"/>
              <a:cs typeface="+mn-cs"/>
            </a:endParaRPr>
          </a:p>
        </p:txBody>
      </p:sp>
      <p:sp>
        <p:nvSpPr>
          <p:cNvPr id="54" name="箭头: 右 53">
            <a:extLst>
              <a:ext uri="{FF2B5EF4-FFF2-40B4-BE49-F238E27FC236}">
                <a16:creationId xmlns:a16="http://schemas.microsoft.com/office/drawing/2014/main" id="{10775A59-9110-46A6-8FF9-32AF2CB3D412}"/>
              </a:ext>
            </a:extLst>
          </p:cNvPr>
          <p:cNvSpPr/>
          <p:nvPr/>
        </p:nvSpPr>
        <p:spPr>
          <a:xfrm>
            <a:off x="5041945" y="3898840"/>
            <a:ext cx="1153110" cy="1033060"/>
          </a:xfrm>
          <a:prstGeom prst="rightArrow">
            <a:avLst/>
          </a:prstGeom>
          <a:solidFill>
            <a:srgbClr val="C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switch</a:t>
            </a:r>
            <a:endParaRPr kumimoji="0" lang="zh-CN" alt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矩形 56">
            <a:extLst>
              <a:ext uri="{FF2B5EF4-FFF2-40B4-BE49-F238E27FC236}">
                <a16:creationId xmlns:a16="http://schemas.microsoft.com/office/drawing/2014/main" id="{B5C5F158-CAD0-4810-9ACD-FC17ADA44871}"/>
              </a:ext>
            </a:extLst>
          </p:cNvPr>
          <p:cNvSpPr/>
          <p:nvPr/>
        </p:nvSpPr>
        <p:spPr>
          <a:xfrm>
            <a:off x="6313980" y="4660363"/>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P(mutex);</a:t>
            </a:r>
          </a:p>
        </p:txBody>
      </p:sp>
      <p:sp>
        <p:nvSpPr>
          <p:cNvPr id="58" name="Line 5">
            <a:extLst>
              <a:ext uri="{FF2B5EF4-FFF2-40B4-BE49-F238E27FC236}">
                <a16:creationId xmlns:a16="http://schemas.microsoft.com/office/drawing/2014/main" id="{CBD23584-EA78-4C95-B78A-CB5A0280C0F9}"/>
              </a:ext>
            </a:extLst>
          </p:cNvPr>
          <p:cNvSpPr>
            <a:spLocks noChangeShapeType="1"/>
          </p:cNvSpPr>
          <p:nvPr/>
        </p:nvSpPr>
        <p:spPr bwMode="auto">
          <a:xfrm flipH="1" flipV="1">
            <a:off x="6909015" y="3279550"/>
            <a:ext cx="878671" cy="1557768"/>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59" name="文本框 58">
            <a:extLst>
              <a:ext uri="{FF2B5EF4-FFF2-40B4-BE49-F238E27FC236}">
                <a16:creationId xmlns:a16="http://schemas.microsoft.com/office/drawing/2014/main" id="{545F4D26-AC87-4B85-BD9C-5CA4D2701468}"/>
              </a:ext>
            </a:extLst>
          </p:cNvPr>
          <p:cNvSpPr txBox="1"/>
          <p:nvPr/>
        </p:nvSpPr>
        <p:spPr>
          <a:xfrm>
            <a:off x="2657748" y="1040415"/>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-2</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60" name="文本框 59">
            <a:extLst>
              <a:ext uri="{FF2B5EF4-FFF2-40B4-BE49-F238E27FC236}">
                <a16:creationId xmlns:a16="http://schemas.microsoft.com/office/drawing/2014/main" id="{9466070C-B441-4F23-96DB-356479E284A1}"/>
              </a:ext>
            </a:extLst>
          </p:cNvPr>
          <p:cNvSpPr txBox="1"/>
          <p:nvPr/>
        </p:nvSpPr>
        <p:spPr>
          <a:xfrm>
            <a:off x="2727686" y="2065132"/>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61" name="文本框 60">
            <a:extLst>
              <a:ext uri="{FF2B5EF4-FFF2-40B4-BE49-F238E27FC236}">
                <a16:creationId xmlns:a16="http://schemas.microsoft.com/office/drawing/2014/main" id="{0DF62AF4-6DE8-493E-8C0D-1F1123E43CFA}"/>
              </a:ext>
            </a:extLst>
          </p:cNvPr>
          <p:cNvSpPr txBox="1"/>
          <p:nvPr/>
        </p:nvSpPr>
        <p:spPr>
          <a:xfrm>
            <a:off x="6518288" y="6320286"/>
            <a:ext cx="19572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rPr>
              <a:t>BLOCKED</a:t>
            </a:r>
            <a:endParaRPr kumimoji="0" lang="zh-CN" altLang="en-US" sz="1800" b="1"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2" name="箭头: 左 1">
            <a:extLst>
              <a:ext uri="{FF2B5EF4-FFF2-40B4-BE49-F238E27FC236}">
                <a16:creationId xmlns:a16="http://schemas.microsoft.com/office/drawing/2014/main" id="{161D889C-A4BB-435C-8E53-DDFDEF78C6B1}"/>
              </a:ext>
            </a:extLst>
          </p:cNvPr>
          <p:cNvSpPr/>
          <p:nvPr/>
        </p:nvSpPr>
        <p:spPr>
          <a:xfrm>
            <a:off x="4930853" y="3126739"/>
            <a:ext cx="1182000" cy="1033060"/>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n-ea"/>
                <a:cs typeface="+mn-cs"/>
              </a:rPr>
              <a:t>switch</a:t>
            </a:r>
            <a:endParaRPr kumimoji="0" lang="zh-CN" alt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矩形 62">
            <a:extLst>
              <a:ext uri="{FF2B5EF4-FFF2-40B4-BE49-F238E27FC236}">
                <a16:creationId xmlns:a16="http://schemas.microsoft.com/office/drawing/2014/main" id="{05AC1048-BB0C-499E-A955-0DD46CE078EE}"/>
              </a:ext>
            </a:extLst>
          </p:cNvPr>
          <p:cNvSpPr/>
          <p:nvPr/>
        </p:nvSpPr>
        <p:spPr>
          <a:xfrm>
            <a:off x="408760" y="5483020"/>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V(mutex);</a:t>
            </a:r>
          </a:p>
        </p:txBody>
      </p:sp>
      <p:sp>
        <p:nvSpPr>
          <p:cNvPr id="65" name="Rectangle 3">
            <a:extLst>
              <a:ext uri="{FF2B5EF4-FFF2-40B4-BE49-F238E27FC236}">
                <a16:creationId xmlns:a16="http://schemas.microsoft.com/office/drawing/2014/main" id="{D967AE09-A82E-4DD0-8947-AB62A6F1179B}"/>
              </a:ext>
            </a:extLst>
          </p:cNvPr>
          <p:cNvSpPr txBox="1">
            <a:spLocks noChangeArrowheads="1"/>
          </p:cNvSpPr>
          <p:nvPr/>
        </p:nvSpPr>
        <p:spPr>
          <a:xfrm>
            <a:off x="4364139" y="533668"/>
            <a:ext cx="3812891" cy="2741836"/>
          </a:xfrm>
          <a:prstGeom prst="rect">
            <a:avLst/>
          </a:prstGeom>
          <a:solidFill>
            <a:srgbClr val="FFFF99"/>
          </a:solidFill>
          <a:ln>
            <a:solidFill>
              <a:schemeClr val="accent6">
                <a:lumMod val="75000"/>
              </a:schemeClr>
            </a:solidFill>
            <a:miter lim="800000"/>
            <a:headEnd/>
            <a:tailEnd/>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V(mutex)</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value=value+1;</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if (value&lt;=0)</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  remove process from list;</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wakeup process;</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         }</a:t>
            </a:r>
          </a:p>
          <a:p>
            <a:pPr marL="0" marR="0" lvl="0" indent="-342900" algn="just" defTabSz="914400" rtl="0" eaLnBrk="1" fontAlgn="auto" latinLnBrk="0" hangingPunct="1">
              <a:lnSpc>
                <a:spcPct val="150000"/>
              </a:lnSpc>
              <a:spcBef>
                <a:spcPts val="0"/>
              </a:spcBef>
              <a:spcAft>
                <a:spcPts val="0"/>
              </a:spcAft>
              <a:buClrTx/>
              <a:buSzTx/>
              <a:buFont typeface="Wingdings" pitchFamily="2" charset="2"/>
              <a:buNone/>
              <a:tabLst/>
              <a:defRPr/>
            </a:pPr>
            <a:r>
              <a:rPr kumimoji="0" lang="en-US" altLang="zh-CN" sz="1600" b="1" i="0" u="none" strike="noStrike" kern="1200" cap="none" spc="0" normalizeH="0" baseline="0" noProof="0" dirty="0">
                <a:ln>
                  <a:noFill/>
                </a:ln>
                <a:solidFill>
                  <a:srgbClr val="0000CC"/>
                </a:solidFill>
                <a:effectLst/>
                <a:uLnTx/>
                <a:uFillTx/>
                <a:latin typeface="Arial Black" panose="020B0A04020102020204" pitchFamily="34" charset="0"/>
                <a:ea typeface="华文中宋" panose="02010600040101010101" pitchFamily="2" charset="-122"/>
                <a:cs typeface="+mn-cs"/>
              </a:rPr>
              <a:t>}</a:t>
            </a:r>
          </a:p>
        </p:txBody>
      </p:sp>
      <p:sp>
        <p:nvSpPr>
          <p:cNvPr id="66" name="Line 5">
            <a:extLst>
              <a:ext uri="{FF2B5EF4-FFF2-40B4-BE49-F238E27FC236}">
                <a16:creationId xmlns:a16="http://schemas.microsoft.com/office/drawing/2014/main" id="{61F9C53A-225E-4428-9A7A-3CBEBF1108BA}"/>
              </a:ext>
            </a:extLst>
          </p:cNvPr>
          <p:cNvSpPr>
            <a:spLocks noChangeShapeType="1"/>
          </p:cNvSpPr>
          <p:nvPr/>
        </p:nvSpPr>
        <p:spPr bwMode="auto">
          <a:xfrm flipV="1">
            <a:off x="2318146" y="3293267"/>
            <a:ext cx="2381478" cy="2353008"/>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67" name="矩形 66">
            <a:extLst>
              <a:ext uri="{FF2B5EF4-FFF2-40B4-BE49-F238E27FC236}">
                <a16:creationId xmlns:a16="http://schemas.microsoft.com/office/drawing/2014/main" id="{7C76BA75-9D95-42A1-A629-22BFE71DA531}"/>
              </a:ext>
            </a:extLst>
          </p:cNvPr>
          <p:cNvSpPr/>
          <p:nvPr/>
        </p:nvSpPr>
        <p:spPr>
          <a:xfrm>
            <a:off x="4686623" y="1023367"/>
            <a:ext cx="3041294"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value=value+1;</a:t>
            </a:r>
          </a:p>
        </p:txBody>
      </p:sp>
      <p:sp>
        <p:nvSpPr>
          <p:cNvPr id="68" name="文本框 67">
            <a:extLst>
              <a:ext uri="{FF2B5EF4-FFF2-40B4-BE49-F238E27FC236}">
                <a16:creationId xmlns:a16="http://schemas.microsoft.com/office/drawing/2014/main" id="{424DC7C0-85C7-4CB2-B2BA-B187AF476460}"/>
              </a:ext>
            </a:extLst>
          </p:cNvPr>
          <p:cNvSpPr txBox="1"/>
          <p:nvPr/>
        </p:nvSpPr>
        <p:spPr>
          <a:xfrm>
            <a:off x="2629045" y="1032322"/>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-1</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69" name="矩形 68">
            <a:extLst>
              <a:ext uri="{FF2B5EF4-FFF2-40B4-BE49-F238E27FC236}">
                <a16:creationId xmlns:a16="http://schemas.microsoft.com/office/drawing/2014/main" id="{D2B140B9-D5A0-4C87-B310-F8E71ABAFB0A}"/>
              </a:ext>
            </a:extLst>
          </p:cNvPr>
          <p:cNvSpPr/>
          <p:nvPr/>
        </p:nvSpPr>
        <p:spPr>
          <a:xfrm>
            <a:off x="4686623" y="1408383"/>
            <a:ext cx="3041294"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if (value&lt;=0)</a:t>
            </a:r>
          </a:p>
        </p:txBody>
      </p:sp>
      <p:sp>
        <p:nvSpPr>
          <p:cNvPr id="70" name="矩形 69">
            <a:extLst>
              <a:ext uri="{FF2B5EF4-FFF2-40B4-BE49-F238E27FC236}">
                <a16:creationId xmlns:a16="http://schemas.microsoft.com/office/drawing/2014/main" id="{9816848A-7426-4307-A178-CB0C2C4D012E}"/>
              </a:ext>
            </a:extLst>
          </p:cNvPr>
          <p:cNvSpPr/>
          <p:nvPr/>
        </p:nvSpPr>
        <p:spPr>
          <a:xfrm>
            <a:off x="5121378" y="1776310"/>
            <a:ext cx="3041294"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remove process from list;</a:t>
            </a:r>
          </a:p>
        </p:txBody>
      </p:sp>
      <p:sp>
        <p:nvSpPr>
          <p:cNvPr id="52" name="Line 6">
            <a:extLst>
              <a:ext uri="{FF2B5EF4-FFF2-40B4-BE49-F238E27FC236}">
                <a16:creationId xmlns:a16="http://schemas.microsoft.com/office/drawing/2014/main" id="{BBA7C359-DB02-4449-8ABF-C56713EE9F7F}"/>
              </a:ext>
            </a:extLst>
          </p:cNvPr>
          <p:cNvSpPr>
            <a:spLocks noChangeShapeType="1"/>
          </p:cNvSpPr>
          <p:nvPr/>
        </p:nvSpPr>
        <p:spPr bwMode="auto">
          <a:xfrm flipH="1">
            <a:off x="4067943" y="1904833"/>
            <a:ext cx="1096557" cy="338554"/>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1" name="矩形 70">
            <a:extLst>
              <a:ext uri="{FF2B5EF4-FFF2-40B4-BE49-F238E27FC236}">
                <a16:creationId xmlns:a16="http://schemas.microsoft.com/office/drawing/2014/main" id="{22515E39-65C0-4F08-AB25-A1F5AE7FCBC7}"/>
              </a:ext>
            </a:extLst>
          </p:cNvPr>
          <p:cNvSpPr/>
          <p:nvPr/>
        </p:nvSpPr>
        <p:spPr>
          <a:xfrm>
            <a:off x="5135736" y="2153798"/>
            <a:ext cx="3041294"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wakeup process;</a:t>
            </a:r>
          </a:p>
        </p:txBody>
      </p:sp>
      <p:sp>
        <p:nvSpPr>
          <p:cNvPr id="72" name="矩形 71">
            <a:extLst>
              <a:ext uri="{FF2B5EF4-FFF2-40B4-BE49-F238E27FC236}">
                <a16:creationId xmlns:a16="http://schemas.microsoft.com/office/drawing/2014/main" id="{42C5FF1F-3671-4BB6-A434-873899122C13}"/>
              </a:ext>
            </a:extLst>
          </p:cNvPr>
          <p:cNvSpPr/>
          <p:nvPr/>
        </p:nvSpPr>
        <p:spPr>
          <a:xfrm>
            <a:off x="3390480" y="5080583"/>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C00000"/>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 section</a:t>
            </a:r>
          </a:p>
        </p:txBody>
      </p:sp>
      <p:sp>
        <p:nvSpPr>
          <p:cNvPr id="73" name="矩形 72">
            <a:extLst>
              <a:ext uri="{FF2B5EF4-FFF2-40B4-BE49-F238E27FC236}">
                <a16:creationId xmlns:a16="http://schemas.microsoft.com/office/drawing/2014/main" id="{B4E0F226-5CA1-4501-9A10-1154C146AA3F}"/>
              </a:ext>
            </a:extLst>
          </p:cNvPr>
          <p:cNvSpPr/>
          <p:nvPr/>
        </p:nvSpPr>
        <p:spPr>
          <a:xfrm>
            <a:off x="3390480" y="5499904"/>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V(mutex);</a:t>
            </a:r>
          </a:p>
        </p:txBody>
      </p:sp>
      <p:sp>
        <p:nvSpPr>
          <p:cNvPr id="74" name="Line 5">
            <a:extLst>
              <a:ext uri="{FF2B5EF4-FFF2-40B4-BE49-F238E27FC236}">
                <a16:creationId xmlns:a16="http://schemas.microsoft.com/office/drawing/2014/main" id="{5852A8D4-8C06-43E2-932F-EDEDCA4D74BF}"/>
              </a:ext>
            </a:extLst>
          </p:cNvPr>
          <p:cNvSpPr>
            <a:spLocks noChangeShapeType="1"/>
          </p:cNvSpPr>
          <p:nvPr/>
        </p:nvSpPr>
        <p:spPr bwMode="auto">
          <a:xfrm flipV="1">
            <a:off x="5198612" y="3260237"/>
            <a:ext cx="693671" cy="243323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5" name="文本框 74">
            <a:extLst>
              <a:ext uri="{FF2B5EF4-FFF2-40B4-BE49-F238E27FC236}">
                <a16:creationId xmlns:a16="http://schemas.microsoft.com/office/drawing/2014/main" id="{7606A7C9-8651-41D9-80ED-11CFAC926C09}"/>
              </a:ext>
            </a:extLst>
          </p:cNvPr>
          <p:cNvSpPr txBox="1"/>
          <p:nvPr/>
        </p:nvSpPr>
        <p:spPr>
          <a:xfrm>
            <a:off x="2613165" y="1040415"/>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0</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37" name="Line 6">
            <a:extLst>
              <a:ext uri="{FF2B5EF4-FFF2-40B4-BE49-F238E27FC236}">
                <a16:creationId xmlns:a16="http://schemas.microsoft.com/office/drawing/2014/main" id="{D6FE76DA-C675-4A2C-AF4C-AE912F2689E8}"/>
              </a:ext>
            </a:extLst>
          </p:cNvPr>
          <p:cNvSpPr>
            <a:spLocks noChangeShapeType="1"/>
          </p:cNvSpPr>
          <p:nvPr/>
        </p:nvSpPr>
        <p:spPr bwMode="auto">
          <a:xfrm flipH="1" flipV="1">
            <a:off x="3240872" y="1194134"/>
            <a:ext cx="146183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41" name="Line 6">
            <a:extLst>
              <a:ext uri="{FF2B5EF4-FFF2-40B4-BE49-F238E27FC236}">
                <a16:creationId xmlns:a16="http://schemas.microsoft.com/office/drawing/2014/main" id="{BD813721-5BC0-4358-8B5E-2D6812771176}"/>
              </a:ext>
            </a:extLst>
          </p:cNvPr>
          <p:cNvSpPr>
            <a:spLocks noChangeShapeType="1"/>
          </p:cNvSpPr>
          <p:nvPr/>
        </p:nvSpPr>
        <p:spPr bwMode="auto">
          <a:xfrm flipH="1" flipV="1">
            <a:off x="3240873" y="1194134"/>
            <a:ext cx="1445751" cy="373766"/>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6" name="矩形 75">
            <a:extLst>
              <a:ext uri="{FF2B5EF4-FFF2-40B4-BE49-F238E27FC236}">
                <a16:creationId xmlns:a16="http://schemas.microsoft.com/office/drawing/2014/main" id="{66F24412-7556-4748-B725-EEE185B09F0D}"/>
              </a:ext>
            </a:extLst>
          </p:cNvPr>
          <p:cNvSpPr/>
          <p:nvPr/>
        </p:nvSpPr>
        <p:spPr>
          <a:xfrm>
            <a:off x="6313980" y="5077883"/>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C00000"/>
                </a:solidFill>
                <a:effectLst/>
                <a:uLnTx/>
                <a:uFillTx/>
                <a:latin typeface="Arial Black" panose="020B0A04020102020204" pitchFamily="34" charset="0"/>
                <a:ea typeface="华文中宋" panose="02010600040101010101" pitchFamily="2" charset="-122"/>
                <a:cs typeface="+mn-cs"/>
              </a:rPr>
              <a:t>critival</a:t>
            </a: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 section</a:t>
            </a:r>
          </a:p>
        </p:txBody>
      </p:sp>
      <p:sp>
        <p:nvSpPr>
          <p:cNvPr id="77" name="矩形 76">
            <a:extLst>
              <a:ext uri="{FF2B5EF4-FFF2-40B4-BE49-F238E27FC236}">
                <a16:creationId xmlns:a16="http://schemas.microsoft.com/office/drawing/2014/main" id="{84F53123-EF6A-4271-B2AB-F93B1F210A50}"/>
              </a:ext>
            </a:extLst>
          </p:cNvPr>
          <p:cNvSpPr/>
          <p:nvPr/>
        </p:nvSpPr>
        <p:spPr>
          <a:xfrm>
            <a:off x="6304130" y="5509339"/>
            <a:ext cx="2363039"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V(mutex);</a:t>
            </a:r>
          </a:p>
        </p:txBody>
      </p:sp>
      <p:sp>
        <p:nvSpPr>
          <p:cNvPr id="78" name="Line 5">
            <a:extLst>
              <a:ext uri="{FF2B5EF4-FFF2-40B4-BE49-F238E27FC236}">
                <a16:creationId xmlns:a16="http://schemas.microsoft.com/office/drawing/2014/main" id="{5159CBE1-5D74-432B-A8E6-43DB28800953}"/>
              </a:ext>
            </a:extLst>
          </p:cNvPr>
          <p:cNvSpPr>
            <a:spLocks noChangeShapeType="1"/>
          </p:cNvSpPr>
          <p:nvPr/>
        </p:nvSpPr>
        <p:spPr bwMode="auto">
          <a:xfrm flipH="1" flipV="1">
            <a:off x="6609009" y="3292361"/>
            <a:ext cx="1394178" cy="2401105"/>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latin typeface="Calibri"/>
              <a:ea typeface="+mn-ea"/>
              <a:cs typeface="+mn-cs"/>
            </a:endParaRPr>
          </a:p>
        </p:txBody>
      </p:sp>
      <p:sp>
        <p:nvSpPr>
          <p:cNvPr id="79" name="文本框 78">
            <a:extLst>
              <a:ext uri="{FF2B5EF4-FFF2-40B4-BE49-F238E27FC236}">
                <a16:creationId xmlns:a16="http://schemas.microsoft.com/office/drawing/2014/main" id="{15C1945A-9A72-4C10-AA59-E3567CF7E3FE}"/>
              </a:ext>
            </a:extLst>
          </p:cNvPr>
          <p:cNvSpPr txBox="1"/>
          <p:nvPr/>
        </p:nvSpPr>
        <p:spPr>
          <a:xfrm>
            <a:off x="2626013" y="1043048"/>
            <a:ext cx="465376" cy="369332"/>
          </a:xfrm>
          <a:prstGeom prst="rect">
            <a:avLst/>
          </a:prstGeom>
          <a:solidFill>
            <a:srgbClr val="FCFCF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1</a:t>
            </a:r>
            <a:endParaRPr kumimoji="0" lang="zh-CN"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80" name="矩形 79">
            <a:extLst>
              <a:ext uri="{FF2B5EF4-FFF2-40B4-BE49-F238E27FC236}">
                <a16:creationId xmlns:a16="http://schemas.microsoft.com/office/drawing/2014/main" id="{3D496A4D-7F42-4427-8E93-11717F209CB6}"/>
              </a:ext>
            </a:extLst>
          </p:cNvPr>
          <p:cNvSpPr/>
          <p:nvPr/>
        </p:nvSpPr>
        <p:spPr>
          <a:xfrm>
            <a:off x="4416233" y="2865431"/>
            <a:ext cx="3041294" cy="282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a:t>
            </a:r>
          </a:p>
        </p:txBody>
      </p:sp>
      <p:sp>
        <p:nvSpPr>
          <p:cNvPr id="81" name="矩形 80">
            <a:extLst>
              <a:ext uri="{FF2B5EF4-FFF2-40B4-BE49-F238E27FC236}">
                <a16:creationId xmlns:a16="http://schemas.microsoft.com/office/drawing/2014/main" id="{4ECC6E4A-693B-4AE2-9E99-CC721080BF02}"/>
              </a:ext>
            </a:extLst>
          </p:cNvPr>
          <p:cNvSpPr/>
          <p:nvPr/>
        </p:nvSpPr>
        <p:spPr>
          <a:xfrm>
            <a:off x="6313980" y="5919297"/>
            <a:ext cx="2363039" cy="3104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rPr>
              <a:t>do remainder</a:t>
            </a:r>
            <a:endParaRPr kumimoji="0" lang="zh-CN" altLang="en-US" sz="1800" b="1" i="0" u="none" strike="noStrike" kern="1200" cap="none" spc="0" normalizeH="0" baseline="0" noProof="0" dirty="0">
              <a:ln>
                <a:noFill/>
              </a:ln>
              <a:solidFill>
                <a:srgbClr val="C00000"/>
              </a:solidFill>
              <a:effectLst/>
              <a:uLnTx/>
              <a:uFillTx/>
              <a:latin typeface="Arial Black" panose="020B0A04020102020204" pitchFamily="34" charset="0"/>
              <a:ea typeface="华文中宋" panose="02010600040101010101" pitchFamily="2" charset="-122"/>
              <a:cs typeface="+mn-cs"/>
            </a:endParaRPr>
          </a:p>
        </p:txBody>
      </p:sp>
      <p:sp>
        <p:nvSpPr>
          <p:cNvPr id="3" name="灯片编号占位符 2">
            <a:extLst>
              <a:ext uri="{FF2B5EF4-FFF2-40B4-BE49-F238E27FC236}">
                <a16:creationId xmlns:a16="http://schemas.microsoft.com/office/drawing/2014/main" id="{7F1E2D45-B044-4610-AF5F-47346A0AB5B0}"/>
              </a:ext>
            </a:extLst>
          </p:cNvPr>
          <p:cNvSpPr>
            <a:spLocks noGrp="1"/>
          </p:cNvSpPr>
          <p:nvPr>
            <p:ph type="sldNum" sz="quarter" idx="12"/>
          </p:nvPr>
        </p:nvSpPr>
        <p:spPr/>
        <p:txBody>
          <a:bodyPr/>
          <a:lstStyle/>
          <a:p>
            <a:fld id="{B10D5614-B734-4280-8F57-1D4947433C97}" type="slidenum">
              <a:rPr lang="en-US" smtClean="0"/>
              <a:t>90</a:t>
            </a:fld>
            <a:endParaRPr lang="en-US"/>
          </a:p>
        </p:txBody>
      </p:sp>
    </p:spTree>
    <p:extLst>
      <p:ext uri="{BB962C8B-B14F-4D97-AF65-F5344CB8AC3E}">
        <p14:creationId xmlns:p14="http://schemas.microsoft.com/office/powerpoint/2010/main" val="717919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childTnLst>
                          </p:cTn>
                        </p:par>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0"/>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 nodeType="afterEffect">
                                  <p:stCondLst>
                                    <p:cond delay="0"/>
                                  </p:stCondLst>
                                  <p:childTnLst>
                                    <p:set>
                                      <p:cBhvr>
                                        <p:cTn id="52" dur="1" fill="hold">
                                          <p:stCondLst>
                                            <p:cond delay="0"/>
                                          </p:stCondLst>
                                        </p:cTn>
                                        <p:tgtEl>
                                          <p:spTgt spid="41"/>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 nodeType="after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1" nodeType="after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3"/>
                                        </p:tgtEl>
                                        <p:attrNameLst>
                                          <p:attrName>style.visibility</p:attrName>
                                        </p:attrNameLst>
                                      </p:cBhvr>
                                      <p:to>
                                        <p:strVal val="hidden"/>
                                      </p:to>
                                    </p:set>
                                  </p:childTnLst>
                                </p:cTn>
                              </p:par>
                            </p:childTnLst>
                          </p:cTn>
                        </p:par>
                        <p:par>
                          <p:cTn id="66" fill="hold">
                            <p:stCondLst>
                              <p:cond delay="0"/>
                            </p:stCondLst>
                            <p:childTnLst>
                              <p:par>
                                <p:cTn id="67" presetID="1" presetClass="exit" presetSubtype="0" fill="hold" grpId="0" nodeType="afterEffect">
                                  <p:stCondLst>
                                    <p:cond delay="0"/>
                                  </p:stCondLst>
                                  <p:childTnLst>
                                    <p:set>
                                      <p:cBhvr>
                                        <p:cTn id="68" dur="1" fill="hold">
                                          <p:stCondLst>
                                            <p:cond delay="0"/>
                                          </p:stCondLst>
                                        </p:cTn>
                                        <p:tgtEl>
                                          <p:spTgt spid="42"/>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grpId="1" nodeType="afterEffect">
                                  <p:stCondLst>
                                    <p:cond delay="0"/>
                                  </p:stCondLst>
                                  <p:childTnLst>
                                    <p:set>
                                      <p:cBhvr>
                                        <p:cTn id="71" dur="1" fill="hold">
                                          <p:stCondLst>
                                            <p:cond delay="0"/>
                                          </p:stCondLst>
                                        </p:cTn>
                                        <p:tgtEl>
                                          <p:spTgt spid="3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33"/>
                                        </p:tgtEl>
                                        <p:attrNameLst>
                                          <p:attrName>style.visibility</p:attrName>
                                        </p:attrNameLst>
                                      </p:cBhvr>
                                      <p:to>
                                        <p:strVal val="hidden"/>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5"/>
                                        </p:tgtEl>
                                        <p:attrNameLst>
                                          <p:attrName>style.visibility</p:attrName>
                                        </p:attrNameLst>
                                      </p:cBhvr>
                                      <p:to>
                                        <p:strVal val="hidden"/>
                                      </p:to>
                                    </p:set>
                                  </p:childTnLst>
                                </p:cTn>
                              </p:par>
                            </p:childTnLst>
                          </p:cTn>
                        </p:par>
                        <p:par>
                          <p:cTn id="87" fill="hold">
                            <p:stCondLst>
                              <p:cond delay="0"/>
                            </p:stCondLst>
                            <p:childTnLst>
                              <p:par>
                                <p:cTn id="88" presetID="1" presetClass="emph" presetSubtype="1" nodeType="afterEffect">
                                  <p:stCondLst>
                                    <p:cond delay="0"/>
                                  </p:stCondLst>
                                  <p:childTnLst>
                                    <p:set>
                                      <p:cBhvr>
                                        <p:cTn id="89" dur="indefinite"/>
                                        <p:tgtEl>
                                          <p:spTgt spid="8"/>
                                        </p:tgtEl>
                                        <p:attrNameLst>
                                          <p:attrName>fillcolor</p:attrName>
                                        </p:attrNameLst>
                                      </p:cBhvr>
                                      <p:to>
                                        <p:clrVal>
                                          <a:srgbClr val="CCECFF"/>
                                        </p:clrVal>
                                      </p:to>
                                    </p:set>
                                    <p:set>
                                      <p:cBhvr>
                                        <p:cTn id="90" dur="indefinite"/>
                                        <p:tgtEl>
                                          <p:spTgt spid="8"/>
                                        </p:tgtEl>
                                        <p:attrNameLst>
                                          <p:attrName>fill.type</p:attrName>
                                        </p:attrNameLst>
                                      </p:cBhvr>
                                      <p:to>
                                        <p:strVal val="solid"/>
                                      </p:to>
                                    </p:set>
                                    <p:set>
                                      <p:cBhvr>
                                        <p:cTn id="91" dur="indefinite"/>
                                        <p:tgtEl>
                                          <p:spTgt spid="8"/>
                                        </p:tgtEl>
                                        <p:attrNameLst>
                                          <p:attrName>fill.on</p:attrName>
                                        </p:attrNameLst>
                                      </p:cBhvr>
                                      <p:to>
                                        <p:strVal val="true"/>
                                      </p:to>
                                    </p:set>
                                  </p:childTnLst>
                                </p:cTn>
                              </p:par>
                            </p:childTnLst>
                          </p:cTn>
                        </p:par>
                        <p:par>
                          <p:cTn id="92" fill="hold">
                            <p:stCondLst>
                              <p:cond delay="0"/>
                            </p:stCondLst>
                            <p:childTnLst>
                              <p:par>
                                <p:cTn id="93" presetID="1" presetClass="emph" presetSubtype="2" fill="hold" nodeType="afterEffect">
                                  <p:stCondLst>
                                    <p:cond delay="0"/>
                                  </p:stCondLst>
                                  <p:childTnLst>
                                    <p:animClr clrSpc="rgb" dir="cw">
                                      <p:cBhvr>
                                        <p:cTn id="94" dur="500" fill="hold"/>
                                        <p:tgtEl>
                                          <p:spTgt spid="15"/>
                                        </p:tgtEl>
                                        <p:attrNameLst>
                                          <p:attrName>fillcolor</p:attrName>
                                        </p:attrNameLst>
                                      </p:cBhvr>
                                      <p:to>
                                        <a:srgbClr val="11FFD2"/>
                                      </p:to>
                                    </p:animClr>
                                    <p:set>
                                      <p:cBhvr>
                                        <p:cTn id="95" dur="500" fill="hold"/>
                                        <p:tgtEl>
                                          <p:spTgt spid="15"/>
                                        </p:tgtEl>
                                        <p:attrNameLst>
                                          <p:attrName>fill.type</p:attrName>
                                        </p:attrNameLst>
                                      </p:cBhvr>
                                      <p:to>
                                        <p:strVal val="solid"/>
                                      </p:to>
                                    </p:set>
                                    <p:set>
                                      <p:cBhvr>
                                        <p:cTn id="96" dur="500" fill="hold"/>
                                        <p:tgtEl>
                                          <p:spTgt spid="15"/>
                                        </p:tgtEl>
                                        <p:attrNameLst>
                                          <p:attrName>fill.on</p:attrName>
                                        </p:attrNameLst>
                                      </p:cBhvr>
                                      <p:to>
                                        <p:strVal val="tru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4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47"/>
                                        </p:tgtEl>
                                        <p:attrNameLst>
                                          <p:attrName>style.visibility</p:attrName>
                                        </p:attrNameLst>
                                      </p:cBhvr>
                                      <p:to>
                                        <p:strVal val="hidden"/>
                                      </p:to>
                                    </p:set>
                                  </p:childTnLst>
                                </p:cTn>
                              </p:par>
                            </p:childTnLst>
                          </p:cTn>
                        </p:par>
                        <p:par>
                          <p:cTn id="104" fill="hold">
                            <p:stCondLst>
                              <p:cond delay="0"/>
                            </p:stCondLst>
                            <p:childTnLst>
                              <p:par>
                                <p:cTn id="105" presetID="1" presetClass="entr" presetSubtype="0" fill="hold" grpId="0" nodeType="after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grpId="0" nodeType="afterEffect">
                                  <p:stCondLst>
                                    <p:cond delay="0"/>
                                  </p:stCondLst>
                                  <p:childTnLst>
                                    <p:set>
                                      <p:cBhvr>
                                        <p:cTn id="109" dur="1" fill="hold">
                                          <p:stCondLst>
                                            <p:cond delay="0"/>
                                          </p:stCondLst>
                                        </p:cTn>
                                        <p:tgtEl>
                                          <p:spTgt spid="49"/>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2" nodeType="afterEffect">
                                  <p:stCondLst>
                                    <p:cond delay="0"/>
                                  </p:stCondLst>
                                  <p:childTnLst>
                                    <p:set>
                                      <p:cBhvr>
                                        <p:cTn id="112" dur="1" fill="hold">
                                          <p:stCondLst>
                                            <p:cond delay="0"/>
                                          </p:stCondLst>
                                        </p:cTn>
                                        <p:tgtEl>
                                          <p:spTgt spid="35"/>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2" nodeType="after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2" nodeType="clickEffect">
                                  <p:stCondLst>
                                    <p:cond delay="0"/>
                                  </p:stCondLst>
                                  <p:childTnLst>
                                    <p:set>
                                      <p:cBhvr>
                                        <p:cTn id="119" dur="1" fill="hold">
                                          <p:stCondLst>
                                            <p:cond delay="0"/>
                                          </p:stCondLst>
                                        </p:cTn>
                                        <p:tgtEl>
                                          <p:spTgt spid="37"/>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0"/>
                                        </p:tgtEl>
                                        <p:attrNameLst>
                                          <p:attrName>style.visibility</p:attrName>
                                        </p:attrNameLst>
                                      </p:cBhvr>
                                      <p:to>
                                        <p:strVal val="visible"/>
                                      </p:to>
                                    </p:set>
                                  </p:childTnLst>
                                </p:cTn>
                              </p:par>
                            </p:childTnLst>
                          </p:cTn>
                        </p:par>
                        <p:par>
                          <p:cTn id="124" fill="hold">
                            <p:stCondLst>
                              <p:cond delay="0"/>
                            </p:stCondLst>
                            <p:childTnLst>
                              <p:par>
                                <p:cTn id="125" presetID="1" presetClass="exit" presetSubtype="0" fill="hold" grpId="3" nodeType="afterEffect">
                                  <p:stCondLst>
                                    <p:cond delay="0"/>
                                  </p:stCondLst>
                                  <p:childTnLst>
                                    <p:set>
                                      <p:cBhvr>
                                        <p:cTn id="126" dur="1" fill="hold">
                                          <p:stCondLst>
                                            <p:cond delay="0"/>
                                          </p:stCondLst>
                                        </p:cTn>
                                        <p:tgtEl>
                                          <p:spTgt spid="37"/>
                                        </p:tgtEl>
                                        <p:attrNameLst>
                                          <p:attrName>style.visibility</p:attrName>
                                        </p:attrNameLst>
                                      </p:cBhvr>
                                      <p:to>
                                        <p:strVal val="hidden"/>
                                      </p:to>
                                    </p:set>
                                  </p:childTnLst>
                                </p:cTn>
                              </p:par>
                            </p:childTnLst>
                          </p:cTn>
                        </p:par>
                        <p:par>
                          <p:cTn id="127" fill="hold">
                            <p:stCondLst>
                              <p:cond delay="0"/>
                            </p:stCondLst>
                            <p:childTnLst>
                              <p:par>
                                <p:cTn id="128" presetID="1" presetClass="exit" presetSubtype="0" fill="hold" grpId="3" nodeType="afterEffect">
                                  <p:stCondLst>
                                    <p:cond delay="0"/>
                                  </p:stCondLst>
                                  <p:childTnLst>
                                    <p:set>
                                      <p:cBhvr>
                                        <p:cTn id="129" dur="1" fill="hold">
                                          <p:stCondLst>
                                            <p:cond delay="0"/>
                                          </p:stCondLst>
                                        </p:cTn>
                                        <p:tgtEl>
                                          <p:spTgt spid="3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2" nodeType="clickEffect">
                                  <p:stCondLst>
                                    <p:cond delay="0"/>
                                  </p:stCondLst>
                                  <p:childTnLst>
                                    <p:set>
                                      <p:cBhvr>
                                        <p:cTn id="133" dur="1" fill="hold">
                                          <p:stCondLst>
                                            <p:cond delay="0"/>
                                          </p:stCondLst>
                                        </p:cTn>
                                        <p:tgtEl>
                                          <p:spTgt spid="40"/>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3" nodeType="afterEffect">
                                  <p:stCondLst>
                                    <p:cond delay="0"/>
                                  </p:stCondLst>
                                  <p:childTnLst>
                                    <p:set>
                                      <p:cBhvr>
                                        <p:cTn id="136" dur="1" fill="hold">
                                          <p:stCondLst>
                                            <p:cond delay="0"/>
                                          </p:stCondLst>
                                        </p:cTn>
                                        <p:tgtEl>
                                          <p:spTgt spid="4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3" nodeType="clickEffect">
                                  <p:stCondLst>
                                    <p:cond delay="0"/>
                                  </p:stCondLst>
                                  <p:childTnLst>
                                    <p:set>
                                      <p:cBhvr>
                                        <p:cTn id="140" dur="1" fill="hold">
                                          <p:stCondLst>
                                            <p:cond delay="0"/>
                                          </p:stCondLst>
                                        </p:cTn>
                                        <p:tgtEl>
                                          <p:spTgt spid="40"/>
                                        </p:tgtEl>
                                        <p:attrNameLst>
                                          <p:attrName>style.visibility</p:attrName>
                                        </p:attrNameLst>
                                      </p:cBhvr>
                                      <p:to>
                                        <p:strVal val="hidden"/>
                                      </p:to>
                                    </p:set>
                                  </p:childTnLst>
                                </p:cTn>
                              </p:par>
                            </p:childTnLst>
                          </p:cTn>
                        </p:par>
                        <p:par>
                          <p:cTn id="141" fill="hold">
                            <p:stCondLst>
                              <p:cond delay="0"/>
                            </p:stCondLst>
                            <p:childTnLst>
                              <p:par>
                                <p:cTn id="142" presetID="1" presetClass="exit" presetSubtype="0" fill="hold" grpId="2" nodeType="afterEffect">
                                  <p:stCondLst>
                                    <p:cond delay="0"/>
                                  </p:stCondLst>
                                  <p:childTnLst>
                                    <p:set>
                                      <p:cBhvr>
                                        <p:cTn id="143" dur="1" fill="hold">
                                          <p:stCondLst>
                                            <p:cond delay="0"/>
                                          </p:stCondLst>
                                        </p:cTn>
                                        <p:tgtEl>
                                          <p:spTgt spid="41"/>
                                        </p:tgtEl>
                                        <p:attrNameLst>
                                          <p:attrName>style.visibility</p:attrName>
                                        </p:attrNameLst>
                                      </p:cBhvr>
                                      <p:to>
                                        <p:strVal val="hidden"/>
                                      </p:to>
                                    </p:set>
                                  </p:childTnLst>
                                </p:cTn>
                              </p:par>
                            </p:childTnLst>
                          </p:cTn>
                        </p:par>
                        <p:par>
                          <p:cTn id="144" fill="hold">
                            <p:stCondLst>
                              <p:cond delay="0"/>
                            </p:stCondLst>
                            <p:childTnLst>
                              <p:par>
                                <p:cTn id="145" presetID="1" presetClass="entr" presetSubtype="0" fill="hold" grpId="0" nodeType="afterEffect">
                                  <p:stCondLst>
                                    <p:cond delay="0"/>
                                  </p:stCondLst>
                                  <p:childTnLst>
                                    <p:set>
                                      <p:cBhvr>
                                        <p:cTn id="146" dur="1" fill="hold">
                                          <p:stCondLst>
                                            <p:cond delay="0"/>
                                          </p:stCondLst>
                                        </p:cTn>
                                        <p:tgtEl>
                                          <p:spTgt spid="51"/>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0" nodeType="afterEffect">
                                  <p:stCondLst>
                                    <p:cond delay="0"/>
                                  </p:stCondLst>
                                  <p:childTnLst>
                                    <p:set>
                                      <p:cBhvr>
                                        <p:cTn id="149" dur="1" fill="hold">
                                          <p:stCondLst>
                                            <p:cond delay="0"/>
                                          </p:stCondLst>
                                        </p:cTn>
                                        <p:tgtEl>
                                          <p:spTgt spid="5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53"/>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mph" presetSubtype="1" nodeType="clickEffect">
                                  <p:stCondLst>
                                    <p:cond delay="0"/>
                                  </p:stCondLst>
                                  <p:childTnLst>
                                    <p:set>
                                      <p:cBhvr>
                                        <p:cTn id="157" dur="indefinite"/>
                                        <p:tgtEl>
                                          <p:spTgt spid="15"/>
                                        </p:tgtEl>
                                        <p:attrNameLst>
                                          <p:attrName>fillcolor</p:attrName>
                                        </p:attrNameLst>
                                      </p:cBhvr>
                                      <p:to>
                                        <p:clrVal>
                                          <a:srgbClr val="DEE769"/>
                                        </p:clrVal>
                                      </p:to>
                                    </p:set>
                                    <p:set>
                                      <p:cBhvr>
                                        <p:cTn id="158" dur="indefinite"/>
                                        <p:tgtEl>
                                          <p:spTgt spid="15"/>
                                        </p:tgtEl>
                                        <p:attrNameLst>
                                          <p:attrName>fill.type</p:attrName>
                                        </p:attrNameLst>
                                      </p:cBhvr>
                                      <p:to>
                                        <p:strVal val="solid"/>
                                      </p:to>
                                    </p:set>
                                    <p:set>
                                      <p:cBhvr>
                                        <p:cTn id="159" dur="indefinite"/>
                                        <p:tgtEl>
                                          <p:spTgt spid="15"/>
                                        </p:tgtEl>
                                        <p:attrNameLst>
                                          <p:attrName>fill.on</p:attrName>
                                        </p:attrNameLst>
                                      </p:cBhvr>
                                      <p:to>
                                        <p:strVal val="true"/>
                                      </p:to>
                                    </p:set>
                                  </p:childTnLst>
                                </p:cTn>
                              </p:par>
                            </p:childTnLst>
                          </p:cTn>
                        </p:par>
                        <p:par>
                          <p:cTn id="160" fill="hold">
                            <p:stCondLst>
                              <p:cond delay="0"/>
                            </p:stCondLst>
                            <p:childTnLst>
                              <p:par>
                                <p:cTn id="161" presetID="1" presetClass="entr" presetSubtype="0" fill="hold" grpId="0" nodeType="afterEffect">
                                  <p:stCondLst>
                                    <p:cond delay="0"/>
                                  </p:stCondLst>
                                  <p:childTnLst>
                                    <p:set>
                                      <p:cBhvr>
                                        <p:cTn id="162" dur="1" fill="hold">
                                          <p:stCondLst>
                                            <p:cond delay="0"/>
                                          </p:stCondLst>
                                        </p:cTn>
                                        <p:tgtEl>
                                          <p:spTgt spid="55"/>
                                        </p:tgtEl>
                                        <p:attrNameLst>
                                          <p:attrName>style.visibility</p:attrName>
                                        </p:attrNameLst>
                                      </p:cBhvr>
                                      <p:to>
                                        <p:strVal val="visible"/>
                                      </p:to>
                                    </p:set>
                                  </p:childTnLst>
                                </p:cTn>
                              </p:par>
                            </p:childTnLst>
                          </p:cTn>
                        </p:par>
                        <p:par>
                          <p:cTn id="163" fill="hold">
                            <p:stCondLst>
                              <p:cond delay="0"/>
                            </p:stCondLst>
                            <p:childTnLst>
                              <p:par>
                                <p:cTn id="164" presetID="1" presetClass="exit" presetSubtype="0" fill="hold" grpId="1" nodeType="afterEffect">
                                  <p:stCondLst>
                                    <p:cond delay="0"/>
                                  </p:stCondLst>
                                  <p:childTnLst>
                                    <p:set>
                                      <p:cBhvr>
                                        <p:cTn id="165" dur="1" fill="hold">
                                          <p:stCondLst>
                                            <p:cond delay="0"/>
                                          </p:stCondLst>
                                        </p:cTn>
                                        <p:tgtEl>
                                          <p:spTgt spid="52"/>
                                        </p:tgtEl>
                                        <p:attrNameLst>
                                          <p:attrName>style.visibility</p:attrName>
                                        </p:attrNameLst>
                                      </p:cBhvr>
                                      <p:to>
                                        <p:strVal val="hidden"/>
                                      </p:to>
                                    </p:set>
                                  </p:childTnLst>
                                </p:cTn>
                              </p:par>
                            </p:childTnLst>
                          </p:cTn>
                        </p:par>
                        <p:par>
                          <p:cTn id="166" fill="hold">
                            <p:stCondLst>
                              <p:cond delay="0"/>
                            </p:stCondLst>
                            <p:childTnLst>
                              <p:par>
                                <p:cTn id="167" presetID="1" presetClass="exit" presetSubtype="0" fill="hold" grpId="1" nodeType="afterEffect">
                                  <p:stCondLst>
                                    <p:cond delay="0"/>
                                  </p:stCondLst>
                                  <p:childTnLst>
                                    <p:set>
                                      <p:cBhvr>
                                        <p:cTn id="168" dur="1" fill="hold">
                                          <p:stCondLst>
                                            <p:cond delay="0"/>
                                          </p:stCondLst>
                                        </p:cTn>
                                        <p:tgtEl>
                                          <p:spTgt spid="5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1" nodeType="clickEffect">
                                  <p:stCondLst>
                                    <p:cond delay="0"/>
                                  </p:stCondLst>
                                  <p:childTnLst>
                                    <p:set>
                                      <p:cBhvr>
                                        <p:cTn id="172" dur="1" fill="hold">
                                          <p:stCondLst>
                                            <p:cond delay="0"/>
                                          </p:stCondLst>
                                        </p:cTn>
                                        <p:tgtEl>
                                          <p:spTgt spid="55"/>
                                        </p:tgtEl>
                                        <p:attrNameLst>
                                          <p:attrName>style.visibility</p:attrName>
                                        </p:attrNameLst>
                                      </p:cBhvr>
                                      <p:to>
                                        <p:strVal val="visible"/>
                                      </p:to>
                                    </p:set>
                                  </p:childTnLst>
                                </p:cTn>
                              </p:par>
                            </p:childTnLst>
                          </p:cTn>
                        </p:par>
                        <p:par>
                          <p:cTn id="173" fill="hold">
                            <p:stCondLst>
                              <p:cond delay="0"/>
                            </p:stCondLst>
                            <p:childTnLst>
                              <p:par>
                                <p:cTn id="174" presetID="1" presetClass="entr" presetSubtype="0" fill="hold" grpId="0" nodeType="afterEffect">
                                  <p:stCondLst>
                                    <p:cond delay="0"/>
                                  </p:stCondLst>
                                  <p:childTnLst>
                                    <p:set>
                                      <p:cBhvr>
                                        <p:cTn id="175" dur="1" fill="hold">
                                          <p:stCondLst>
                                            <p:cond delay="0"/>
                                          </p:stCondLst>
                                        </p:cTn>
                                        <p:tgtEl>
                                          <p:spTgt spid="56"/>
                                        </p:tgtEl>
                                        <p:attrNameLst>
                                          <p:attrName>style.visibility</p:attrName>
                                        </p:attrNameLst>
                                      </p:cBhvr>
                                      <p:to>
                                        <p:strVal val="visible"/>
                                      </p:to>
                                    </p:set>
                                  </p:childTnLst>
                                </p:cTn>
                              </p:par>
                            </p:childTnLst>
                          </p:cTn>
                        </p:par>
                        <p:par>
                          <p:cTn id="176" fill="hold">
                            <p:stCondLst>
                              <p:cond delay="0"/>
                            </p:stCondLst>
                            <p:childTnLst>
                              <p:par>
                                <p:cTn id="177" presetID="1" presetClass="exit" presetSubtype="0" fill="hold" grpId="1" nodeType="afterEffect">
                                  <p:stCondLst>
                                    <p:cond delay="0"/>
                                  </p:stCondLst>
                                  <p:childTnLst>
                                    <p:set>
                                      <p:cBhvr>
                                        <p:cTn id="178" dur="1" fill="hold">
                                          <p:stCondLst>
                                            <p:cond delay="0"/>
                                          </p:stCondLst>
                                        </p:cTn>
                                        <p:tgtEl>
                                          <p:spTgt spid="49"/>
                                        </p:tgtEl>
                                        <p:attrNameLst>
                                          <p:attrName>style.visibility</p:attrName>
                                        </p:attrNameLst>
                                      </p:cBhvr>
                                      <p:to>
                                        <p:strVal val="hidden"/>
                                      </p:to>
                                    </p:set>
                                  </p:childTnLst>
                                </p:cTn>
                              </p:par>
                            </p:childTnLst>
                          </p:cTn>
                        </p:par>
                        <p:par>
                          <p:cTn id="179" fill="hold">
                            <p:stCondLst>
                              <p:cond delay="0"/>
                            </p:stCondLst>
                            <p:childTnLst>
                              <p:par>
                                <p:cTn id="180" presetID="1" presetClass="exit" presetSubtype="0" fill="hold" grpId="3" nodeType="afterEffect">
                                  <p:stCondLst>
                                    <p:cond delay="0"/>
                                  </p:stCondLst>
                                  <p:childTnLst>
                                    <p:set>
                                      <p:cBhvr>
                                        <p:cTn id="181" dur="1" fill="hold">
                                          <p:stCondLst>
                                            <p:cond delay="0"/>
                                          </p:stCondLst>
                                        </p:cTn>
                                        <p:tgtEl>
                                          <p:spTgt spid="35"/>
                                        </p:tgtEl>
                                        <p:attrNameLst>
                                          <p:attrName>style.visibility</p:attrName>
                                        </p:attrNameLst>
                                      </p:cBhvr>
                                      <p:to>
                                        <p:strVal val="hidden"/>
                                      </p:to>
                                    </p:set>
                                  </p:childTnLst>
                                </p:cTn>
                              </p:par>
                            </p:childTnLst>
                          </p:cTn>
                        </p:par>
                        <p:par>
                          <p:cTn id="182" fill="hold">
                            <p:stCondLst>
                              <p:cond delay="0"/>
                            </p:stCondLst>
                            <p:childTnLst>
                              <p:par>
                                <p:cTn id="183" presetID="1" presetClass="exit" presetSubtype="0" fill="hold" grpId="2" nodeType="afterEffect">
                                  <p:stCondLst>
                                    <p:cond delay="0"/>
                                  </p:stCondLst>
                                  <p:childTnLst>
                                    <p:set>
                                      <p:cBhvr>
                                        <p:cTn id="184" dur="1" fill="hold">
                                          <p:stCondLst>
                                            <p:cond delay="0"/>
                                          </p:stCondLst>
                                        </p:cTn>
                                        <p:tgtEl>
                                          <p:spTgt spid="55"/>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54"/>
                                        </p:tgtEl>
                                        <p:attrNameLst>
                                          <p:attrName>style.visibility</p:attrName>
                                        </p:attrNameLst>
                                      </p:cBhvr>
                                      <p:to>
                                        <p:strVal val="visible"/>
                                      </p:to>
                                    </p:set>
                                  </p:childTnLst>
                                </p:cTn>
                              </p:par>
                            </p:childTnLst>
                          </p:cTn>
                        </p:par>
                        <p:par>
                          <p:cTn id="189" fill="hold">
                            <p:stCondLst>
                              <p:cond delay="0"/>
                            </p:stCondLst>
                            <p:childTnLst>
                              <p:par>
                                <p:cTn id="190" presetID="1" presetClass="emph" presetSubtype="1" nodeType="afterEffect">
                                  <p:stCondLst>
                                    <p:cond delay="0"/>
                                  </p:stCondLst>
                                  <p:childTnLst>
                                    <p:set>
                                      <p:cBhvr>
                                        <p:cTn id="191" dur="indefinite"/>
                                        <p:tgtEl>
                                          <p:spTgt spid="17"/>
                                        </p:tgtEl>
                                        <p:attrNameLst>
                                          <p:attrName>fillcolor</p:attrName>
                                        </p:attrNameLst>
                                      </p:cBhvr>
                                      <p:to>
                                        <p:clrVal>
                                          <a:srgbClr val="11FFD2"/>
                                        </p:clrVal>
                                      </p:to>
                                    </p:set>
                                    <p:set>
                                      <p:cBhvr>
                                        <p:cTn id="192" dur="indefinite"/>
                                        <p:tgtEl>
                                          <p:spTgt spid="17"/>
                                        </p:tgtEl>
                                        <p:attrNameLst>
                                          <p:attrName>fill.type</p:attrName>
                                        </p:attrNameLst>
                                      </p:cBhvr>
                                      <p:to>
                                        <p:strVal val="solid"/>
                                      </p:to>
                                    </p:set>
                                    <p:set>
                                      <p:cBhvr>
                                        <p:cTn id="193" dur="indefinite"/>
                                        <p:tgtEl>
                                          <p:spTgt spid="17"/>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2" nodeType="click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6"/>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46"/>
                                        </p:tgtEl>
                                        <p:attrNameLst>
                                          <p:attrName>style.visibility</p:attrName>
                                        </p:attrNameLst>
                                      </p:cBhvr>
                                      <p:to>
                                        <p:strVal val="hidden"/>
                                      </p:to>
                                    </p:set>
                                  </p:childTnLst>
                                </p:cTn>
                              </p:par>
                            </p:childTnLst>
                          </p:cTn>
                        </p:par>
                        <p:par>
                          <p:cTn id="206" fill="hold">
                            <p:stCondLst>
                              <p:cond delay="0"/>
                            </p:stCondLst>
                            <p:childTnLst>
                              <p:par>
                                <p:cTn id="207" presetID="1" presetClass="entr" presetSubtype="0" fill="hold" grpId="0" nodeType="afterEffect">
                                  <p:stCondLst>
                                    <p:cond delay="0"/>
                                  </p:stCondLst>
                                  <p:childTnLst>
                                    <p:set>
                                      <p:cBhvr>
                                        <p:cTn id="208" dur="1" fill="hold">
                                          <p:stCondLst>
                                            <p:cond delay="0"/>
                                          </p:stCondLst>
                                        </p:cTn>
                                        <p:tgtEl>
                                          <p:spTgt spid="57"/>
                                        </p:tgtEl>
                                        <p:attrNameLst>
                                          <p:attrName>style.visibility</p:attrName>
                                        </p:attrNameLst>
                                      </p:cBhvr>
                                      <p:to>
                                        <p:strVal val="visible"/>
                                      </p:to>
                                    </p:set>
                                  </p:childTnLst>
                                </p:cTn>
                              </p:par>
                            </p:childTnLst>
                          </p:cTn>
                        </p:par>
                        <p:par>
                          <p:cTn id="209" fill="hold">
                            <p:stCondLst>
                              <p:cond delay="0"/>
                            </p:stCondLst>
                            <p:childTnLst>
                              <p:par>
                                <p:cTn id="210" presetID="1" presetClass="entr" presetSubtype="0" fill="hold" grpId="0" nodeType="afterEffect">
                                  <p:stCondLst>
                                    <p:cond delay="0"/>
                                  </p:stCondLst>
                                  <p:childTnLst>
                                    <p:set>
                                      <p:cBhvr>
                                        <p:cTn id="211" dur="1" fill="hold">
                                          <p:stCondLst>
                                            <p:cond delay="0"/>
                                          </p:stCondLst>
                                        </p:cTn>
                                        <p:tgtEl>
                                          <p:spTgt spid="58"/>
                                        </p:tgtEl>
                                        <p:attrNameLst>
                                          <p:attrName>style.visibility</p:attrName>
                                        </p:attrNameLst>
                                      </p:cBhvr>
                                      <p:to>
                                        <p:strVal val="visible"/>
                                      </p:to>
                                    </p:set>
                                  </p:childTnLst>
                                </p:cTn>
                              </p:par>
                            </p:childTnLst>
                          </p:cTn>
                        </p:par>
                        <p:par>
                          <p:cTn id="212" fill="hold">
                            <p:stCondLst>
                              <p:cond delay="0"/>
                            </p:stCondLst>
                            <p:childTnLst>
                              <p:par>
                                <p:cTn id="213" presetID="1" presetClass="entr" presetSubtype="0" fill="hold" grpId="4" nodeType="afterEffect">
                                  <p:stCondLst>
                                    <p:cond delay="0"/>
                                  </p:stCondLst>
                                  <p:childTnLst>
                                    <p:set>
                                      <p:cBhvr>
                                        <p:cTn id="214" dur="1" fill="hold">
                                          <p:stCondLst>
                                            <p:cond delay="0"/>
                                          </p:stCondLst>
                                        </p:cTn>
                                        <p:tgtEl>
                                          <p:spTgt spid="35"/>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4" nodeType="clickEffect">
                                  <p:stCondLst>
                                    <p:cond delay="0"/>
                                  </p:stCondLst>
                                  <p:childTnLst>
                                    <p:set>
                                      <p:cBhvr>
                                        <p:cTn id="218" dur="1" fill="hold">
                                          <p:stCondLst>
                                            <p:cond delay="0"/>
                                          </p:stCondLst>
                                        </p:cTn>
                                        <p:tgtEl>
                                          <p:spTgt spid="36"/>
                                        </p:tgtEl>
                                        <p:attrNameLst>
                                          <p:attrName>style.visibility</p:attrName>
                                        </p:attrNameLst>
                                      </p:cBhvr>
                                      <p:to>
                                        <p:strVal val="visible"/>
                                      </p:to>
                                    </p:set>
                                  </p:childTnLst>
                                </p:cTn>
                              </p:par>
                            </p:childTnLst>
                          </p:cTn>
                        </p:par>
                        <p:par>
                          <p:cTn id="219" fill="hold">
                            <p:stCondLst>
                              <p:cond delay="0"/>
                            </p:stCondLst>
                            <p:childTnLst>
                              <p:par>
                                <p:cTn id="220" presetID="1" presetClass="entr" presetSubtype="0" fill="hold" grpId="4" nodeType="afterEffect">
                                  <p:stCondLst>
                                    <p:cond delay="0"/>
                                  </p:stCondLst>
                                  <p:childTnLst>
                                    <p:set>
                                      <p:cBhvr>
                                        <p:cTn id="221" dur="1" fill="hold">
                                          <p:stCondLst>
                                            <p:cond delay="0"/>
                                          </p:stCondLst>
                                        </p:cTn>
                                        <p:tgtEl>
                                          <p:spTgt spid="37"/>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5" nodeType="clickEffect">
                                  <p:stCondLst>
                                    <p:cond delay="0"/>
                                  </p:stCondLst>
                                  <p:childTnLst>
                                    <p:set>
                                      <p:cBhvr>
                                        <p:cTn id="229" dur="1" fill="hold">
                                          <p:stCondLst>
                                            <p:cond delay="0"/>
                                          </p:stCondLst>
                                        </p:cTn>
                                        <p:tgtEl>
                                          <p:spTgt spid="36"/>
                                        </p:tgtEl>
                                        <p:attrNameLst>
                                          <p:attrName>style.visibility</p:attrName>
                                        </p:attrNameLst>
                                      </p:cBhvr>
                                      <p:to>
                                        <p:strVal val="hidden"/>
                                      </p:to>
                                    </p:set>
                                  </p:childTnLst>
                                </p:cTn>
                              </p:par>
                            </p:childTnLst>
                          </p:cTn>
                        </p:par>
                        <p:par>
                          <p:cTn id="230" fill="hold">
                            <p:stCondLst>
                              <p:cond delay="0"/>
                            </p:stCondLst>
                            <p:childTnLst>
                              <p:par>
                                <p:cTn id="231" presetID="1" presetClass="exit" presetSubtype="0" fill="hold" grpId="5" nodeType="afterEffect">
                                  <p:stCondLst>
                                    <p:cond delay="0"/>
                                  </p:stCondLst>
                                  <p:childTnLst>
                                    <p:set>
                                      <p:cBhvr>
                                        <p:cTn id="232" dur="1" fill="hold">
                                          <p:stCondLst>
                                            <p:cond delay="0"/>
                                          </p:stCondLst>
                                        </p:cTn>
                                        <p:tgtEl>
                                          <p:spTgt spid="37"/>
                                        </p:tgtEl>
                                        <p:attrNameLst>
                                          <p:attrName>style.visibility</p:attrName>
                                        </p:attrNameLst>
                                      </p:cBhvr>
                                      <p:to>
                                        <p:strVal val="hidden"/>
                                      </p:to>
                                    </p:set>
                                  </p:childTnLst>
                                </p:cTn>
                              </p:par>
                            </p:childTnLst>
                          </p:cTn>
                        </p:par>
                        <p:par>
                          <p:cTn id="233" fill="hold">
                            <p:stCondLst>
                              <p:cond delay="0"/>
                            </p:stCondLst>
                            <p:childTnLst>
                              <p:par>
                                <p:cTn id="234" presetID="1" presetClass="entr" presetSubtype="0" fill="hold" grpId="4" nodeType="afterEffect">
                                  <p:stCondLst>
                                    <p:cond delay="0"/>
                                  </p:stCondLst>
                                  <p:childTnLst>
                                    <p:set>
                                      <p:cBhvr>
                                        <p:cTn id="235" dur="1" fill="hold">
                                          <p:stCondLst>
                                            <p:cond delay="0"/>
                                          </p:stCondLst>
                                        </p:cTn>
                                        <p:tgtEl>
                                          <p:spTgt spid="40"/>
                                        </p:tgtEl>
                                        <p:attrNameLst>
                                          <p:attrName>style.visibility</p:attrName>
                                        </p:attrNameLst>
                                      </p:cBhvr>
                                      <p:to>
                                        <p:strVal val="visible"/>
                                      </p:to>
                                    </p:set>
                                  </p:childTnLst>
                                </p:cTn>
                              </p:par>
                            </p:childTnLst>
                          </p:cTn>
                        </p:par>
                        <p:par>
                          <p:cTn id="236" fill="hold">
                            <p:stCondLst>
                              <p:cond delay="0"/>
                            </p:stCondLst>
                            <p:childTnLst>
                              <p:par>
                                <p:cTn id="237" presetID="1" presetClass="entr" presetSubtype="0" fill="hold" grpId="4" nodeType="after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5"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par>
                          <p:cTn id="243" fill="hold">
                            <p:stCondLst>
                              <p:cond delay="0"/>
                            </p:stCondLst>
                            <p:childTnLst>
                              <p:par>
                                <p:cTn id="244" presetID="1" presetClass="exit" presetSubtype="0" fill="hold" grpId="5" nodeType="afterEffect">
                                  <p:stCondLst>
                                    <p:cond delay="0"/>
                                  </p:stCondLst>
                                  <p:childTnLst>
                                    <p:set>
                                      <p:cBhvr>
                                        <p:cTn id="245" dur="1" fill="hold">
                                          <p:stCondLst>
                                            <p:cond delay="0"/>
                                          </p:stCondLst>
                                        </p:cTn>
                                        <p:tgtEl>
                                          <p:spTgt spid="40"/>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grpId="2" nodeType="clickEffect">
                                  <p:stCondLst>
                                    <p:cond delay="0"/>
                                  </p:stCondLst>
                                  <p:childTnLst>
                                    <p:set>
                                      <p:cBhvr>
                                        <p:cTn id="249" dur="1" fill="hold">
                                          <p:stCondLst>
                                            <p:cond delay="0"/>
                                          </p:stCondLst>
                                        </p:cTn>
                                        <p:tgtEl>
                                          <p:spTgt spid="51"/>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2" nodeType="clickEffect">
                                  <p:stCondLst>
                                    <p:cond delay="0"/>
                                  </p:stCondLst>
                                  <p:childTnLst>
                                    <p:set>
                                      <p:cBhvr>
                                        <p:cTn id="253" dur="1" fill="hold">
                                          <p:stCondLst>
                                            <p:cond delay="0"/>
                                          </p:stCondLst>
                                        </p:cTn>
                                        <p:tgtEl>
                                          <p:spTgt spid="52"/>
                                        </p:tgtEl>
                                        <p:attrNameLst>
                                          <p:attrName>style.visibility</p:attrName>
                                        </p:attrNameLst>
                                      </p:cBhvr>
                                      <p:to>
                                        <p:strVal val="visible"/>
                                      </p:to>
                                    </p:set>
                                  </p:childTnLst>
                                </p:cTn>
                              </p:par>
                            </p:childTnLst>
                          </p:cTn>
                        </p:par>
                        <p:par>
                          <p:cTn id="254" fill="hold">
                            <p:stCondLst>
                              <p:cond delay="0"/>
                            </p:stCondLst>
                            <p:childTnLst>
                              <p:par>
                                <p:cTn id="255" presetID="1" presetClass="entr" presetSubtype="0" fill="hold" grpId="0" nodeType="afterEffect">
                                  <p:stCondLst>
                                    <p:cond delay="0"/>
                                  </p:stCondLst>
                                  <p:childTnLst>
                                    <p:set>
                                      <p:cBhvr>
                                        <p:cTn id="256" dur="1" fill="hold">
                                          <p:stCondLst>
                                            <p:cond delay="0"/>
                                          </p:stCondLst>
                                        </p:cTn>
                                        <p:tgtEl>
                                          <p:spTgt spid="60"/>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xit" presetSubtype="0" fill="hold" grpId="3" nodeType="clickEffect">
                                  <p:stCondLst>
                                    <p:cond delay="0"/>
                                  </p:stCondLst>
                                  <p:childTnLst>
                                    <p:set>
                                      <p:cBhvr>
                                        <p:cTn id="260" dur="1" fill="hold">
                                          <p:stCondLst>
                                            <p:cond delay="0"/>
                                          </p:stCondLst>
                                        </p:cTn>
                                        <p:tgtEl>
                                          <p:spTgt spid="51"/>
                                        </p:tgtEl>
                                        <p:attrNameLst>
                                          <p:attrName>style.visibility</p:attrName>
                                        </p:attrNameLst>
                                      </p:cBhvr>
                                      <p:to>
                                        <p:strVal val="hidden"/>
                                      </p:to>
                                    </p:set>
                                  </p:childTnLst>
                                </p:cTn>
                              </p:par>
                            </p:childTnLst>
                          </p:cTn>
                        </p:par>
                        <p:par>
                          <p:cTn id="261" fill="hold">
                            <p:stCondLst>
                              <p:cond delay="0"/>
                            </p:stCondLst>
                            <p:childTnLst>
                              <p:par>
                                <p:cTn id="262" presetID="1" presetClass="exit" presetSubtype="0" fill="hold" grpId="3" nodeType="afterEffect">
                                  <p:stCondLst>
                                    <p:cond delay="0"/>
                                  </p:stCondLst>
                                  <p:childTnLst>
                                    <p:set>
                                      <p:cBhvr>
                                        <p:cTn id="263" dur="1" fill="hold">
                                          <p:stCondLst>
                                            <p:cond delay="0"/>
                                          </p:stCondLst>
                                        </p:cTn>
                                        <p:tgtEl>
                                          <p:spTgt spid="52"/>
                                        </p:tgtEl>
                                        <p:attrNameLst>
                                          <p:attrName>style.visibility</p:attrName>
                                        </p:attrNameLst>
                                      </p:cBhvr>
                                      <p:to>
                                        <p:strVal val="hidden"/>
                                      </p:to>
                                    </p:set>
                                  </p:childTnLst>
                                </p:cTn>
                              </p:par>
                            </p:childTnLst>
                          </p:cTn>
                        </p:par>
                        <p:par>
                          <p:cTn id="264" fill="hold">
                            <p:stCondLst>
                              <p:cond delay="0"/>
                            </p:stCondLst>
                            <p:childTnLst>
                              <p:par>
                                <p:cTn id="265" presetID="1" presetClass="entr" presetSubtype="0" fill="hold" grpId="3" nodeType="afterEffect">
                                  <p:stCondLst>
                                    <p:cond delay="0"/>
                                  </p:stCondLst>
                                  <p:childTnLst>
                                    <p:set>
                                      <p:cBhvr>
                                        <p:cTn id="266" dur="1" fill="hold">
                                          <p:stCondLst>
                                            <p:cond delay="0"/>
                                          </p:stCondLst>
                                        </p:cTn>
                                        <p:tgtEl>
                                          <p:spTgt spid="55"/>
                                        </p:tgtEl>
                                        <p:attrNameLst>
                                          <p:attrName>style.visibility</p:attrName>
                                        </p:attrNameLst>
                                      </p:cBhvr>
                                      <p:to>
                                        <p:strVal val="visible"/>
                                      </p:to>
                                    </p:set>
                                  </p:childTnLst>
                                </p:cTn>
                              </p:par>
                            </p:childTnLst>
                          </p:cTn>
                        </p:par>
                        <p:par>
                          <p:cTn id="267" fill="hold">
                            <p:stCondLst>
                              <p:cond delay="0"/>
                            </p:stCondLst>
                            <p:childTnLst>
                              <p:par>
                                <p:cTn id="268" presetID="1" presetClass="emph" presetSubtype="1" nodeType="afterEffect">
                                  <p:stCondLst>
                                    <p:cond delay="0"/>
                                  </p:stCondLst>
                                  <p:childTnLst>
                                    <p:set>
                                      <p:cBhvr>
                                        <p:cTn id="269" dur="indefinite"/>
                                        <p:tgtEl>
                                          <p:spTgt spid="17"/>
                                        </p:tgtEl>
                                        <p:attrNameLst>
                                          <p:attrName>fillcolor</p:attrName>
                                        </p:attrNameLst>
                                      </p:cBhvr>
                                      <p:to>
                                        <p:clrVal>
                                          <a:srgbClr val="DEE769"/>
                                        </p:clrVal>
                                      </p:to>
                                    </p:set>
                                    <p:set>
                                      <p:cBhvr>
                                        <p:cTn id="270" dur="indefinite"/>
                                        <p:tgtEl>
                                          <p:spTgt spid="17"/>
                                        </p:tgtEl>
                                        <p:attrNameLst>
                                          <p:attrName>fill.type</p:attrName>
                                        </p:attrNameLst>
                                      </p:cBhvr>
                                      <p:to>
                                        <p:strVal val="solid"/>
                                      </p:to>
                                    </p:set>
                                    <p:set>
                                      <p:cBhvr>
                                        <p:cTn id="271" dur="indefinite"/>
                                        <p:tgtEl>
                                          <p:spTgt spid="17"/>
                                        </p:tgtEl>
                                        <p:attrNameLst>
                                          <p:attrName>fill.on</p:attrName>
                                        </p:attrNameLst>
                                      </p:cBhvr>
                                      <p:to>
                                        <p:strVal val="true"/>
                                      </p:to>
                                    </p:set>
                                  </p:childTnLst>
                                </p:cTn>
                              </p:par>
                            </p:childTnLst>
                          </p:cTn>
                        </p:par>
                        <p:par>
                          <p:cTn id="272" fill="hold">
                            <p:stCondLst>
                              <p:cond delay="0"/>
                            </p:stCondLst>
                            <p:childTnLst>
                              <p:par>
                                <p:cTn id="273" presetID="1" presetClass="entr" presetSubtype="0" fill="hold" grpId="0" nodeType="afterEffect">
                                  <p:stCondLst>
                                    <p:cond delay="0"/>
                                  </p:stCondLst>
                                  <p:childTnLst>
                                    <p:set>
                                      <p:cBhvr>
                                        <p:cTn id="274" dur="1" fill="hold">
                                          <p:stCondLst>
                                            <p:cond delay="0"/>
                                          </p:stCondLst>
                                        </p:cTn>
                                        <p:tgtEl>
                                          <p:spTgt spid="61"/>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xit" presetSubtype="0" fill="hold" grpId="4" nodeType="clickEffect">
                                  <p:stCondLst>
                                    <p:cond delay="0"/>
                                  </p:stCondLst>
                                  <p:childTnLst>
                                    <p:set>
                                      <p:cBhvr>
                                        <p:cTn id="278" dur="1" fill="hold">
                                          <p:stCondLst>
                                            <p:cond delay="0"/>
                                          </p:stCondLst>
                                        </p:cTn>
                                        <p:tgtEl>
                                          <p:spTgt spid="55"/>
                                        </p:tgtEl>
                                        <p:attrNameLst>
                                          <p:attrName>style.visibility</p:attrName>
                                        </p:attrNameLst>
                                      </p:cBhvr>
                                      <p:to>
                                        <p:strVal val="hidden"/>
                                      </p:to>
                                    </p:set>
                                  </p:childTnLst>
                                </p:cTn>
                              </p:par>
                            </p:childTnLst>
                          </p:cTn>
                        </p:par>
                        <p:par>
                          <p:cTn id="279" fill="hold">
                            <p:stCondLst>
                              <p:cond delay="0"/>
                            </p:stCondLst>
                            <p:childTnLst>
                              <p:par>
                                <p:cTn id="280" presetID="1" presetClass="exit" presetSubtype="0" fill="hold" grpId="1" nodeType="afterEffect">
                                  <p:stCondLst>
                                    <p:cond delay="0"/>
                                  </p:stCondLst>
                                  <p:childTnLst>
                                    <p:set>
                                      <p:cBhvr>
                                        <p:cTn id="281" dur="1" fill="hold">
                                          <p:stCondLst>
                                            <p:cond delay="0"/>
                                          </p:stCondLst>
                                        </p:cTn>
                                        <p:tgtEl>
                                          <p:spTgt spid="58"/>
                                        </p:tgtEl>
                                        <p:attrNameLst>
                                          <p:attrName>style.visibility</p:attrName>
                                        </p:attrNameLst>
                                      </p:cBhvr>
                                      <p:to>
                                        <p:strVal val="hidden"/>
                                      </p:to>
                                    </p:set>
                                  </p:childTnLst>
                                </p:cTn>
                              </p:par>
                            </p:childTnLst>
                          </p:cTn>
                        </p:par>
                        <p:par>
                          <p:cTn id="282" fill="hold">
                            <p:stCondLst>
                              <p:cond delay="0"/>
                            </p:stCondLst>
                            <p:childTnLst>
                              <p:par>
                                <p:cTn id="283" presetID="1" presetClass="exit" presetSubtype="0" fill="hold" grpId="5" nodeType="afterEffect">
                                  <p:stCondLst>
                                    <p:cond delay="0"/>
                                  </p:stCondLst>
                                  <p:childTnLst>
                                    <p:set>
                                      <p:cBhvr>
                                        <p:cTn id="284" dur="1" fill="hold">
                                          <p:stCondLst>
                                            <p:cond delay="0"/>
                                          </p:stCondLst>
                                        </p:cTn>
                                        <p:tgtEl>
                                          <p:spTgt spid="35"/>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
                                        </p:tgtEl>
                                        <p:attrNameLst>
                                          <p:attrName>style.visibility</p:attrName>
                                        </p:attrNameLst>
                                      </p:cBhvr>
                                      <p:to>
                                        <p:strVal val="visible"/>
                                      </p:to>
                                    </p:set>
                                  </p:childTnLst>
                                </p:cTn>
                              </p:par>
                            </p:childTnLst>
                          </p:cTn>
                        </p:par>
                        <p:par>
                          <p:cTn id="289" fill="hold">
                            <p:stCondLst>
                              <p:cond delay="0"/>
                            </p:stCondLst>
                            <p:childTnLst>
                              <p:par>
                                <p:cTn id="290" presetID="1" presetClass="exit" presetSubtype="0" fill="hold" grpId="1" nodeType="afterEffect">
                                  <p:stCondLst>
                                    <p:cond delay="0"/>
                                  </p:stCondLst>
                                  <p:childTnLst>
                                    <p:set>
                                      <p:cBhvr>
                                        <p:cTn id="291" dur="1" fill="hold">
                                          <p:stCondLst>
                                            <p:cond delay="0"/>
                                          </p:stCondLst>
                                        </p:cTn>
                                        <p:tgtEl>
                                          <p:spTgt spid="54"/>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42" presetClass="path" presetSubtype="0" accel="50000" decel="50000" fill="hold" grpId="1" nodeType="clickEffect">
                                  <p:stCondLst>
                                    <p:cond delay="0"/>
                                  </p:stCondLst>
                                  <p:childTnLst>
                                    <p:animMotion origin="layout" path="M 5.55556E-7 0 L -0.25469 0.00255 " pathEditMode="relative" rAng="0" ptsTypes="AA">
                                      <p:cBhvr>
                                        <p:cTn id="295" dur="2000" fill="hold"/>
                                        <p:tgtEl>
                                          <p:spTgt spid="2"/>
                                        </p:tgtEl>
                                        <p:attrNameLst>
                                          <p:attrName>ppt_x</p:attrName>
                                          <p:attrName>ppt_y</p:attrName>
                                        </p:attrNameLst>
                                      </p:cBhvr>
                                      <p:rCtr x="-12743" y="116"/>
                                    </p:animMotion>
                                  </p:childTnLst>
                                </p:cTn>
                              </p:par>
                            </p:childTnLst>
                          </p:cTn>
                        </p:par>
                        <p:par>
                          <p:cTn id="296" fill="hold">
                            <p:stCondLst>
                              <p:cond delay="2000"/>
                            </p:stCondLst>
                            <p:childTnLst>
                              <p:par>
                                <p:cTn id="297" presetID="1" presetClass="emph" presetSubtype="1" nodeType="afterEffect">
                                  <p:stCondLst>
                                    <p:cond delay="0"/>
                                  </p:stCondLst>
                                  <p:childTnLst>
                                    <p:set>
                                      <p:cBhvr>
                                        <p:cTn id="298" dur="indefinite"/>
                                        <p:tgtEl>
                                          <p:spTgt spid="8"/>
                                        </p:tgtEl>
                                        <p:attrNameLst>
                                          <p:attrName>fillcolor</p:attrName>
                                        </p:attrNameLst>
                                      </p:cBhvr>
                                      <p:to>
                                        <p:clrVal>
                                          <a:srgbClr val="11FFD2"/>
                                        </p:clrVal>
                                      </p:to>
                                    </p:set>
                                    <p:set>
                                      <p:cBhvr>
                                        <p:cTn id="299" dur="indefinite"/>
                                        <p:tgtEl>
                                          <p:spTgt spid="8"/>
                                        </p:tgtEl>
                                        <p:attrNameLst>
                                          <p:attrName>fill.type</p:attrName>
                                        </p:attrNameLst>
                                      </p:cBhvr>
                                      <p:to>
                                        <p:strVal val="solid"/>
                                      </p:to>
                                    </p:set>
                                    <p:set>
                                      <p:cBhvr>
                                        <p:cTn id="300" dur="indefinite"/>
                                        <p:tgtEl>
                                          <p:spTgt spid="8"/>
                                        </p:tgtEl>
                                        <p:attrNameLst>
                                          <p:attrName>fill.on</p:attrName>
                                        </p:attrNameLst>
                                      </p:cBhvr>
                                      <p:to>
                                        <p:strVal val="true"/>
                                      </p:to>
                                    </p:set>
                                  </p:childTnLst>
                                </p:cTn>
                              </p:par>
                            </p:childTnLst>
                          </p:cTn>
                        </p:par>
                      </p:childTnLst>
                    </p:cTn>
                  </p:par>
                  <p:par>
                    <p:cTn id="301" fill="hold">
                      <p:stCondLst>
                        <p:cond delay="indefinite"/>
                      </p:stCondLst>
                      <p:childTnLst>
                        <p:par>
                          <p:cTn id="302" fill="hold">
                            <p:stCondLst>
                              <p:cond delay="0"/>
                            </p:stCondLst>
                            <p:childTnLst>
                              <p:par>
                                <p:cTn id="303" presetID="1" presetClass="exit" presetSubtype="0" fill="hold" grpId="2" nodeType="clickEffect">
                                  <p:stCondLst>
                                    <p:cond delay="0"/>
                                  </p:stCondLst>
                                  <p:childTnLst>
                                    <p:set>
                                      <p:cBhvr>
                                        <p:cTn id="304" dur="1" fill="hold">
                                          <p:stCondLst>
                                            <p:cond delay="0"/>
                                          </p:stCondLst>
                                        </p:cTn>
                                        <p:tgtEl>
                                          <p:spTgt spid="2"/>
                                        </p:tgtEl>
                                        <p:attrNameLst>
                                          <p:attrName>style.visibility</p:attrName>
                                        </p:attrNameLst>
                                      </p:cBhvr>
                                      <p:to>
                                        <p:strVal val="hidden"/>
                                      </p:to>
                                    </p:set>
                                  </p:childTnLst>
                                </p:cTn>
                              </p:par>
                            </p:childTnLst>
                          </p:cTn>
                        </p:par>
                      </p:childTnLst>
                    </p:cTn>
                  </p:par>
                  <p:par>
                    <p:cTn id="305" fill="hold">
                      <p:stCondLst>
                        <p:cond delay="indefinite"/>
                      </p:stCondLst>
                      <p:childTnLst>
                        <p:par>
                          <p:cTn id="306" fill="hold">
                            <p:stCondLst>
                              <p:cond delay="0"/>
                            </p:stCondLst>
                            <p:childTnLst>
                              <p:par>
                                <p:cTn id="307" presetID="1" presetClass="exit" presetSubtype="0" fill="hold" grpId="1" nodeType="clickEffect">
                                  <p:stCondLst>
                                    <p:cond delay="0"/>
                                  </p:stCondLst>
                                  <p:childTnLst>
                                    <p:set>
                                      <p:cBhvr>
                                        <p:cTn id="308" dur="1" fill="hold">
                                          <p:stCondLst>
                                            <p:cond delay="0"/>
                                          </p:stCondLst>
                                        </p:cTn>
                                        <p:tgtEl>
                                          <p:spTgt spid="44"/>
                                        </p:tgtEl>
                                        <p:attrNameLst>
                                          <p:attrName>style.visibility</p:attrName>
                                        </p:attrNameLst>
                                      </p:cBhvr>
                                      <p:to>
                                        <p:strVal val="hidden"/>
                                      </p:to>
                                    </p:set>
                                  </p:childTnLst>
                                </p:cTn>
                              </p:par>
                            </p:childTnLst>
                          </p:cTn>
                        </p:par>
                        <p:par>
                          <p:cTn id="309" fill="hold">
                            <p:stCondLst>
                              <p:cond delay="0"/>
                            </p:stCondLst>
                            <p:childTnLst>
                              <p:par>
                                <p:cTn id="310" presetID="1" presetClass="entr" presetSubtype="0" fill="hold" grpId="0" nodeType="afterEffect">
                                  <p:stCondLst>
                                    <p:cond delay="0"/>
                                  </p:stCondLst>
                                  <p:childTnLst>
                                    <p:set>
                                      <p:cBhvr>
                                        <p:cTn id="311" dur="1" fill="hold">
                                          <p:stCondLst>
                                            <p:cond delay="0"/>
                                          </p:stCondLst>
                                        </p:cTn>
                                        <p:tgtEl>
                                          <p:spTgt spid="63"/>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65"/>
                                        </p:tgtEl>
                                        <p:attrNameLst>
                                          <p:attrName>style.visibility</p:attrName>
                                        </p:attrNameLst>
                                      </p:cBhvr>
                                      <p:to>
                                        <p:strVal val="visible"/>
                                      </p:to>
                                    </p:set>
                                  </p:childTnLst>
                                </p:cTn>
                              </p:par>
                            </p:childTnLst>
                          </p:cTn>
                        </p:par>
                        <p:par>
                          <p:cTn id="316" fill="hold">
                            <p:stCondLst>
                              <p:cond delay="0"/>
                            </p:stCondLst>
                            <p:childTnLst>
                              <p:par>
                                <p:cTn id="317" presetID="1" presetClass="entr" presetSubtype="0" fill="hold" grpId="0" nodeType="afterEffect">
                                  <p:stCondLst>
                                    <p:cond delay="0"/>
                                  </p:stCondLst>
                                  <p:childTnLst>
                                    <p:set>
                                      <p:cBhvr>
                                        <p:cTn id="318" dur="1" fill="hold">
                                          <p:stCondLst>
                                            <p:cond delay="0"/>
                                          </p:stCondLst>
                                        </p:cTn>
                                        <p:tgtEl>
                                          <p:spTgt spid="66"/>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67"/>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6" nodeType="clickEffect">
                                  <p:stCondLst>
                                    <p:cond delay="0"/>
                                  </p:stCondLst>
                                  <p:childTnLst>
                                    <p:set>
                                      <p:cBhvr>
                                        <p:cTn id="326" dur="1" fill="hold">
                                          <p:stCondLst>
                                            <p:cond delay="0"/>
                                          </p:stCondLst>
                                        </p:cTn>
                                        <p:tgtEl>
                                          <p:spTgt spid="37"/>
                                        </p:tgtEl>
                                        <p:attrNameLst>
                                          <p:attrName>style.visibility</p:attrName>
                                        </p:attrNameLst>
                                      </p:cBhvr>
                                      <p:to>
                                        <p:strVal val="visible"/>
                                      </p:to>
                                    </p:set>
                                  </p:childTnLst>
                                </p:cTn>
                              </p:par>
                            </p:childTnLst>
                          </p:cTn>
                        </p:par>
                        <p:par>
                          <p:cTn id="327" fill="hold">
                            <p:stCondLst>
                              <p:cond delay="0"/>
                            </p:stCondLst>
                            <p:childTnLst>
                              <p:par>
                                <p:cTn id="328" presetID="1" presetClass="entr" presetSubtype="0" fill="hold" grpId="0" nodeType="afterEffect">
                                  <p:stCondLst>
                                    <p:cond delay="0"/>
                                  </p:stCondLst>
                                  <p:childTnLst>
                                    <p:set>
                                      <p:cBhvr>
                                        <p:cTn id="329" dur="1" fill="hold">
                                          <p:stCondLst>
                                            <p:cond delay="0"/>
                                          </p:stCondLst>
                                        </p:cTn>
                                        <p:tgtEl>
                                          <p:spTgt spid="68"/>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xit" presetSubtype="0" fill="hold" grpId="7" nodeType="clickEffect">
                                  <p:stCondLst>
                                    <p:cond delay="0"/>
                                  </p:stCondLst>
                                  <p:childTnLst>
                                    <p:set>
                                      <p:cBhvr>
                                        <p:cTn id="333" dur="1" fill="hold">
                                          <p:stCondLst>
                                            <p:cond delay="0"/>
                                          </p:stCondLst>
                                        </p:cTn>
                                        <p:tgtEl>
                                          <p:spTgt spid="37"/>
                                        </p:tgtEl>
                                        <p:attrNameLst>
                                          <p:attrName>style.visibility</p:attrName>
                                        </p:attrNameLst>
                                      </p:cBhvr>
                                      <p:to>
                                        <p:strVal val="hidden"/>
                                      </p:to>
                                    </p:set>
                                  </p:childTnLst>
                                </p:cTn>
                              </p:par>
                            </p:childTnLst>
                          </p:cTn>
                        </p:par>
                        <p:par>
                          <p:cTn id="334" fill="hold">
                            <p:stCondLst>
                              <p:cond delay="0"/>
                            </p:stCondLst>
                            <p:childTnLst>
                              <p:par>
                                <p:cTn id="335" presetID="1" presetClass="exit" presetSubtype="0" fill="hold" grpId="1" nodeType="afterEffect">
                                  <p:stCondLst>
                                    <p:cond delay="0"/>
                                  </p:stCondLst>
                                  <p:childTnLst>
                                    <p:set>
                                      <p:cBhvr>
                                        <p:cTn id="336" dur="1" fill="hold">
                                          <p:stCondLst>
                                            <p:cond delay="0"/>
                                          </p:stCondLst>
                                        </p:cTn>
                                        <p:tgtEl>
                                          <p:spTgt spid="67"/>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grpId="0" nodeType="clickEffect">
                                  <p:stCondLst>
                                    <p:cond delay="0"/>
                                  </p:stCondLst>
                                  <p:childTnLst>
                                    <p:set>
                                      <p:cBhvr>
                                        <p:cTn id="340" dur="1" fill="hold">
                                          <p:stCondLst>
                                            <p:cond delay="0"/>
                                          </p:stCondLst>
                                        </p:cTn>
                                        <p:tgtEl>
                                          <p:spTgt spid="69"/>
                                        </p:tgtEl>
                                        <p:attrNameLst>
                                          <p:attrName>style.visibility</p:attrName>
                                        </p:attrNameLst>
                                      </p:cBhvr>
                                      <p:to>
                                        <p:strVal val="visible"/>
                                      </p:to>
                                    </p:set>
                                  </p:childTnLst>
                                </p:cTn>
                              </p:par>
                            </p:childTnLst>
                          </p:cTn>
                        </p:par>
                        <p:par>
                          <p:cTn id="341" fill="hold">
                            <p:stCondLst>
                              <p:cond delay="0"/>
                            </p:stCondLst>
                            <p:childTnLst>
                              <p:par>
                                <p:cTn id="342" presetID="1" presetClass="entr" presetSubtype="0" fill="hold" grpId="6" nodeType="afterEffect">
                                  <p:stCondLst>
                                    <p:cond delay="0"/>
                                  </p:stCondLst>
                                  <p:childTnLst>
                                    <p:set>
                                      <p:cBhvr>
                                        <p:cTn id="343" dur="1" fill="hold">
                                          <p:stCondLst>
                                            <p:cond delay="0"/>
                                          </p:stCondLst>
                                        </p:cTn>
                                        <p:tgtEl>
                                          <p:spTgt spid="41"/>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 presetClass="entr" presetSubtype="0" fill="hold" grpId="0" nodeType="clickEffect">
                                  <p:stCondLst>
                                    <p:cond delay="0"/>
                                  </p:stCondLst>
                                  <p:childTnLst>
                                    <p:set>
                                      <p:cBhvr>
                                        <p:cTn id="347" dur="1" fill="hold">
                                          <p:stCondLst>
                                            <p:cond delay="0"/>
                                          </p:stCondLst>
                                        </p:cTn>
                                        <p:tgtEl>
                                          <p:spTgt spid="70"/>
                                        </p:tgtEl>
                                        <p:attrNameLst>
                                          <p:attrName>style.visibility</p:attrName>
                                        </p:attrNameLst>
                                      </p:cBhvr>
                                      <p:to>
                                        <p:strVal val="visible"/>
                                      </p:to>
                                    </p:set>
                                  </p:childTnLst>
                                </p:cTn>
                              </p:par>
                            </p:childTnLst>
                          </p:cTn>
                        </p:par>
                        <p:par>
                          <p:cTn id="348" fill="hold">
                            <p:stCondLst>
                              <p:cond delay="0"/>
                            </p:stCondLst>
                            <p:childTnLst>
                              <p:par>
                                <p:cTn id="349" presetID="1" presetClass="exit" presetSubtype="0" fill="hold" grpId="1" nodeType="afterEffect">
                                  <p:stCondLst>
                                    <p:cond delay="0"/>
                                  </p:stCondLst>
                                  <p:childTnLst>
                                    <p:set>
                                      <p:cBhvr>
                                        <p:cTn id="350" dur="1" fill="hold">
                                          <p:stCondLst>
                                            <p:cond delay="0"/>
                                          </p:stCondLst>
                                        </p:cTn>
                                        <p:tgtEl>
                                          <p:spTgt spid="69"/>
                                        </p:tgtEl>
                                        <p:attrNameLst>
                                          <p:attrName>style.visibility</p:attrName>
                                        </p:attrNameLst>
                                      </p:cBhvr>
                                      <p:to>
                                        <p:strVal val="hidden"/>
                                      </p:to>
                                    </p:set>
                                  </p:childTnLst>
                                </p:cTn>
                              </p:par>
                            </p:childTnLst>
                          </p:cTn>
                        </p:par>
                        <p:par>
                          <p:cTn id="351" fill="hold">
                            <p:stCondLst>
                              <p:cond delay="0"/>
                            </p:stCondLst>
                            <p:childTnLst>
                              <p:par>
                                <p:cTn id="352" presetID="1" presetClass="exit" presetSubtype="0" fill="hold" grpId="7" nodeType="afterEffect">
                                  <p:stCondLst>
                                    <p:cond delay="0"/>
                                  </p:stCondLst>
                                  <p:childTnLst>
                                    <p:set>
                                      <p:cBhvr>
                                        <p:cTn id="353" dur="1" fill="hold">
                                          <p:stCondLst>
                                            <p:cond delay="0"/>
                                          </p:stCondLst>
                                        </p:cTn>
                                        <p:tgtEl>
                                          <p:spTgt spid="41"/>
                                        </p:tgtEl>
                                        <p:attrNameLst>
                                          <p:attrName>style.visibility</p:attrName>
                                        </p:attrNameLst>
                                      </p:cBhvr>
                                      <p:to>
                                        <p:strVal val="hidden"/>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4" nodeType="clickEffect">
                                  <p:stCondLst>
                                    <p:cond delay="0"/>
                                  </p:stCondLst>
                                  <p:childTnLst>
                                    <p:set>
                                      <p:cBhvr>
                                        <p:cTn id="357" dur="1" fill="hold">
                                          <p:stCondLst>
                                            <p:cond delay="0"/>
                                          </p:stCondLst>
                                        </p:cTn>
                                        <p:tgtEl>
                                          <p:spTgt spid="52"/>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xit" presetSubtype="0" fill="hold" grpId="1" nodeType="clickEffect">
                                  <p:stCondLst>
                                    <p:cond delay="0"/>
                                  </p:stCondLst>
                                  <p:childTnLst>
                                    <p:set>
                                      <p:cBhvr>
                                        <p:cTn id="361" dur="1" fill="hold">
                                          <p:stCondLst>
                                            <p:cond delay="0"/>
                                          </p:stCondLst>
                                        </p:cTn>
                                        <p:tgtEl>
                                          <p:spTgt spid="53"/>
                                        </p:tgtEl>
                                        <p:attrNameLst>
                                          <p:attrName>style.visibility</p:attrName>
                                        </p:attrNameLst>
                                      </p:cBhvr>
                                      <p:to>
                                        <p:strVal val="hidden"/>
                                      </p:to>
                                    </p:set>
                                  </p:childTnLst>
                                </p:cTn>
                              </p:par>
                            </p:childTnLst>
                          </p:cTn>
                        </p:par>
                      </p:childTnLst>
                    </p:cTn>
                  </p:par>
                  <p:par>
                    <p:cTn id="362" fill="hold">
                      <p:stCondLst>
                        <p:cond delay="indefinite"/>
                      </p:stCondLst>
                      <p:childTnLst>
                        <p:par>
                          <p:cTn id="363" fill="hold">
                            <p:stCondLst>
                              <p:cond delay="0"/>
                            </p:stCondLst>
                            <p:childTnLst>
                              <p:par>
                                <p:cTn id="364" presetID="42" presetClass="path" presetSubtype="0" accel="50000" decel="50000" fill="hold" grpId="1" nodeType="clickEffect">
                                  <p:stCondLst>
                                    <p:cond delay="0"/>
                                  </p:stCondLst>
                                  <p:childTnLst>
                                    <p:animMotion origin="layout" path="M -1.11111E-6 7.40741E-7 L 0.08021 0.00324 " pathEditMode="relative" rAng="0" ptsTypes="AA">
                                      <p:cBhvr>
                                        <p:cTn id="365" dur="2000" fill="hold"/>
                                        <p:tgtEl>
                                          <p:spTgt spid="60"/>
                                        </p:tgtEl>
                                        <p:attrNameLst>
                                          <p:attrName>ppt_x</p:attrName>
                                          <p:attrName>ppt_y</p:attrName>
                                        </p:attrNameLst>
                                      </p:cBhvr>
                                      <p:rCtr x="4010" y="162"/>
                                    </p:animMotion>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71"/>
                                        </p:tgtEl>
                                        <p:attrNameLst>
                                          <p:attrName>style.visibility</p:attrName>
                                        </p:attrNameLst>
                                      </p:cBhvr>
                                      <p:to>
                                        <p:strVal val="visible"/>
                                      </p:to>
                                    </p:set>
                                  </p:childTnLst>
                                </p:cTn>
                              </p:par>
                            </p:childTnLst>
                          </p:cTn>
                        </p:par>
                        <p:par>
                          <p:cTn id="370" fill="hold">
                            <p:stCondLst>
                              <p:cond delay="0"/>
                            </p:stCondLst>
                            <p:childTnLst>
                              <p:par>
                                <p:cTn id="371" presetID="1" presetClass="exit" presetSubtype="0" fill="hold" grpId="5" nodeType="afterEffect">
                                  <p:stCondLst>
                                    <p:cond delay="0"/>
                                  </p:stCondLst>
                                  <p:childTnLst>
                                    <p:set>
                                      <p:cBhvr>
                                        <p:cTn id="372" dur="1" fill="hold">
                                          <p:stCondLst>
                                            <p:cond delay="0"/>
                                          </p:stCondLst>
                                        </p:cTn>
                                        <p:tgtEl>
                                          <p:spTgt spid="52"/>
                                        </p:tgtEl>
                                        <p:attrNameLst>
                                          <p:attrName>style.visibility</p:attrName>
                                        </p:attrNameLst>
                                      </p:cBhvr>
                                      <p:to>
                                        <p:strVal val="hidden"/>
                                      </p:to>
                                    </p:set>
                                  </p:childTnLst>
                                </p:cTn>
                              </p:par>
                            </p:childTnLst>
                          </p:cTn>
                        </p:par>
                        <p:par>
                          <p:cTn id="373" fill="hold">
                            <p:stCondLst>
                              <p:cond delay="0"/>
                            </p:stCondLst>
                            <p:childTnLst>
                              <p:par>
                                <p:cTn id="374" presetID="1" presetClass="exit" presetSubtype="0" fill="hold" grpId="1" nodeType="afterEffect">
                                  <p:stCondLst>
                                    <p:cond delay="0"/>
                                  </p:stCondLst>
                                  <p:childTnLst>
                                    <p:set>
                                      <p:cBhvr>
                                        <p:cTn id="375" dur="1" fill="hold">
                                          <p:stCondLst>
                                            <p:cond delay="0"/>
                                          </p:stCondLst>
                                        </p:cTn>
                                        <p:tgtEl>
                                          <p:spTgt spid="70"/>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2" nodeType="clickEffect">
                                  <p:stCondLst>
                                    <p:cond delay="0"/>
                                  </p:stCondLst>
                                  <p:childTnLst>
                                    <p:set>
                                      <p:cBhvr>
                                        <p:cTn id="379" dur="1" fill="hold">
                                          <p:stCondLst>
                                            <p:cond delay="0"/>
                                          </p:stCondLst>
                                        </p:cTn>
                                        <p:tgtEl>
                                          <p:spTgt spid="45"/>
                                        </p:tgtEl>
                                        <p:attrNameLst>
                                          <p:attrName>style.visibility</p:attrName>
                                        </p:attrNameLst>
                                      </p:cBhvr>
                                      <p:to>
                                        <p:strVal val="visible"/>
                                      </p:to>
                                    </p:set>
                                  </p:childTnLst>
                                </p:cTn>
                              </p:par>
                            </p:childTnLst>
                          </p:cTn>
                        </p:par>
                        <p:par>
                          <p:cTn id="380" fill="hold">
                            <p:stCondLst>
                              <p:cond delay="0"/>
                            </p:stCondLst>
                            <p:childTnLst>
                              <p:par>
                                <p:cTn id="381" presetID="1" presetClass="emph" presetSubtype="2" fill="hold" nodeType="afterEffect">
                                  <p:stCondLst>
                                    <p:cond delay="0"/>
                                  </p:stCondLst>
                                  <p:childTnLst>
                                    <p:animClr clrSpc="rgb" dir="cw">
                                      <p:cBhvr>
                                        <p:cTn id="382" dur="2000" fill="hold"/>
                                        <p:tgtEl>
                                          <p:spTgt spid="8"/>
                                        </p:tgtEl>
                                        <p:attrNameLst>
                                          <p:attrName>fillcolor</p:attrName>
                                        </p:attrNameLst>
                                      </p:cBhvr>
                                      <p:to>
                                        <a:srgbClr val="CCECFF"/>
                                      </p:to>
                                    </p:animClr>
                                    <p:set>
                                      <p:cBhvr>
                                        <p:cTn id="383" dur="2000" fill="hold"/>
                                        <p:tgtEl>
                                          <p:spTgt spid="8"/>
                                        </p:tgtEl>
                                        <p:attrNameLst>
                                          <p:attrName>fill.type</p:attrName>
                                        </p:attrNameLst>
                                      </p:cBhvr>
                                      <p:to>
                                        <p:strVal val="solid"/>
                                      </p:to>
                                    </p:set>
                                    <p:set>
                                      <p:cBhvr>
                                        <p:cTn id="384" dur="2000" fill="hold"/>
                                        <p:tgtEl>
                                          <p:spTgt spid="8"/>
                                        </p:tgtEl>
                                        <p:attrNameLst>
                                          <p:attrName>fill.on</p:attrName>
                                        </p:attrNameLst>
                                      </p:cBhvr>
                                      <p:to>
                                        <p:strVal val="true"/>
                                      </p:to>
                                    </p:set>
                                  </p:childTnLst>
                                </p:cTn>
                              </p:par>
                            </p:childTnLst>
                          </p:cTn>
                        </p:par>
                        <p:par>
                          <p:cTn id="385" fill="hold">
                            <p:stCondLst>
                              <p:cond delay="2000"/>
                            </p:stCondLst>
                            <p:childTnLst>
                              <p:par>
                                <p:cTn id="386" presetID="1" presetClass="emph" presetSubtype="1" nodeType="afterEffect">
                                  <p:stCondLst>
                                    <p:cond delay="0"/>
                                  </p:stCondLst>
                                  <p:childTnLst>
                                    <p:set>
                                      <p:cBhvr>
                                        <p:cTn id="387" dur="indefinite"/>
                                        <p:tgtEl>
                                          <p:spTgt spid="15"/>
                                        </p:tgtEl>
                                        <p:attrNameLst>
                                          <p:attrName>fillcolor</p:attrName>
                                        </p:attrNameLst>
                                      </p:cBhvr>
                                      <p:to>
                                        <p:clrVal>
                                          <a:srgbClr val="11FFD2"/>
                                        </p:clrVal>
                                      </p:to>
                                    </p:set>
                                    <p:set>
                                      <p:cBhvr>
                                        <p:cTn id="388" dur="indefinite"/>
                                        <p:tgtEl>
                                          <p:spTgt spid="15"/>
                                        </p:tgtEl>
                                        <p:attrNameLst>
                                          <p:attrName>fill.type</p:attrName>
                                        </p:attrNameLst>
                                      </p:cBhvr>
                                      <p:to>
                                        <p:strVal val="solid"/>
                                      </p:to>
                                    </p:set>
                                    <p:set>
                                      <p:cBhvr>
                                        <p:cTn id="389" dur="indefinite"/>
                                        <p:tgtEl>
                                          <p:spTgt spid="15"/>
                                        </p:tgtEl>
                                        <p:attrNameLst>
                                          <p:attrName>fill.on</p:attrName>
                                        </p:attrNameLst>
                                      </p:cBhvr>
                                      <p:to>
                                        <p:strVal val="true"/>
                                      </p:to>
                                    </p:set>
                                  </p:childTnLst>
                                </p:cTn>
                              </p:par>
                            </p:childTnLst>
                          </p:cTn>
                        </p:par>
                        <p:par>
                          <p:cTn id="390" fill="hold">
                            <p:stCondLst>
                              <p:cond delay="2000"/>
                            </p:stCondLst>
                            <p:childTnLst>
                              <p:par>
                                <p:cTn id="391" presetID="1" presetClass="exit" presetSubtype="0" fill="hold" grpId="1" nodeType="afterEffect">
                                  <p:stCondLst>
                                    <p:cond delay="0"/>
                                  </p:stCondLst>
                                  <p:childTnLst>
                                    <p:set>
                                      <p:cBhvr>
                                        <p:cTn id="392" dur="1" fill="hold">
                                          <p:stCondLst>
                                            <p:cond delay="0"/>
                                          </p:stCondLst>
                                        </p:cTn>
                                        <p:tgtEl>
                                          <p:spTgt spid="66"/>
                                        </p:tgtEl>
                                        <p:attrNameLst>
                                          <p:attrName>style.visibility</p:attrName>
                                        </p:attrNameLst>
                                      </p:cBhvr>
                                      <p:to>
                                        <p:strVal val="hidden"/>
                                      </p:to>
                                    </p:set>
                                  </p:childTnLst>
                                </p:cTn>
                              </p:par>
                            </p:childTnLst>
                          </p:cTn>
                        </p:par>
                        <p:par>
                          <p:cTn id="393" fill="hold">
                            <p:stCondLst>
                              <p:cond delay="2000"/>
                            </p:stCondLst>
                            <p:childTnLst>
                              <p:par>
                                <p:cTn id="394" presetID="1" presetClass="exit" presetSubtype="0" fill="hold" grpId="1" nodeType="afterEffect">
                                  <p:stCondLst>
                                    <p:cond delay="0"/>
                                  </p:stCondLst>
                                  <p:childTnLst>
                                    <p:set>
                                      <p:cBhvr>
                                        <p:cTn id="395" dur="1" fill="hold">
                                          <p:stCondLst>
                                            <p:cond delay="0"/>
                                          </p:stCondLst>
                                        </p:cTn>
                                        <p:tgtEl>
                                          <p:spTgt spid="65"/>
                                        </p:tgtEl>
                                        <p:attrNameLst>
                                          <p:attrName>style.visibility</p:attrName>
                                        </p:attrNameLst>
                                      </p:cBhvr>
                                      <p:to>
                                        <p:strVal val="hidden"/>
                                      </p:to>
                                    </p:set>
                                  </p:childTnLst>
                                </p:cTn>
                              </p:par>
                            </p:childTnLst>
                          </p:cTn>
                        </p:par>
                        <p:par>
                          <p:cTn id="396" fill="hold">
                            <p:stCondLst>
                              <p:cond delay="2000"/>
                            </p:stCondLst>
                            <p:childTnLst>
                              <p:par>
                                <p:cTn id="397" presetID="1" presetClass="exit" presetSubtype="0" fill="hold" grpId="1" nodeType="afterEffect">
                                  <p:stCondLst>
                                    <p:cond delay="0"/>
                                  </p:stCondLst>
                                  <p:childTnLst>
                                    <p:set>
                                      <p:cBhvr>
                                        <p:cTn id="398" dur="1" fill="hold">
                                          <p:stCondLst>
                                            <p:cond delay="0"/>
                                          </p:stCondLst>
                                        </p:cTn>
                                        <p:tgtEl>
                                          <p:spTgt spid="71"/>
                                        </p:tgtEl>
                                        <p:attrNameLst>
                                          <p:attrName>style.visibility</p:attrName>
                                        </p:attrNameLst>
                                      </p:cBhvr>
                                      <p:to>
                                        <p:strVal val="hidden"/>
                                      </p:to>
                                    </p:set>
                                  </p:childTnLst>
                                </p:cTn>
                              </p:par>
                            </p:childTnLst>
                          </p:cTn>
                        </p:par>
                        <p:par>
                          <p:cTn id="399" fill="hold">
                            <p:stCondLst>
                              <p:cond delay="2000"/>
                            </p:stCondLst>
                            <p:childTnLst>
                              <p:par>
                                <p:cTn id="400" presetID="1" presetClass="exit" presetSubtype="0" fill="hold" grpId="1" nodeType="afterEffect">
                                  <p:stCondLst>
                                    <p:cond delay="0"/>
                                  </p:stCondLst>
                                  <p:childTnLst>
                                    <p:set>
                                      <p:cBhvr>
                                        <p:cTn id="401" dur="1" fill="hold">
                                          <p:stCondLst>
                                            <p:cond delay="0"/>
                                          </p:stCondLst>
                                        </p:cTn>
                                        <p:tgtEl>
                                          <p:spTgt spid="56"/>
                                        </p:tgtEl>
                                        <p:attrNameLst>
                                          <p:attrName>style.visibility</p:attrName>
                                        </p:attrNameLst>
                                      </p:cBhvr>
                                      <p:to>
                                        <p:strVal val="hidden"/>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72"/>
                                        </p:tgtEl>
                                        <p:attrNameLst>
                                          <p:attrName>style.visibility</p:attrName>
                                        </p:attrNameLst>
                                      </p:cBhvr>
                                      <p:to>
                                        <p:strVal val="visible"/>
                                      </p:to>
                                    </p:set>
                                  </p:childTnLst>
                                </p:cTn>
                              </p:par>
                            </p:childTnLst>
                          </p:cTn>
                        </p:par>
                        <p:par>
                          <p:cTn id="406" fill="hold">
                            <p:stCondLst>
                              <p:cond delay="0"/>
                            </p:stCondLst>
                            <p:childTnLst>
                              <p:par>
                                <p:cTn id="407" presetID="1" presetClass="exit" presetSubtype="0" fill="hold" grpId="3" nodeType="afterEffect">
                                  <p:stCondLst>
                                    <p:cond delay="0"/>
                                  </p:stCondLst>
                                  <p:childTnLst>
                                    <p:set>
                                      <p:cBhvr>
                                        <p:cTn id="408" dur="1" fill="hold">
                                          <p:stCondLst>
                                            <p:cond delay="0"/>
                                          </p:stCondLst>
                                        </p:cTn>
                                        <p:tgtEl>
                                          <p:spTgt spid="45"/>
                                        </p:tgtEl>
                                        <p:attrNameLst>
                                          <p:attrName>style.visibility</p:attrName>
                                        </p:attrNameLst>
                                      </p:cBhvr>
                                      <p:to>
                                        <p:strVal val="hidden"/>
                                      </p:to>
                                    </p:set>
                                  </p:childTnLst>
                                </p:cTn>
                              </p:par>
                            </p:childTnLst>
                          </p:cTn>
                        </p:par>
                        <p:par>
                          <p:cTn id="409" fill="hold">
                            <p:stCondLst>
                              <p:cond delay="0"/>
                            </p:stCondLst>
                            <p:childTnLst>
                              <p:par>
                                <p:cTn id="410" presetID="1" presetClass="exit" presetSubtype="0" fill="hold" grpId="1" nodeType="afterEffect">
                                  <p:stCondLst>
                                    <p:cond delay="0"/>
                                  </p:stCondLst>
                                  <p:childTnLst>
                                    <p:set>
                                      <p:cBhvr>
                                        <p:cTn id="411" dur="1" fill="hold">
                                          <p:stCondLst>
                                            <p:cond delay="0"/>
                                          </p:stCondLst>
                                        </p:cTn>
                                        <p:tgtEl>
                                          <p:spTgt spid="48"/>
                                        </p:tgtEl>
                                        <p:attrNameLst>
                                          <p:attrName>style.visibility</p:attrName>
                                        </p:attrNameLst>
                                      </p:cBhvr>
                                      <p:to>
                                        <p:strVal val="hidden"/>
                                      </p:to>
                                    </p:set>
                                  </p:childTnLst>
                                </p:cTn>
                              </p:par>
                            </p:childTnLst>
                          </p:cTn>
                        </p:par>
                      </p:childTnLst>
                    </p:cTn>
                  </p:par>
                  <p:par>
                    <p:cTn id="412" fill="hold">
                      <p:stCondLst>
                        <p:cond delay="indefinite"/>
                      </p:stCondLst>
                      <p:childTnLst>
                        <p:par>
                          <p:cTn id="413" fill="hold">
                            <p:stCondLst>
                              <p:cond delay="0"/>
                            </p:stCondLst>
                            <p:childTnLst>
                              <p:par>
                                <p:cTn id="414" presetID="1" presetClass="entr" presetSubtype="0" fill="hold" grpId="0" nodeType="clickEffect">
                                  <p:stCondLst>
                                    <p:cond delay="0"/>
                                  </p:stCondLst>
                                  <p:childTnLst>
                                    <p:set>
                                      <p:cBhvr>
                                        <p:cTn id="415" dur="1" fill="hold">
                                          <p:stCondLst>
                                            <p:cond delay="0"/>
                                          </p:stCondLst>
                                        </p:cTn>
                                        <p:tgtEl>
                                          <p:spTgt spid="73"/>
                                        </p:tgtEl>
                                        <p:attrNameLst>
                                          <p:attrName>style.visibility</p:attrName>
                                        </p:attrNameLst>
                                      </p:cBhvr>
                                      <p:to>
                                        <p:strVal val="visible"/>
                                      </p:to>
                                    </p:set>
                                  </p:childTnLst>
                                </p:cTn>
                              </p:par>
                            </p:childTnLst>
                          </p:cTn>
                        </p:par>
                        <p:par>
                          <p:cTn id="416" fill="hold">
                            <p:stCondLst>
                              <p:cond delay="0"/>
                            </p:stCondLst>
                            <p:childTnLst>
                              <p:par>
                                <p:cTn id="417" presetID="1" presetClass="exit" presetSubtype="0" fill="hold" grpId="1" nodeType="afterEffect">
                                  <p:stCondLst>
                                    <p:cond delay="0"/>
                                  </p:stCondLst>
                                  <p:childTnLst>
                                    <p:set>
                                      <p:cBhvr>
                                        <p:cTn id="418" dur="1" fill="hold">
                                          <p:stCondLst>
                                            <p:cond delay="0"/>
                                          </p:stCondLst>
                                        </p:cTn>
                                        <p:tgtEl>
                                          <p:spTgt spid="72"/>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74"/>
                                        </p:tgtEl>
                                        <p:attrNameLst>
                                          <p:attrName>style.visibility</p:attrName>
                                        </p:attrNameLst>
                                      </p:cBhvr>
                                      <p:to>
                                        <p:strVal val="visible"/>
                                      </p:to>
                                    </p:set>
                                  </p:childTnLst>
                                </p:cTn>
                              </p:par>
                            </p:childTnLst>
                          </p:cTn>
                        </p:par>
                        <p:par>
                          <p:cTn id="423" fill="hold">
                            <p:stCondLst>
                              <p:cond delay="0"/>
                            </p:stCondLst>
                            <p:childTnLst>
                              <p:par>
                                <p:cTn id="424" presetID="1" presetClass="entr" presetSubtype="0" fill="hold" grpId="2" nodeType="afterEffect">
                                  <p:stCondLst>
                                    <p:cond delay="0"/>
                                  </p:stCondLst>
                                  <p:childTnLst>
                                    <p:set>
                                      <p:cBhvr>
                                        <p:cTn id="425" dur="1" fill="hold">
                                          <p:stCondLst>
                                            <p:cond delay="0"/>
                                          </p:stCondLst>
                                        </p:cTn>
                                        <p:tgtEl>
                                          <p:spTgt spid="65"/>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ntr" presetSubtype="0" fill="hold" grpId="2" nodeType="clickEffect">
                                  <p:stCondLst>
                                    <p:cond delay="0"/>
                                  </p:stCondLst>
                                  <p:childTnLst>
                                    <p:set>
                                      <p:cBhvr>
                                        <p:cTn id="429" dur="1" fill="hold">
                                          <p:stCondLst>
                                            <p:cond delay="0"/>
                                          </p:stCondLst>
                                        </p:cTn>
                                        <p:tgtEl>
                                          <p:spTgt spid="67"/>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presetID="1" presetClass="entr" presetSubtype="0" fill="hold" grpId="8" nodeType="clickEffect">
                                  <p:stCondLst>
                                    <p:cond delay="0"/>
                                  </p:stCondLst>
                                  <p:childTnLst>
                                    <p:set>
                                      <p:cBhvr>
                                        <p:cTn id="433" dur="1" fill="hold">
                                          <p:stCondLst>
                                            <p:cond delay="0"/>
                                          </p:stCondLst>
                                        </p:cTn>
                                        <p:tgtEl>
                                          <p:spTgt spid="37"/>
                                        </p:tgtEl>
                                        <p:attrNameLst>
                                          <p:attrName>style.visibility</p:attrName>
                                        </p:attrNameLst>
                                      </p:cBhvr>
                                      <p:to>
                                        <p:strVal val="visible"/>
                                      </p:to>
                                    </p:set>
                                  </p:childTnLst>
                                </p:cTn>
                              </p:par>
                            </p:childTnLst>
                          </p:cTn>
                        </p:par>
                        <p:par>
                          <p:cTn id="434" fill="hold">
                            <p:stCondLst>
                              <p:cond delay="0"/>
                            </p:stCondLst>
                            <p:childTnLst>
                              <p:par>
                                <p:cTn id="435" presetID="1" presetClass="entr" presetSubtype="0" fill="hold" grpId="0" nodeType="afterEffect">
                                  <p:stCondLst>
                                    <p:cond delay="0"/>
                                  </p:stCondLst>
                                  <p:childTnLst>
                                    <p:set>
                                      <p:cBhvr>
                                        <p:cTn id="436" dur="1" fill="hold">
                                          <p:stCondLst>
                                            <p:cond delay="0"/>
                                          </p:stCondLst>
                                        </p:cTn>
                                        <p:tgtEl>
                                          <p:spTgt spid="75"/>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xit" presetSubtype="0" fill="hold" grpId="9" nodeType="clickEffect">
                                  <p:stCondLst>
                                    <p:cond delay="0"/>
                                  </p:stCondLst>
                                  <p:childTnLst>
                                    <p:set>
                                      <p:cBhvr>
                                        <p:cTn id="440" dur="1" fill="hold">
                                          <p:stCondLst>
                                            <p:cond delay="0"/>
                                          </p:stCondLst>
                                        </p:cTn>
                                        <p:tgtEl>
                                          <p:spTgt spid="37"/>
                                        </p:tgtEl>
                                        <p:attrNameLst>
                                          <p:attrName>style.visibility</p:attrName>
                                        </p:attrNameLst>
                                      </p:cBhvr>
                                      <p:to>
                                        <p:strVal val="hidden"/>
                                      </p:to>
                                    </p:set>
                                  </p:childTnLst>
                                </p:cTn>
                              </p:par>
                            </p:childTnLst>
                          </p:cTn>
                        </p:par>
                      </p:childTnLst>
                    </p:cTn>
                  </p:par>
                  <p:par>
                    <p:cTn id="441" fill="hold">
                      <p:stCondLst>
                        <p:cond delay="indefinite"/>
                      </p:stCondLst>
                      <p:childTnLst>
                        <p:par>
                          <p:cTn id="442" fill="hold">
                            <p:stCondLst>
                              <p:cond delay="0"/>
                            </p:stCondLst>
                            <p:childTnLst>
                              <p:par>
                                <p:cTn id="443" presetID="1" presetClass="entr" presetSubtype="0" fill="hold" grpId="2" nodeType="clickEffect">
                                  <p:stCondLst>
                                    <p:cond delay="0"/>
                                  </p:stCondLst>
                                  <p:childTnLst>
                                    <p:set>
                                      <p:cBhvr>
                                        <p:cTn id="444" dur="1" fill="hold">
                                          <p:stCondLst>
                                            <p:cond delay="0"/>
                                          </p:stCondLst>
                                        </p:cTn>
                                        <p:tgtEl>
                                          <p:spTgt spid="69"/>
                                        </p:tgtEl>
                                        <p:attrNameLst>
                                          <p:attrName>style.visibility</p:attrName>
                                        </p:attrNameLst>
                                      </p:cBhvr>
                                      <p:to>
                                        <p:strVal val="visible"/>
                                      </p:to>
                                    </p:set>
                                  </p:childTnLst>
                                </p:cTn>
                              </p:par>
                            </p:childTnLst>
                          </p:cTn>
                        </p:par>
                        <p:par>
                          <p:cTn id="445" fill="hold">
                            <p:stCondLst>
                              <p:cond delay="0"/>
                            </p:stCondLst>
                            <p:childTnLst>
                              <p:par>
                                <p:cTn id="446" presetID="1" presetClass="entr" presetSubtype="0" fill="hold" grpId="8" nodeType="afterEffect">
                                  <p:stCondLst>
                                    <p:cond delay="0"/>
                                  </p:stCondLst>
                                  <p:childTnLst>
                                    <p:set>
                                      <p:cBhvr>
                                        <p:cTn id="447" dur="1" fill="hold">
                                          <p:stCondLst>
                                            <p:cond delay="0"/>
                                          </p:stCondLst>
                                        </p:cTn>
                                        <p:tgtEl>
                                          <p:spTgt spid="41"/>
                                        </p:tgtEl>
                                        <p:attrNameLst>
                                          <p:attrName>style.visibility</p:attrName>
                                        </p:attrNameLst>
                                      </p:cBhvr>
                                      <p:to>
                                        <p:strVal val="visible"/>
                                      </p:to>
                                    </p:set>
                                  </p:childTnLst>
                                </p:cTn>
                              </p:par>
                            </p:childTnLst>
                          </p:cTn>
                        </p:par>
                        <p:par>
                          <p:cTn id="448" fill="hold">
                            <p:stCondLst>
                              <p:cond delay="0"/>
                            </p:stCondLst>
                            <p:childTnLst>
                              <p:par>
                                <p:cTn id="449" presetID="1" presetClass="exit" presetSubtype="0" fill="hold" grpId="3" nodeType="afterEffect">
                                  <p:stCondLst>
                                    <p:cond delay="0"/>
                                  </p:stCondLst>
                                  <p:childTnLst>
                                    <p:set>
                                      <p:cBhvr>
                                        <p:cTn id="450" dur="1" fill="hold">
                                          <p:stCondLst>
                                            <p:cond delay="0"/>
                                          </p:stCondLst>
                                        </p:cTn>
                                        <p:tgtEl>
                                          <p:spTgt spid="67"/>
                                        </p:tgtEl>
                                        <p:attrNameLst>
                                          <p:attrName>style.visibility</p:attrName>
                                        </p:attrNameLst>
                                      </p:cBhvr>
                                      <p:to>
                                        <p:strVal val="hidden"/>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2" nodeType="clickEffect">
                                  <p:stCondLst>
                                    <p:cond delay="0"/>
                                  </p:stCondLst>
                                  <p:childTnLst>
                                    <p:set>
                                      <p:cBhvr>
                                        <p:cTn id="454" dur="1" fill="hold">
                                          <p:stCondLst>
                                            <p:cond delay="0"/>
                                          </p:stCondLst>
                                        </p:cTn>
                                        <p:tgtEl>
                                          <p:spTgt spid="70"/>
                                        </p:tgtEl>
                                        <p:attrNameLst>
                                          <p:attrName>style.visibility</p:attrName>
                                        </p:attrNameLst>
                                      </p:cBhvr>
                                      <p:to>
                                        <p:strVal val="visible"/>
                                      </p:to>
                                    </p:set>
                                  </p:childTnLst>
                                </p:cTn>
                              </p:par>
                            </p:childTnLst>
                          </p:cTn>
                        </p:par>
                        <p:par>
                          <p:cTn id="455" fill="hold">
                            <p:stCondLst>
                              <p:cond delay="0"/>
                            </p:stCondLst>
                            <p:childTnLst>
                              <p:par>
                                <p:cTn id="456" presetID="1" presetClass="exit" presetSubtype="0" fill="hold" grpId="3" nodeType="afterEffect">
                                  <p:stCondLst>
                                    <p:cond delay="0"/>
                                  </p:stCondLst>
                                  <p:childTnLst>
                                    <p:set>
                                      <p:cBhvr>
                                        <p:cTn id="457" dur="1" fill="hold">
                                          <p:stCondLst>
                                            <p:cond delay="0"/>
                                          </p:stCondLst>
                                        </p:cTn>
                                        <p:tgtEl>
                                          <p:spTgt spid="69"/>
                                        </p:tgtEl>
                                        <p:attrNameLst>
                                          <p:attrName>style.visibility</p:attrName>
                                        </p:attrNameLst>
                                      </p:cBhvr>
                                      <p:to>
                                        <p:strVal val="hidden"/>
                                      </p:to>
                                    </p:set>
                                  </p:childTnLst>
                                </p:cTn>
                              </p:par>
                            </p:childTnLst>
                          </p:cTn>
                        </p:par>
                        <p:par>
                          <p:cTn id="458" fill="hold">
                            <p:stCondLst>
                              <p:cond delay="0"/>
                            </p:stCondLst>
                            <p:childTnLst>
                              <p:par>
                                <p:cTn id="459" presetID="1" presetClass="exit" presetSubtype="0" fill="hold" grpId="9" nodeType="afterEffect">
                                  <p:stCondLst>
                                    <p:cond delay="0"/>
                                  </p:stCondLst>
                                  <p:childTnLst>
                                    <p:set>
                                      <p:cBhvr>
                                        <p:cTn id="460" dur="1" fill="hold">
                                          <p:stCondLst>
                                            <p:cond delay="0"/>
                                          </p:stCondLst>
                                        </p:cTn>
                                        <p:tgtEl>
                                          <p:spTgt spid="41"/>
                                        </p:tgtEl>
                                        <p:attrNameLst>
                                          <p:attrName>style.visibility</p:attrName>
                                        </p:attrNameLst>
                                      </p:cBhvr>
                                      <p:to>
                                        <p:strVal val="hidden"/>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6" nodeType="clickEffect">
                                  <p:stCondLst>
                                    <p:cond delay="0"/>
                                  </p:stCondLst>
                                  <p:childTnLst>
                                    <p:set>
                                      <p:cBhvr>
                                        <p:cTn id="464" dur="1" fill="hold">
                                          <p:stCondLst>
                                            <p:cond delay="0"/>
                                          </p:stCondLst>
                                        </p:cTn>
                                        <p:tgtEl>
                                          <p:spTgt spid="52"/>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xit" presetSubtype="0" fill="hold" grpId="2" nodeType="clickEffect">
                                  <p:stCondLst>
                                    <p:cond delay="0"/>
                                  </p:stCondLst>
                                  <p:childTnLst>
                                    <p:set>
                                      <p:cBhvr>
                                        <p:cTn id="468" dur="1" fill="hold">
                                          <p:stCondLst>
                                            <p:cond delay="0"/>
                                          </p:stCondLst>
                                        </p:cTn>
                                        <p:tgtEl>
                                          <p:spTgt spid="60"/>
                                        </p:tgtEl>
                                        <p:attrNameLst>
                                          <p:attrName>style.visibility</p:attrName>
                                        </p:attrNameLst>
                                      </p:cBhvr>
                                      <p:to>
                                        <p:strVal val="hidden"/>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2" nodeType="clickEffect">
                                  <p:stCondLst>
                                    <p:cond delay="0"/>
                                  </p:stCondLst>
                                  <p:childTnLst>
                                    <p:set>
                                      <p:cBhvr>
                                        <p:cTn id="472" dur="1" fill="hold">
                                          <p:stCondLst>
                                            <p:cond delay="0"/>
                                          </p:stCondLst>
                                        </p:cTn>
                                        <p:tgtEl>
                                          <p:spTgt spid="71"/>
                                        </p:tgtEl>
                                        <p:attrNameLst>
                                          <p:attrName>style.visibility</p:attrName>
                                        </p:attrNameLst>
                                      </p:cBhvr>
                                      <p:to>
                                        <p:strVal val="visible"/>
                                      </p:to>
                                    </p:set>
                                  </p:childTnLst>
                                </p:cTn>
                              </p:par>
                            </p:childTnLst>
                          </p:cTn>
                        </p:par>
                        <p:par>
                          <p:cTn id="473" fill="hold">
                            <p:stCondLst>
                              <p:cond delay="0"/>
                            </p:stCondLst>
                            <p:childTnLst>
                              <p:par>
                                <p:cTn id="474" presetID="1" presetClass="exit" presetSubtype="0" fill="hold" grpId="3" nodeType="afterEffect">
                                  <p:stCondLst>
                                    <p:cond delay="0"/>
                                  </p:stCondLst>
                                  <p:childTnLst>
                                    <p:set>
                                      <p:cBhvr>
                                        <p:cTn id="475" dur="1" fill="hold">
                                          <p:stCondLst>
                                            <p:cond delay="0"/>
                                          </p:stCondLst>
                                        </p:cTn>
                                        <p:tgtEl>
                                          <p:spTgt spid="70"/>
                                        </p:tgtEl>
                                        <p:attrNameLst>
                                          <p:attrName>style.visibility</p:attrName>
                                        </p:attrNameLst>
                                      </p:cBhvr>
                                      <p:to>
                                        <p:strVal val="hidden"/>
                                      </p:to>
                                    </p:set>
                                  </p:childTnLst>
                                </p:cTn>
                              </p:par>
                            </p:childTnLst>
                          </p:cTn>
                        </p:par>
                        <p:par>
                          <p:cTn id="476" fill="hold">
                            <p:stCondLst>
                              <p:cond delay="0"/>
                            </p:stCondLst>
                            <p:childTnLst>
                              <p:par>
                                <p:cTn id="477" presetID="1" presetClass="exit" presetSubtype="0" fill="hold" grpId="7" nodeType="afterEffect">
                                  <p:stCondLst>
                                    <p:cond delay="0"/>
                                  </p:stCondLst>
                                  <p:childTnLst>
                                    <p:set>
                                      <p:cBhvr>
                                        <p:cTn id="478" dur="1" fill="hold">
                                          <p:stCondLst>
                                            <p:cond delay="0"/>
                                          </p:stCondLst>
                                        </p:cTn>
                                        <p:tgtEl>
                                          <p:spTgt spid="52"/>
                                        </p:tgtEl>
                                        <p:attrNameLst>
                                          <p:attrName>style.visibility</p:attrName>
                                        </p:attrNameLst>
                                      </p:cBhvr>
                                      <p:to>
                                        <p:strVal val="hidden"/>
                                      </p:to>
                                    </p:set>
                                  </p:childTnLst>
                                </p:cTn>
                              </p:par>
                            </p:childTnLst>
                          </p:cTn>
                        </p:par>
                      </p:childTnLst>
                    </p:cTn>
                  </p:par>
                  <p:par>
                    <p:cTn id="479" fill="hold">
                      <p:stCondLst>
                        <p:cond delay="indefinite"/>
                      </p:stCondLst>
                      <p:childTnLst>
                        <p:par>
                          <p:cTn id="480" fill="hold">
                            <p:stCondLst>
                              <p:cond delay="0"/>
                            </p:stCondLst>
                            <p:childTnLst>
                              <p:par>
                                <p:cTn id="481" presetID="1" presetClass="emph" presetSubtype="1" nodeType="clickEffect">
                                  <p:stCondLst>
                                    <p:cond delay="0"/>
                                  </p:stCondLst>
                                  <p:childTnLst>
                                    <p:set>
                                      <p:cBhvr>
                                        <p:cTn id="482" dur="indefinite"/>
                                        <p:tgtEl>
                                          <p:spTgt spid="15"/>
                                        </p:tgtEl>
                                        <p:attrNameLst>
                                          <p:attrName>fillcolor</p:attrName>
                                        </p:attrNameLst>
                                      </p:cBhvr>
                                      <p:to>
                                        <p:clrVal>
                                          <a:srgbClr val="CCECFF"/>
                                        </p:clrVal>
                                      </p:to>
                                    </p:set>
                                    <p:set>
                                      <p:cBhvr>
                                        <p:cTn id="483" dur="indefinite"/>
                                        <p:tgtEl>
                                          <p:spTgt spid="15"/>
                                        </p:tgtEl>
                                        <p:attrNameLst>
                                          <p:attrName>fill.type</p:attrName>
                                        </p:attrNameLst>
                                      </p:cBhvr>
                                      <p:to>
                                        <p:strVal val="solid"/>
                                      </p:to>
                                    </p:set>
                                    <p:set>
                                      <p:cBhvr>
                                        <p:cTn id="484" dur="indefinite"/>
                                        <p:tgtEl>
                                          <p:spTgt spid="15"/>
                                        </p:tgtEl>
                                        <p:attrNameLst>
                                          <p:attrName>fill.on</p:attrName>
                                        </p:attrNameLst>
                                      </p:cBhvr>
                                      <p:to>
                                        <p:strVal val="true"/>
                                      </p:to>
                                    </p:set>
                                  </p:childTnLst>
                                </p:cTn>
                              </p:par>
                            </p:childTnLst>
                          </p:cTn>
                        </p:par>
                        <p:par>
                          <p:cTn id="485" fill="hold">
                            <p:stCondLst>
                              <p:cond delay="0"/>
                            </p:stCondLst>
                            <p:childTnLst>
                              <p:par>
                                <p:cTn id="486" presetID="1" presetClass="entr" presetSubtype="0" fill="hold" grpId="3" nodeType="afterEffect">
                                  <p:stCondLst>
                                    <p:cond delay="0"/>
                                  </p:stCondLst>
                                  <p:childTnLst>
                                    <p:set>
                                      <p:cBhvr>
                                        <p:cTn id="487" dur="1" fill="hold">
                                          <p:stCondLst>
                                            <p:cond delay="0"/>
                                          </p:stCondLst>
                                        </p:cTn>
                                        <p:tgtEl>
                                          <p:spTgt spid="54"/>
                                        </p:tgtEl>
                                        <p:attrNameLst>
                                          <p:attrName>style.visibility</p:attrName>
                                        </p:attrNameLst>
                                      </p:cBhvr>
                                      <p:to>
                                        <p:strVal val="visible"/>
                                      </p:to>
                                    </p:set>
                                  </p:childTnLst>
                                </p:cTn>
                              </p:par>
                            </p:childTnLst>
                          </p:cTn>
                        </p:par>
                        <p:par>
                          <p:cTn id="488" fill="hold">
                            <p:stCondLst>
                              <p:cond delay="0"/>
                            </p:stCondLst>
                            <p:childTnLst>
                              <p:par>
                                <p:cTn id="489" presetID="1" presetClass="exit" presetSubtype="0" fill="hold" grpId="1" nodeType="afterEffect">
                                  <p:stCondLst>
                                    <p:cond delay="0"/>
                                  </p:stCondLst>
                                  <p:childTnLst>
                                    <p:set>
                                      <p:cBhvr>
                                        <p:cTn id="490" dur="1" fill="hold">
                                          <p:stCondLst>
                                            <p:cond delay="0"/>
                                          </p:stCondLst>
                                        </p:cTn>
                                        <p:tgtEl>
                                          <p:spTgt spid="74"/>
                                        </p:tgtEl>
                                        <p:attrNameLst>
                                          <p:attrName>style.visibility</p:attrName>
                                        </p:attrNameLst>
                                      </p:cBhvr>
                                      <p:to>
                                        <p:strVal val="hidden"/>
                                      </p:to>
                                    </p:set>
                                  </p:childTnLst>
                                </p:cTn>
                              </p:par>
                            </p:childTnLst>
                          </p:cTn>
                        </p:par>
                        <p:par>
                          <p:cTn id="491" fill="hold">
                            <p:stCondLst>
                              <p:cond delay="0"/>
                            </p:stCondLst>
                            <p:childTnLst>
                              <p:par>
                                <p:cTn id="492" presetID="1" presetClass="emph" presetSubtype="1" nodeType="afterEffect">
                                  <p:stCondLst>
                                    <p:cond delay="0"/>
                                  </p:stCondLst>
                                  <p:childTnLst>
                                    <p:set>
                                      <p:cBhvr>
                                        <p:cTn id="493" dur="indefinite"/>
                                        <p:tgtEl>
                                          <p:spTgt spid="17"/>
                                        </p:tgtEl>
                                        <p:attrNameLst>
                                          <p:attrName>fillcolor</p:attrName>
                                        </p:attrNameLst>
                                      </p:cBhvr>
                                      <p:to>
                                        <p:clrVal>
                                          <a:srgbClr val="11FFD2"/>
                                        </p:clrVal>
                                      </p:to>
                                    </p:set>
                                    <p:set>
                                      <p:cBhvr>
                                        <p:cTn id="494" dur="indefinite"/>
                                        <p:tgtEl>
                                          <p:spTgt spid="17"/>
                                        </p:tgtEl>
                                        <p:attrNameLst>
                                          <p:attrName>fill.type</p:attrName>
                                        </p:attrNameLst>
                                      </p:cBhvr>
                                      <p:to>
                                        <p:strVal val="solid"/>
                                      </p:to>
                                    </p:set>
                                    <p:set>
                                      <p:cBhvr>
                                        <p:cTn id="495" dur="indefinite"/>
                                        <p:tgtEl>
                                          <p:spTgt spid="17"/>
                                        </p:tgtEl>
                                        <p:attrNameLst>
                                          <p:attrName>fill.on</p:attrName>
                                        </p:attrNameLst>
                                      </p:cBhvr>
                                      <p:to>
                                        <p:strVal val="true"/>
                                      </p:to>
                                    </p:set>
                                  </p:childTnLst>
                                </p:cTn>
                              </p:par>
                            </p:childTnLst>
                          </p:cTn>
                        </p:par>
                        <p:par>
                          <p:cTn id="496" fill="hold">
                            <p:stCondLst>
                              <p:cond delay="0"/>
                            </p:stCondLst>
                            <p:childTnLst>
                              <p:par>
                                <p:cTn id="497" presetID="1" presetClass="exit" presetSubtype="0" fill="hold" grpId="1" nodeType="afterEffect">
                                  <p:stCondLst>
                                    <p:cond delay="0"/>
                                  </p:stCondLst>
                                  <p:childTnLst>
                                    <p:set>
                                      <p:cBhvr>
                                        <p:cTn id="498" dur="1" fill="hold">
                                          <p:stCondLst>
                                            <p:cond delay="0"/>
                                          </p:stCondLst>
                                        </p:cTn>
                                        <p:tgtEl>
                                          <p:spTgt spid="61"/>
                                        </p:tgtEl>
                                        <p:attrNameLst>
                                          <p:attrName>style.visibility</p:attrName>
                                        </p:attrNameLst>
                                      </p:cBhvr>
                                      <p:to>
                                        <p:strVal val="hidden"/>
                                      </p:to>
                                    </p:set>
                                  </p:childTnLst>
                                </p:cTn>
                              </p:par>
                            </p:childTnLst>
                          </p:cTn>
                        </p:par>
                        <p:par>
                          <p:cTn id="499" fill="hold">
                            <p:stCondLst>
                              <p:cond delay="0"/>
                            </p:stCondLst>
                            <p:childTnLst>
                              <p:par>
                                <p:cTn id="500" presetID="1" presetClass="exit" presetSubtype="0" fill="hold" grpId="3" nodeType="afterEffect">
                                  <p:stCondLst>
                                    <p:cond delay="0"/>
                                  </p:stCondLst>
                                  <p:childTnLst>
                                    <p:set>
                                      <p:cBhvr>
                                        <p:cTn id="501" dur="1" fill="hold">
                                          <p:stCondLst>
                                            <p:cond delay="0"/>
                                          </p:stCondLst>
                                        </p:cTn>
                                        <p:tgtEl>
                                          <p:spTgt spid="65"/>
                                        </p:tgtEl>
                                        <p:attrNameLst>
                                          <p:attrName>style.visibility</p:attrName>
                                        </p:attrNameLst>
                                      </p:cBhvr>
                                      <p:to>
                                        <p:strVal val="hidden"/>
                                      </p:to>
                                    </p:set>
                                  </p:childTnLst>
                                </p:cTn>
                              </p:par>
                            </p:childTnLst>
                          </p:cTn>
                        </p:par>
                        <p:par>
                          <p:cTn id="502" fill="hold">
                            <p:stCondLst>
                              <p:cond delay="0"/>
                            </p:stCondLst>
                            <p:childTnLst>
                              <p:par>
                                <p:cTn id="503" presetID="1" presetClass="exit" presetSubtype="0" fill="hold" grpId="3" nodeType="afterEffect">
                                  <p:stCondLst>
                                    <p:cond delay="0"/>
                                  </p:stCondLst>
                                  <p:childTnLst>
                                    <p:set>
                                      <p:cBhvr>
                                        <p:cTn id="504" dur="1" fill="hold">
                                          <p:stCondLst>
                                            <p:cond delay="0"/>
                                          </p:stCondLst>
                                        </p:cTn>
                                        <p:tgtEl>
                                          <p:spTgt spid="71"/>
                                        </p:tgtEl>
                                        <p:attrNameLst>
                                          <p:attrName>style.visibility</p:attrName>
                                        </p:attrNameLst>
                                      </p:cBhvr>
                                      <p:to>
                                        <p:strVal val="hidden"/>
                                      </p:to>
                                    </p:set>
                                  </p:childTnLst>
                                </p:cTn>
                              </p:par>
                            </p:childTnLst>
                          </p:cTn>
                        </p:par>
                      </p:childTnLst>
                    </p:cTn>
                  </p:par>
                  <p:par>
                    <p:cTn id="505" fill="hold">
                      <p:stCondLst>
                        <p:cond delay="indefinite"/>
                      </p:stCondLst>
                      <p:childTnLst>
                        <p:par>
                          <p:cTn id="506" fill="hold">
                            <p:stCondLst>
                              <p:cond delay="0"/>
                            </p:stCondLst>
                            <p:childTnLst>
                              <p:par>
                                <p:cTn id="507" presetID="1" presetClass="entr" presetSubtype="0" fill="hold" grpId="0" nodeType="clickEffect">
                                  <p:stCondLst>
                                    <p:cond delay="0"/>
                                  </p:stCondLst>
                                  <p:childTnLst>
                                    <p:set>
                                      <p:cBhvr>
                                        <p:cTn id="508" dur="1" fill="hold">
                                          <p:stCondLst>
                                            <p:cond delay="0"/>
                                          </p:stCondLst>
                                        </p:cTn>
                                        <p:tgtEl>
                                          <p:spTgt spid="76"/>
                                        </p:tgtEl>
                                        <p:attrNameLst>
                                          <p:attrName>style.visibility</p:attrName>
                                        </p:attrNameLst>
                                      </p:cBhvr>
                                      <p:to>
                                        <p:strVal val="visible"/>
                                      </p:to>
                                    </p:set>
                                  </p:childTnLst>
                                </p:cTn>
                              </p:par>
                            </p:childTnLst>
                          </p:cTn>
                        </p:par>
                        <p:par>
                          <p:cTn id="509" fill="hold">
                            <p:stCondLst>
                              <p:cond delay="0"/>
                            </p:stCondLst>
                            <p:childTnLst>
                              <p:par>
                                <p:cTn id="510" presetID="1" presetClass="exit" presetSubtype="0" fill="hold" grpId="1" nodeType="afterEffect">
                                  <p:stCondLst>
                                    <p:cond delay="0"/>
                                  </p:stCondLst>
                                  <p:childTnLst>
                                    <p:set>
                                      <p:cBhvr>
                                        <p:cTn id="511" dur="1" fill="hold">
                                          <p:stCondLst>
                                            <p:cond delay="0"/>
                                          </p:stCondLst>
                                        </p:cTn>
                                        <p:tgtEl>
                                          <p:spTgt spid="57"/>
                                        </p:tgtEl>
                                        <p:attrNameLst>
                                          <p:attrName>style.visibility</p:attrName>
                                        </p:attrNameLst>
                                      </p:cBhvr>
                                      <p:to>
                                        <p:strVal val="hidden"/>
                                      </p:to>
                                    </p:set>
                                  </p:childTnLst>
                                </p:cTn>
                              </p:par>
                            </p:childTnLst>
                          </p:cTn>
                        </p:par>
                      </p:childTnLst>
                    </p:cTn>
                  </p:par>
                  <p:par>
                    <p:cTn id="512" fill="hold">
                      <p:stCondLst>
                        <p:cond delay="indefinite"/>
                      </p:stCondLst>
                      <p:childTnLst>
                        <p:par>
                          <p:cTn id="513" fill="hold">
                            <p:stCondLst>
                              <p:cond delay="0"/>
                            </p:stCondLst>
                            <p:childTnLst>
                              <p:par>
                                <p:cTn id="514" presetID="1" presetClass="entr" presetSubtype="0" fill="hold" grpId="0" nodeType="clickEffect">
                                  <p:stCondLst>
                                    <p:cond delay="0"/>
                                  </p:stCondLst>
                                  <p:childTnLst>
                                    <p:set>
                                      <p:cBhvr>
                                        <p:cTn id="515" dur="1" fill="hold">
                                          <p:stCondLst>
                                            <p:cond delay="0"/>
                                          </p:stCondLst>
                                        </p:cTn>
                                        <p:tgtEl>
                                          <p:spTgt spid="77"/>
                                        </p:tgtEl>
                                        <p:attrNameLst>
                                          <p:attrName>style.visibility</p:attrName>
                                        </p:attrNameLst>
                                      </p:cBhvr>
                                      <p:to>
                                        <p:strVal val="visible"/>
                                      </p:to>
                                    </p:set>
                                  </p:childTnLst>
                                </p:cTn>
                              </p:par>
                            </p:childTnLst>
                          </p:cTn>
                        </p:par>
                        <p:par>
                          <p:cTn id="516" fill="hold">
                            <p:stCondLst>
                              <p:cond delay="0"/>
                            </p:stCondLst>
                            <p:childTnLst>
                              <p:par>
                                <p:cTn id="517" presetID="1" presetClass="exit" presetSubtype="0" fill="hold" grpId="1" nodeType="afterEffect">
                                  <p:stCondLst>
                                    <p:cond delay="0"/>
                                  </p:stCondLst>
                                  <p:childTnLst>
                                    <p:set>
                                      <p:cBhvr>
                                        <p:cTn id="518" dur="1" fill="hold">
                                          <p:stCondLst>
                                            <p:cond delay="0"/>
                                          </p:stCondLst>
                                        </p:cTn>
                                        <p:tgtEl>
                                          <p:spTgt spid="76"/>
                                        </p:tgtEl>
                                        <p:attrNameLst>
                                          <p:attrName>style.visibility</p:attrName>
                                        </p:attrNameLst>
                                      </p:cBhvr>
                                      <p:to>
                                        <p:strVal val="hidden"/>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4" nodeType="clickEffect">
                                  <p:stCondLst>
                                    <p:cond delay="0"/>
                                  </p:stCondLst>
                                  <p:childTnLst>
                                    <p:set>
                                      <p:cBhvr>
                                        <p:cTn id="522" dur="1" fill="hold">
                                          <p:stCondLst>
                                            <p:cond delay="0"/>
                                          </p:stCondLst>
                                        </p:cTn>
                                        <p:tgtEl>
                                          <p:spTgt spid="65"/>
                                        </p:tgtEl>
                                        <p:attrNameLst>
                                          <p:attrName>style.visibility</p:attrName>
                                        </p:attrNameLst>
                                      </p:cBhvr>
                                      <p:to>
                                        <p:strVal val="visible"/>
                                      </p:to>
                                    </p:set>
                                  </p:childTnLst>
                                </p:cTn>
                              </p:par>
                            </p:childTnLst>
                          </p:cTn>
                        </p:par>
                        <p:par>
                          <p:cTn id="523" fill="hold">
                            <p:stCondLst>
                              <p:cond delay="0"/>
                            </p:stCondLst>
                            <p:childTnLst>
                              <p:par>
                                <p:cTn id="524" presetID="1" presetClass="entr" presetSubtype="0" fill="hold" grpId="0" nodeType="afterEffect">
                                  <p:stCondLst>
                                    <p:cond delay="0"/>
                                  </p:stCondLst>
                                  <p:childTnLst>
                                    <p:set>
                                      <p:cBhvr>
                                        <p:cTn id="525" dur="1" fill="hold">
                                          <p:stCondLst>
                                            <p:cond delay="0"/>
                                          </p:stCondLst>
                                        </p:cTn>
                                        <p:tgtEl>
                                          <p:spTgt spid="78"/>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4" nodeType="clickEffect">
                                  <p:stCondLst>
                                    <p:cond delay="0"/>
                                  </p:stCondLst>
                                  <p:childTnLst>
                                    <p:set>
                                      <p:cBhvr>
                                        <p:cTn id="529" dur="1" fill="hold">
                                          <p:stCondLst>
                                            <p:cond delay="0"/>
                                          </p:stCondLst>
                                        </p:cTn>
                                        <p:tgtEl>
                                          <p:spTgt spid="67"/>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1" presetClass="entr" presetSubtype="0" fill="hold" grpId="10" nodeType="clickEffect">
                                  <p:stCondLst>
                                    <p:cond delay="0"/>
                                  </p:stCondLst>
                                  <p:childTnLst>
                                    <p:set>
                                      <p:cBhvr>
                                        <p:cTn id="533" dur="1" fill="hold">
                                          <p:stCondLst>
                                            <p:cond delay="0"/>
                                          </p:stCondLst>
                                        </p:cTn>
                                        <p:tgtEl>
                                          <p:spTgt spid="37"/>
                                        </p:tgtEl>
                                        <p:attrNameLst>
                                          <p:attrName>style.visibility</p:attrName>
                                        </p:attrNameLst>
                                      </p:cBhvr>
                                      <p:to>
                                        <p:strVal val="visible"/>
                                      </p:to>
                                    </p:set>
                                  </p:childTnLst>
                                </p:cTn>
                              </p:par>
                            </p:childTnLst>
                          </p:cTn>
                        </p:par>
                        <p:par>
                          <p:cTn id="534" fill="hold">
                            <p:stCondLst>
                              <p:cond delay="0"/>
                            </p:stCondLst>
                            <p:childTnLst>
                              <p:par>
                                <p:cTn id="535" presetID="1" presetClass="entr" presetSubtype="0" fill="hold" grpId="0" nodeType="afterEffect">
                                  <p:stCondLst>
                                    <p:cond delay="0"/>
                                  </p:stCondLst>
                                  <p:childTnLst>
                                    <p:set>
                                      <p:cBhvr>
                                        <p:cTn id="536" dur="1" fill="hold">
                                          <p:stCondLst>
                                            <p:cond delay="0"/>
                                          </p:stCondLst>
                                        </p:cTn>
                                        <p:tgtEl>
                                          <p:spTgt spid="79"/>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ntr" presetSubtype="0" fill="hold" grpId="4" nodeType="clickEffect">
                                  <p:stCondLst>
                                    <p:cond delay="0"/>
                                  </p:stCondLst>
                                  <p:childTnLst>
                                    <p:set>
                                      <p:cBhvr>
                                        <p:cTn id="540" dur="1" fill="hold">
                                          <p:stCondLst>
                                            <p:cond delay="0"/>
                                          </p:stCondLst>
                                        </p:cTn>
                                        <p:tgtEl>
                                          <p:spTgt spid="69"/>
                                        </p:tgtEl>
                                        <p:attrNameLst>
                                          <p:attrName>style.visibility</p:attrName>
                                        </p:attrNameLst>
                                      </p:cBhvr>
                                      <p:to>
                                        <p:strVal val="visible"/>
                                      </p:to>
                                    </p:set>
                                  </p:childTnLst>
                                </p:cTn>
                              </p:par>
                            </p:childTnLst>
                          </p:cTn>
                        </p:par>
                        <p:par>
                          <p:cTn id="541" fill="hold">
                            <p:stCondLst>
                              <p:cond delay="0"/>
                            </p:stCondLst>
                            <p:childTnLst>
                              <p:par>
                                <p:cTn id="542" presetID="1" presetClass="entr" presetSubtype="0" fill="hold" grpId="10" nodeType="afterEffect">
                                  <p:stCondLst>
                                    <p:cond delay="0"/>
                                  </p:stCondLst>
                                  <p:childTnLst>
                                    <p:set>
                                      <p:cBhvr>
                                        <p:cTn id="543" dur="1" fill="hold">
                                          <p:stCondLst>
                                            <p:cond delay="0"/>
                                          </p:stCondLst>
                                        </p:cTn>
                                        <p:tgtEl>
                                          <p:spTgt spid="41"/>
                                        </p:tgtEl>
                                        <p:attrNameLst>
                                          <p:attrName>style.visibility</p:attrName>
                                        </p:attrNameLst>
                                      </p:cBhvr>
                                      <p:to>
                                        <p:strVal val="visible"/>
                                      </p:to>
                                    </p:set>
                                  </p:childTnLst>
                                </p:cTn>
                              </p:par>
                            </p:childTnLst>
                          </p:cTn>
                        </p:par>
                        <p:par>
                          <p:cTn id="544" fill="hold">
                            <p:stCondLst>
                              <p:cond delay="0"/>
                            </p:stCondLst>
                            <p:childTnLst>
                              <p:par>
                                <p:cTn id="545" presetID="1" presetClass="exit" presetSubtype="0" fill="hold" grpId="5" nodeType="afterEffect">
                                  <p:stCondLst>
                                    <p:cond delay="0"/>
                                  </p:stCondLst>
                                  <p:childTnLst>
                                    <p:set>
                                      <p:cBhvr>
                                        <p:cTn id="546" dur="1" fill="hold">
                                          <p:stCondLst>
                                            <p:cond delay="0"/>
                                          </p:stCondLst>
                                        </p:cTn>
                                        <p:tgtEl>
                                          <p:spTgt spid="67"/>
                                        </p:tgtEl>
                                        <p:attrNameLst>
                                          <p:attrName>style.visibility</p:attrName>
                                        </p:attrNameLst>
                                      </p:cBhvr>
                                      <p:to>
                                        <p:strVal val="hidden"/>
                                      </p:to>
                                    </p:set>
                                  </p:childTnLst>
                                </p:cTn>
                              </p:par>
                            </p:childTnLst>
                          </p:cTn>
                        </p:par>
                        <p:par>
                          <p:cTn id="547" fill="hold">
                            <p:stCondLst>
                              <p:cond delay="0"/>
                            </p:stCondLst>
                            <p:childTnLst>
                              <p:par>
                                <p:cTn id="548" presetID="1" presetClass="exit" presetSubtype="0" fill="hold" grpId="11" nodeType="afterEffect">
                                  <p:stCondLst>
                                    <p:cond delay="0"/>
                                  </p:stCondLst>
                                  <p:childTnLst>
                                    <p:set>
                                      <p:cBhvr>
                                        <p:cTn id="549" dur="1" fill="hold">
                                          <p:stCondLst>
                                            <p:cond delay="0"/>
                                          </p:stCondLst>
                                        </p:cTn>
                                        <p:tgtEl>
                                          <p:spTgt spid="37"/>
                                        </p:tgtEl>
                                        <p:attrNameLst>
                                          <p:attrName>style.visibility</p:attrName>
                                        </p:attrNameLst>
                                      </p:cBhvr>
                                      <p:to>
                                        <p:strVal val="hidden"/>
                                      </p:to>
                                    </p:set>
                                  </p:childTnLst>
                                </p:cTn>
                              </p:par>
                            </p:childTnLst>
                          </p:cTn>
                        </p:par>
                      </p:childTnLst>
                    </p:cTn>
                  </p:par>
                  <p:par>
                    <p:cTn id="550" fill="hold">
                      <p:stCondLst>
                        <p:cond delay="indefinite"/>
                      </p:stCondLst>
                      <p:childTnLst>
                        <p:par>
                          <p:cTn id="551" fill="hold">
                            <p:stCondLst>
                              <p:cond delay="0"/>
                            </p:stCondLst>
                            <p:childTnLst>
                              <p:par>
                                <p:cTn id="552" presetID="1" presetClass="entr" presetSubtype="0" fill="hold" grpId="0" nodeType="clickEffect">
                                  <p:stCondLst>
                                    <p:cond delay="0"/>
                                  </p:stCondLst>
                                  <p:childTnLst>
                                    <p:set>
                                      <p:cBhvr>
                                        <p:cTn id="553" dur="1" fill="hold">
                                          <p:stCondLst>
                                            <p:cond delay="0"/>
                                          </p:stCondLst>
                                        </p:cTn>
                                        <p:tgtEl>
                                          <p:spTgt spid="80"/>
                                        </p:tgtEl>
                                        <p:attrNameLst>
                                          <p:attrName>style.visibility</p:attrName>
                                        </p:attrNameLst>
                                      </p:cBhvr>
                                      <p:to>
                                        <p:strVal val="visible"/>
                                      </p:to>
                                    </p:set>
                                  </p:childTnLst>
                                </p:cTn>
                              </p:par>
                            </p:childTnLst>
                          </p:cTn>
                        </p:par>
                      </p:childTnLst>
                    </p:cTn>
                  </p:par>
                  <p:par>
                    <p:cTn id="554" fill="hold">
                      <p:stCondLst>
                        <p:cond delay="indefinite"/>
                      </p:stCondLst>
                      <p:childTnLst>
                        <p:par>
                          <p:cTn id="555" fill="hold">
                            <p:stCondLst>
                              <p:cond delay="0"/>
                            </p:stCondLst>
                            <p:childTnLst>
                              <p:par>
                                <p:cTn id="556" presetID="1" presetClass="exit" presetSubtype="0" fill="hold" grpId="1" nodeType="clickEffect">
                                  <p:stCondLst>
                                    <p:cond delay="0"/>
                                  </p:stCondLst>
                                  <p:childTnLst>
                                    <p:set>
                                      <p:cBhvr>
                                        <p:cTn id="557" dur="1" fill="hold">
                                          <p:stCondLst>
                                            <p:cond delay="0"/>
                                          </p:stCondLst>
                                        </p:cTn>
                                        <p:tgtEl>
                                          <p:spTgt spid="77"/>
                                        </p:tgtEl>
                                        <p:attrNameLst>
                                          <p:attrName>style.visibility</p:attrName>
                                        </p:attrNameLst>
                                      </p:cBhvr>
                                      <p:to>
                                        <p:strVal val="hidden"/>
                                      </p:to>
                                    </p:set>
                                  </p:childTnLst>
                                </p:cTn>
                              </p:par>
                            </p:childTnLst>
                          </p:cTn>
                        </p:par>
                      </p:childTnLst>
                    </p:cTn>
                  </p:par>
                  <p:par>
                    <p:cTn id="558" fill="hold">
                      <p:stCondLst>
                        <p:cond delay="indefinite"/>
                      </p:stCondLst>
                      <p:childTnLst>
                        <p:par>
                          <p:cTn id="559" fill="hold">
                            <p:stCondLst>
                              <p:cond delay="0"/>
                            </p:stCondLst>
                            <p:childTnLst>
                              <p:par>
                                <p:cTn id="560" presetID="1" presetClass="entr" presetSubtype="0" fill="hold" grpId="0" nodeType="clickEffect">
                                  <p:stCondLst>
                                    <p:cond delay="0"/>
                                  </p:stCondLst>
                                  <p:childTnLst>
                                    <p:set>
                                      <p:cBhvr>
                                        <p:cTn id="561"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3" grpId="0" animBg="1"/>
      <p:bldP spid="33" grpId="1" animBg="1"/>
      <p:bldP spid="34" grpId="0" animBg="1"/>
      <p:bldP spid="34" grpId="1" animBg="1"/>
      <p:bldP spid="35" grpId="0" animBg="1"/>
      <p:bldP spid="35" grpId="1" animBg="1"/>
      <p:bldP spid="35" grpId="2" animBg="1"/>
      <p:bldP spid="35" grpId="3" animBg="1"/>
      <p:bldP spid="35" grpId="4" animBg="1"/>
      <p:bldP spid="35" grpId="5" animBg="1"/>
      <p:bldP spid="36" grpId="0" animBg="1"/>
      <p:bldP spid="36" grpId="1" animBg="1"/>
      <p:bldP spid="36" grpId="2" animBg="1"/>
      <p:bldP spid="36" grpId="3" animBg="1"/>
      <p:bldP spid="36" grpId="4" animBg="1"/>
      <p:bldP spid="36" grpId="5" animBg="1"/>
      <p:bldP spid="39" grpId="0" animBg="1"/>
      <p:bldP spid="40" grpId="0" animBg="1"/>
      <p:bldP spid="40" grpId="1" animBg="1"/>
      <p:bldP spid="40" grpId="2" animBg="1"/>
      <p:bldP spid="40" grpId="3" animBg="1"/>
      <p:bldP spid="40" grpId="4" animBg="1"/>
      <p:bldP spid="40" grpId="5" animBg="1"/>
      <p:bldP spid="42" grpId="0" animBg="1"/>
      <p:bldP spid="42" grpId="1" animBg="1"/>
      <p:bldP spid="43" grpId="0" animBg="1"/>
      <p:bldP spid="43" grpId="1" animBg="1"/>
      <p:bldP spid="44" grpId="0" animBg="1"/>
      <p:bldP spid="44" grpId="1" animBg="1"/>
      <p:bldP spid="45" grpId="0" animBg="1"/>
      <p:bldP spid="45" grpId="1" animBg="1"/>
      <p:bldP spid="45" grpId="2" animBg="1"/>
      <p:bldP spid="45" grpId="3" animBg="1"/>
      <p:bldP spid="47" grpId="0" animBg="1"/>
      <p:bldP spid="47" grpId="1" animBg="1"/>
      <p:bldP spid="48" grpId="0" animBg="1"/>
      <p:bldP spid="48" grpId="1" animBg="1"/>
      <p:bldP spid="49" grpId="0" animBg="1"/>
      <p:bldP spid="49" grpId="1" animBg="1"/>
      <p:bldP spid="50" grpId="0" animBg="1"/>
      <p:bldP spid="51" grpId="0" animBg="1"/>
      <p:bldP spid="51" grpId="1" animBg="1"/>
      <p:bldP spid="51" grpId="2" animBg="1"/>
      <p:bldP spid="51" grpId="3" animBg="1"/>
      <p:bldP spid="53" grpId="0" animBg="1"/>
      <p:bldP spid="53" grpId="1" animBg="1"/>
      <p:bldP spid="55" grpId="0" animBg="1"/>
      <p:bldP spid="55" grpId="1" animBg="1"/>
      <p:bldP spid="55" grpId="2" animBg="1"/>
      <p:bldP spid="55" grpId="3" animBg="1"/>
      <p:bldP spid="55" grpId="4" animBg="1"/>
      <p:bldP spid="56" grpId="0"/>
      <p:bldP spid="56" grpId="1"/>
      <p:bldP spid="46" grpId="0" animBg="1"/>
      <p:bldP spid="46" grpId="1" animBg="1"/>
      <p:bldP spid="54" grpId="0" animBg="1"/>
      <p:bldP spid="54" grpId="1" animBg="1"/>
      <p:bldP spid="54" grpId="2" animBg="1"/>
      <p:bldP spid="54" grpId="3" animBg="1"/>
      <p:bldP spid="57" grpId="0" animBg="1"/>
      <p:bldP spid="57" grpId="1" animBg="1"/>
      <p:bldP spid="58" grpId="0" animBg="1"/>
      <p:bldP spid="58" grpId="1" animBg="1"/>
      <p:bldP spid="59" grpId="0" animBg="1"/>
      <p:bldP spid="60" grpId="0" animBg="1"/>
      <p:bldP spid="60" grpId="1" animBg="1"/>
      <p:bldP spid="60" grpId="2" animBg="1"/>
      <p:bldP spid="61" grpId="0"/>
      <p:bldP spid="61" grpId="1"/>
      <p:bldP spid="2" grpId="0" animBg="1"/>
      <p:bldP spid="2" grpId="1" animBg="1"/>
      <p:bldP spid="2" grpId="2" animBg="1"/>
      <p:bldP spid="63" grpId="0" animBg="1"/>
      <p:bldP spid="65" grpId="0" animBg="1"/>
      <p:bldP spid="65" grpId="1" animBg="1"/>
      <p:bldP spid="65" grpId="2" animBg="1"/>
      <p:bldP spid="65" grpId="3" animBg="1"/>
      <p:bldP spid="65" grpId="4" animBg="1"/>
      <p:bldP spid="66" grpId="0" animBg="1"/>
      <p:bldP spid="66" grpId="1" animBg="1"/>
      <p:bldP spid="67" grpId="0" animBg="1"/>
      <p:bldP spid="67" grpId="1" animBg="1"/>
      <p:bldP spid="67" grpId="2" animBg="1"/>
      <p:bldP spid="67" grpId="3" animBg="1"/>
      <p:bldP spid="67" grpId="4" animBg="1"/>
      <p:bldP spid="67" grpId="5" animBg="1"/>
      <p:bldP spid="68" grpId="0" animBg="1"/>
      <p:bldP spid="69" grpId="0" animBg="1"/>
      <p:bldP spid="69" grpId="1" animBg="1"/>
      <p:bldP spid="69" grpId="2" animBg="1"/>
      <p:bldP spid="69" grpId="3" animBg="1"/>
      <p:bldP spid="69" grpId="4" animBg="1"/>
      <p:bldP spid="70" grpId="0" animBg="1"/>
      <p:bldP spid="70" grpId="1" animBg="1"/>
      <p:bldP spid="70" grpId="2" animBg="1"/>
      <p:bldP spid="70" grpId="3" animBg="1"/>
      <p:bldP spid="52" grpId="0" animBg="1"/>
      <p:bldP spid="52" grpId="1" animBg="1"/>
      <p:bldP spid="52" grpId="2" animBg="1"/>
      <p:bldP spid="52" grpId="3" animBg="1"/>
      <p:bldP spid="52" grpId="4" animBg="1"/>
      <p:bldP spid="52" grpId="5" animBg="1"/>
      <p:bldP spid="52" grpId="6" animBg="1"/>
      <p:bldP spid="52" grpId="7" animBg="1"/>
      <p:bldP spid="71" grpId="0" animBg="1"/>
      <p:bldP spid="71" grpId="1" animBg="1"/>
      <p:bldP spid="71" grpId="2" animBg="1"/>
      <p:bldP spid="71" grpId="3" animBg="1"/>
      <p:bldP spid="72" grpId="0" animBg="1"/>
      <p:bldP spid="72" grpId="1" animBg="1"/>
      <p:bldP spid="73" grpId="0" animBg="1"/>
      <p:bldP spid="74" grpId="0" animBg="1"/>
      <p:bldP spid="74" grpId="1" animBg="1"/>
      <p:bldP spid="75" grpId="0" animBg="1"/>
      <p:bldP spid="37" grpId="0" animBg="1"/>
      <p:bldP spid="37" grpId="1" animBg="1"/>
      <p:bldP spid="37" grpId="2" animBg="1"/>
      <p:bldP spid="37" grpId="3" animBg="1"/>
      <p:bldP spid="37" grpId="4" animBg="1"/>
      <p:bldP spid="37" grpId="5" animBg="1"/>
      <p:bldP spid="37" grpId="6" animBg="1"/>
      <p:bldP spid="37" grpId="7" animBg="1"/>
      <p:bldP spid="37" grpId="8" animBg="1"/>
      <p:bldP spid="37" grpId="9" animBg="1"/>
      <p:bldP spid="37" grpId="10" animBg="1"/>
      <p:bldP spid="37" grpId="11" animBg="1"/>
      <p:bldP spid="41" grpId="0" animBg="1"/>
      <p:bldP spid="41" grpId="1" animBg="1"/>
      <p:bldP spid="41" grpId="2" animBg="1"/>
      <p:bldP spid="41" grpId="3" animBg="1"/>
      <p:bldP spid="41" grpId="4" animBg="1"/>
      <p:bldP spid="41" grpId="5" animBg="1"/>
      <p:bldP spid="41" grpId="6" animBg="1"/>
      <p:bldP spid="41" grpId="7" animBg="1"/>
      <p:bldP spid="41" grpId="8" animBg="1"/>
      <p:bldP spid="41" grpId="9" animBg="1"/>
      <p:bldP spid="41" grpId="10" animBg="1"/>
      <p:bldP spid="76" grpId="0" animBg="1"/>
      <p:bldP spid="76" grpId="1" animBg="1"/>
      <p:bldP spid="77" grpId="0" animBg="1"/>
      <p:bldP spid="77" grpId="1" animBg="1"/>
      <p:bldP spid="78" grpId="0" animBg="1"/>
      <p:bldP spid="79" grpId="0" animBg="1"/>
      <p:bldP spid="80" grpId="0" animBg="1"/>
      <p:bldP spid="8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带协作的进程互斥演示</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43607" y="2006326"/>
            <a:ext cx="7497809" cy="21207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分时</a:t>
            </a:r>
            <a:r>
              <a:rPr lang="en-US" altLang="zh-CN" b="1" dirty="0">
                <a:solidFill>
                  <a:srgbClr val="000000"/>
                </a:solidFill>
                <a:latin typeface="华文中宋" panose="02010600040101010101" pitchFamily="2" charset="-122"/>
                <a:ea typeface="华文中宋" panose="02010600040101010101" pitchFamily="2" charset="-122"/>
              </a:rPr>
              <a:t>OS</a:t>
            </a:r>
            <a:r>
              <a:rPr lang="zh-CN" altLang="en-US" b="1" dirty="0">
                <a:solidFill>
                  <a:srgbClr val="000000"/>
                </a:solidFill>
                <a:latin typeface="华文中宋" panose="02010600040101010101" pitchFamily="2" charset="-122"/>
                <a:ea typeface="华文中宋" panose="02010600040101010101" pitchFamily="2" charset="-122"/>
              </a:rPr>
              <a:t>环境</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有</a:t>
            </a:r>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个进程</a:t>
            </a:r>
            <a:r>
              <a:rPr lang="en-US" altLang="zh-CN" sz="1800" b="1" dirty="0">
                <a:solidFill>
                  <a:srgbClr val="000099"/>
                </a:solidFill>
                <a:latin typeface="Times New Roman" pitchFamily="18" charset="0"/>
                <a:ea typeface="宋体" charset="-122"/>
              </a:rPr>
              <a:t>P</a:t>
            </a:r>
            <a:r>
              <a:rPr lang="en-US" altLang="zh-CN" sz="1800" b="1" baseline="-25000" dirty="0">
                <a:solidFill>
                  <a:srgbClr val="000099"/>
                </a:solidFill>
                <a:latin typeface="Times New Roman" pitchFamily="18" charset="0"/>
                <a:ea typeface="宋体" charset="-122"/>
              </a:rPr>
              <a:t>A</a:t>
            </a:r>
            <a:r>
              <a:rPr lang="zh-CN" altLang="en-US" sz="1800" b="1" dirty="0">
                <a:solidFill>
                  <a:srgbClr val="000099"/>
                </a:solidFill>
                <a:latin typeface="Times New Roman" pitchFamily="18" charset="0"/>
                <a:ea typeface="宋体" charset="-122"/>
              </a:rPr>
              <a:t>、</a:t>
            </a:r>
            <a:r>
              <a:rPr lang="en-US" altLang="zh-CN" sz="1800" b="1" dirty="0">
                <a:solidFill>
                  <a:srgbClr val="000099"/>
                </a:solidFill>
                <a:latin typeface="Times New Roman" pitchFamily="18" charset="0"/>
                <a:ea typeface="宋体" charset="-122"/>
              </a:rPr>
              <a:t> P</a:t>
            </a:r>
            <a:r>
              <a:rPr lang="en-US" altLang="zh-CN" sz="1800" b="1" baseline="-25000" dirty="0">
                <a:solidFill>
                  <a:srgbClr val="000099"/>
                </a:solidFill>
                <a:latin typeface="Times New Roman" pitchFamily="18" charset="0"/>
                <a:ea typeface="宋体" charset="-122"/>
              </a:rPr>
              <a:t>B</a:t>
            </a:r>
            <a:r>
              <a:rPr lang="zh-CN" altLang="en-US" sz="1800" b="1" dirty="0">
                <a:solidFill>
                  <a:srgbClr val="000099"/>
                </a:solidFill>
                <a:latin typeface="Times New Roman" pitchFamily="18" charset="0"/>
                <a:ea typeface="宋体" charset="-122"/>
              </a:rPr>
              <a:t>、</a:t>
            </a:r>
            <a:r>
              <a:rPr lang="en-US" altLang="zh-CN" sz="1800" b="1" dirty="0">
                <a:solidFill>
                  <a:srgbClr val="000099"/>
                </a:solidFill>
                <a:latin typeface="Times New Roman" pitchFamily="18" charset="0"/>
                <a:ea typeface="宋体" charset="-122"/>
              </a:rPr>
              <a:t> P</a:t>
            </a:r>
            <a:r>
              <a:rPr lang="en-US" altLang="zh-CN" sz="1800" b="1" baseline="-25000" dirty="0">
                <a:solidFill>
                  <a:srgbClr val="000099"/>
                </a:solidFill>
                <a:latin typeface="Times New Roman" pitchFamily="18" charset="0"/>
                <a:ea typeface="宋体" charset="-122"/>
              </a:rPr>
              <a:t>C</a:t>
            </a:r>
            <a:r>
              <a:rPr lang="zh-CN" altLang="en-US" sz="1800" b="1" dirty="0">
                <a:solidFill>
                  <a:srgbClr val="000099"/>
                </a:solidFill>
                <a:latin typeface="Times New Roman" pitchFamily="18" charset="0"/>
                <a:ea typeface="宋体" charset="-122"/>
              </a:rPr>
              <a:t>、</a:t>
            </a:r>
            <a:r>
              <a:rPr lang="en-US" altLang="zh-CN" sz="1800" b="1" dirty="0">
                <a:solidFill>
                  <a:srgbClr val="000099"/>
                </a:solidFill>
                <a:latin typeface="Times New Roman" pitchFamily="18" charset="0"/>
                <a:ea typeface="宋体" charset="-122"/>
              </a:rPr>
              <a:t> P</a:t>
            </a:r>
            <a:r>
              <a:rPr lang="en-US" altLang="zh-CN" sz="1800" b="1" baseline="-25000" dirty="0">
                <a:solidFill>
                  <a:srgbClr val="000099"/>
                </a:solidFill>
                <a:latin typeface="Times New Roman" pitchFamily="18" charset="0"/>
                <a:ea typeface="宋体" charset="-122"/>
              </a:rPr>
              <a:t>D</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rgbClr val="000000"/>
                </a:solidFill>
                <a:latin typeface="华文中宋" panose="02010600040101010101" pitchFamily="2" charset="-122"/>
                <a:ea typeface="华文中宋" panose="02010600040101010101" pitchFamily="2" charset="-122"/>
              </a:rPr>
              <a:t>进程</a:t>
            </a:r>
            <a:r>
              <a:rPr lang="en-US" altLang="zh-CN" b="1" dirty="0">
                <a:solidFill>
                  <a:srgbClr val="000000"/>
                </a:solidFill>
                <a:latin typeface="华文中宋" panose="02010600040101010101" pitchFamily="2" charset="-122"/>
                <a:ea typeface="华文中宋" panose="02010600040101010101" pitchFamily="2" charset="-122"/>
              </a:rPr>
              <a:t>A</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B</a:t>
            </a:r>
            <a:r>
              <a:rPr lang="zh-CN" altLang="en-US" b="1" dirty="0">
                <a:solidFill>
                  <a:srgbClr val="000000"/>
                </a:solidFill>
                <a:latin typeface="华文中宋" panose="02010600040101010101" pitchFamily="2" charset="-122"/>
                <a:ea typeface="华文中宋" panose="02010600040101010101" pitchFamily="2" charset="-122"/>
              </a:rPr>
              <a:t>、</a:t>
            </a:r>
            <a:r>
              <a:rPr lang="en-US" altLang="zh-CN" b="1" dirty="0">
                <a:solidFill>
                  <a:srgbClr val="000000"/>
                </a:solidFill>
                <a:latin typeface="华文中宋" panose="02010600040101010101" pitchFamily="2" charset="-122"/>
                <a:ea typeface="华文中宋" panose="02010600040101010101" pitchFamily="2" charset="-122"/>
              </a:rPr>
              <a:t>C</a:t>
            </a:r>
            <a:r>
              <a:rPr lang="zh-CN" altLang="en-US" b="1" dirty="0">
                <a:solidFill>
                  <a:srgbClr val="000000"/>
                </a:solidFill>
                <a:latin typeface="华文中宋" panose="02010600040101010101" pitchFamily="2" charset="-122"/>
                <a:ea typeface="华文中宋" panose="02010600040101010101" pitchFamily="2" charset="-122"/>
              </a:rPr>
              <a:t>依赖</a:t>
            </a:r>
            <a:r>
              <a:rPr lang="en-US" altLang="zh-CN" b="1" dirty="0">
                <a:solidFill>
                  <a:srgbClr val="000000"/>
                </a:solidFill>
                <a:latin typeface="华文中宋" panose="02010600040101010101" pitchFamily="2" charset="-122"/>
                <a:ea typeface="华文中宋" panose="02010600040101010101" pitchFamily="2" charset="-122"/>
              </a:rPr>
              <a:t>D</a:t>
            </a:r>
            <a:r>
              <a:rPr lang="zh-CN" altLang="en-US" b="1" dirty="0">
                <a:solidFill>
                  <a:srgbClr val="000000"/>
                </a:solidFill>
                <a:latin typeface="华文中宋" panose="02010600040101010101" pitchFamily="2" charset="-122"/>
                <a:ea typeface="华文中宋" panose="02010600040101010101" pitchFamily="2" charset="-122"/>
              </a:rPr>
              <a:t>的结果</a:t>
            </a:r>
            <a:endParaRPr lang="en-US" altLang="zh-CN" b="1" dirty="0">
              <a:solidFill>
                <a:srgbClr val="000000"/>
              </a:solidFill>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D</a:t>
            </a:r>
            <a:r>
              <a:rPr lang="zh-CN" altLang="en-US" b="1" dirty="0">
                <a:solidFill>
                  <a:srgbClr val="000000"/>
                </a:solidFill>
                <a:latin typeface="华文中宋" panose="02010600040101010101" pitchFamily="2" charset="-122"/>
                <a:ea typeface="华文中宋" panose="02010600040101010101" pitchFamily="2" charset="-122"/>
              </a:rPr>
              <a:t>结果的可用情况用信号量</a:t>
            </a:r>
            <a:r>
              <a:rPr lang="en-US" altLang="zh-CN" b="1" dirty="0">
                <a:solidFill>
                  <a:srgbClr val="000000"/>
                </a:solidFill>
                <a:latin typeface="华文中宋" panose="02010600040101010101" pitchFamily="2" charset="-122"/>
                <a:ea typeface="华文中宋" panose="02010600040101010101" pitchFamily="2" charset="-122"/>
              </a:rPr>
              <a:t>s</a:t>
            </a:r>
            <a:r>
              <a:rPr lang="zh-CN" altLang="en-US" b="1" dirty="0">
                <a:solidFill>
                  <a:srgbClr val="000000"/>
                </a:solidFill>
                <a:latin typeface="华文中宋" panose="02010600040101010101" pitchFamily="2" charset="-122"/>
                <a:ea typeface="华文中宋" panose="02010600040101010101" pitchFamily="2" charset="-122"/>
              </a:rPr>
              <a:t>表示，初始</a:t>
            </a:r>
            <a:r>
              <a:rPr lang="en-US" altLang="zh-CN" b="1" dirty="0">
                <a:solidFill>
                  <a:srgbClr val="000000"/>
                </a:solidFill>
                <a:latin typeface="华文中宋" panose="02010600040101010101" pitchFamily="2" charset="-122"/>
                <a:ea typeface="华文中宋" panose="02010600040101010101" pitchFamily="2" charset="-122"/>
              </a:rPr>
              <a:t>s=1</a:t>
            </a:r>
          </a:p>
          <a:p>
            <a:pPr marL="285750" indent="-285750">
              <a:lnSpc>
                <a:spcPct val="150000"/>
              </a:lnSpc>
              <a:buFont typeface="Arial" panose="020B0604020202020204" pitchFamily="34" charset="0"/>
              <a:buChar char="•"/>
            </a:pPr>
            <a:r>
              <a:rPr lang="en-US" altLang="zh-CN" b="1" dirty="0">
                <a:solidFill>
                  <a:srgbClr val="000000"/>
                </a:solidFill>
                <a:latin typeface="华文中宋" panose="02010600040101010101" pitchFamily="2" charset="-122"/>
                <a:ea typeface="华文中宋" panose="02010600040101010101" pitchFamily="2" charset="-122"/>
              </a:rPr>
              <a:t>D</a:t>
            </a:r>
            <a:r>
              <a:rPr lang="zh-CN" altLang="en-US" b="1" dirty="0">
                <a:solidFill>
                  <a:srgbClr val="000000"/>
                </a:solidFill>
                <a:latin typeface="华文中宋" panose="02010600040101010101" pitchFamily="2" charset="-122"/>
                <a:ea typeface="华文中宋" panose="02010600040101010101" pitchFamily="2" charset="-122"/>
              </a:rPr>
              <a:t>结果的存放单元为临界资源，用信号量</a:t>
            </a:r>
            <a:r>
              <a:rPr lang="en-US" altLang="zh-CN" b="1" dirty="0">
                <a:solidFill>
                  <a:srgbClr val="000000"/>
                </a:solidFill>
                <a:latin typeface="华文中宋" panose="02010600040101010101" pitchFamily="2" charset="-122"/>
                <a:ea typeface="华文中宋" panose="02010600040101010101" pitchFamily="2" charset="-122"/>
              </a:rPr>
              <a:t>m</a:t>
            </a:r>
            <a:r>
              <a:rPr lang="zh-CN" altLang="en-US" b="1" dirty="0">
                <a:solidFill>
                  <a:srgbClr val="000000"/>
                </a:solidFill>
                <a:latin typeface="华文中宋" panose="02010600040101010101" pitchFamily="2" charset="-122"/>
                <a:ea typeface="华文中宋" panose="02010600040101010101" pitchFamily="2" charset="-122"/>
              </a:rPr>
              <a:t>表示，初始</a:t>
            </a:r>
            <a:r>
              <a:rPr lang="en-US" altLang="zh-CN" b="1" dirty="0">
                <a:solidFill>
                  <a:srgbClr val="000000"/>
                </a:solidFill>
                <a:latin typeface="华文中宋" panose="02010600040101010101" pitchFamily="2" charset="-122"/>
                <a:ea typeface="华文中宋" panose="02010600040101010101" pitchFamily="2" charset="-122"/>
              </a:rPr>
              <a:t>m=1</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7" name="矩形 16">
            <a:extLst>
              <a:ext uri="{FF2B5EF4-FFF2-40B4-BE49-F238E27FC236}">
                <a16:creationId xmlns:a16="http://schemas.microsoft.com/office/drawing/2014/main" id="{509C7A21-0418-4E11-9B62-C9128A54EE3C}"/>
              </a:ext>
            </a:extLst>
          </p:cNvPr>
          <p:cNvSpPr/>
          <p:nvPr/>
        </p:nvSpPr>
        <p:spPr>
          <a:xfrm>
            <a:off x="575556" y="1618726"/>
            <a:ext cx="7992888" cy="45878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例子</a:t>
            </a:r>
            <a:r>
              <a:rPr lang="en-US" altLang="zh-CN" b="1" dirty="0">
                <a:solidFill>
                  <a:srgbClr val="000000"/>
                </a:solidFill>
                <a:latin typeface="华文中宋" panose="02010600040101010101" pitchFamily="2" charset="-122"/>
                <a:ea typeface="华文中宋" panose="02010600040101010101" pitchFamily="2" charset="-122"/>
              </a:rPr>
              <a:t>	</a:t>
            </a:r>
            <a:endParaRPr lang="zh-CN" altLang="en-US" b="1" dirty="0">
              <a:solidFill>
                <a:srgbClr val="000000"/>
              </a:solidFill>
              <a:latin typeface="华文中宋" panose="02010600040101010101" pitchFamily="2" charset="-122"/>
              <a:ea typeface="华文中宋" panose="02010600040101010101" pitchFamily="2" charset="-122"/>
            </a:endParaRPr>
          </a:p>
        </p:txBody>
      </p:sp>
      <p:sp>
        <p:nvSpPr>
          <p:cNvPr id="18" name="Text Box 5">
            <a:extLst>
              <a:ext uri="{FF2B5EF4-FFF2-40B4-BE49-F238E27FC236}">
                <a16:creationId xmlns:a16="http://schemas.microsoft.com/office/drawing/2014/main" id="{1B461191-27E8-43FF-95C5-A8878BC1FD17}"/>
              </a:ext>
            </a:extLst>
          </p:cNvPr>
          <p:cNvSpPr txBox="1">
            <a:spLocks noChangeArrowheads="1"/>
          </p:cNvSpPr>
          <p:nvPr/>
        </p:nvSpPr>
        <p:spPr bwMode="auto">
          <a:xfrm>
            <a:off x="-15596" y="4110294"/>
            <a:ext cx="25923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000" b="1" dirty="0">
                <a:solidFill>
                  <a:srgbClr val="000099"/>
                </a:solidFill>
                <a:latin typeface="Times New Roman" pitchFamily="18" charset="0"/>
                <a:ea typeface="宋体" charset="-122"/>
              </a:rPr>
              <a:t>P</a:t>
            </a:r>
            <a:r>
              <a:rPr lang="en-US" altLang="zh-CN" sz="2000" b="1" baseline="-25000" dirty="0">
                <a:solidFill>
                  <a:srgbClr val="000099"/>
                </a:solidFill>
                <a:latin typeface="Times New Roman" pitchFamily="18" charset="0"/>
                <a:ea typeface="宋体" charset="-122"/>
              </a:rPr>
              <a:t>A</a:t>
            </a:r>
            <a:r>
              <a:rPr lang="en-US" altLang="en-US" sz="2000" b="1" dirty="0">
                <a:solidFill>
                  <a:srgbClr val="000099"/>
                </a:solidFill>
                <a:latin typeface="Times New Roman" pitchFamily="18" charset="0"/>
                <a:ea typeface="宋体" charset="-122"/>
              </a:rPr>
              <a:t>:</a:t>
            </a:r>
          </a:p>
          <a:p>
            <a:pPr lvl="1" eaLnBrk="1" hangingPunct="1"/>
            <a:r>
              <a:rPr lang="en-US" altLang="en-US" sz="2000" b="1" dirty="0">
                <a:solidFill>
                  <a:srgbClr val="000099"/>
                </a:solidFill>
                <a:latin typeface="Times New Roman" pitchFamily="18" charset="0"/>
                <a:ea typeface="宋体" charset="-122"/>
              </a:rPr>
              <a:t>      A: </a:t>
            </a:r>
            <a:r>
              <a:rPr lang="en-US" altLang="zh-CN" sz="2000" b="1" dirty="0">
                <a:solidFill>
                  <a:srgbClr val="000099"/>
                </a:solidFill>
                <a:latin typeface="Times New Roman" pitchFamily="18" charset="0"/>
                <a:ea typeface="宋体" charset="-122"/>
              </a:rPr>
              <a:t>……</a:t>
            </a:r>
            <a:endParaRPr lang="en-US" altLang="en-US" sz="2000" b="1" dirty="0">
              <a:solidFill>
                <a:srgbClr val="000099"/>
              </a:solidFill>
              <a:latin typeface="Times New Roman" pitchFamily="18" charset="0"/>
              <a:ea typeface="宋体" charset="-122"/>
            </a:endParaRPr>
          </a:p>
          <a:p>
            <a:pPr lvl="1" eaLnBrk="1" hangingPunct="1"/>
            <a:r>
              <a:rPr lang="zh-CN" altLang="en-US" sz="2000" b="1" dirty="0">
                <a:solidFill>
                  <a:srgbClr val="000099"/>
                </a:solidFill>
                <a:latin typeface="Times New Roman" pitchFamily="18" charset="0"/>
                <a:ea typeface="宋体" charset="-122"/>
              </a:rPr>
              <a:t>           </a:t>
            </a:r>
            <a:r>
              <a:rPr lang="en-US" altLang="en-US" sz="2000" b="1" dirty="0">
                <a:solidFill>
                  <a:srgbClr val="FF0000"/>
                </a:solidFill>
                <a:latin typeface="Times New Roman" pitchFamily="18" charset="0"/>
                <a:ea typeface="宋体" charset="-122"/>
              </a:rPr>
              <a:t>P(s)</a:t>
            </a:r>
          </a:p>
          <a:p>
            <a:pPr lvl="1" eaLnBrk="1" hangingPunct="1"/>
            <a:r>
              <a:rPr lang="en-US" altLang="zh-CN" sz="2000" b="1" dirty="0">
                <a:solidFill>
                  <a:srgbClr val="FF0000"/>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P(m)</a:t>
            </a: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y</a:t>
            </a:r>
            <a:r>
              <a:rPr lang="en-US" altLang="zh-CN" sz="2000" b="1" baseline="-25000" dirty="0" err="1">
                <a:solidFill>
                  <a:srgbClr val="000099"/>
                </a:solidFill>
                <a:latin typeface="Times New Roman" pitchFamily="18" charset="0"/>
                <a:ea typeface="宋体" charset="-122"/>
              </a:rPr>
              <a:t>A</a:t>
            </a:r>
            <a:r>
              <a:rPr lang="en-US" altLang="zh-CN" sz="2000" b="1" dirty="0">
                <a:solidFill>
                  <a:srgbClr val="000099"/>
                </a:solidFill>
                <a:latin typeface="Times New Roman" pitchFamily="18" charset="0"/>
                <a:ea typeface="宋体" charset="-122"/>
              </a:rPr>
              <a:t> = </a:t>
            </a:r>
            <a:r>
              <a:rPr lang="en-US" altLang="zh-CN" sz="2000" b="1" dirty="0" err="1">
                <a:solidFill>
                  <a:srgbClr val="000099"/>
                </a:solidFill>
                <a:latin typeface="Times New Roman" pitchFamily="18" charset="0"/>
                <a:ea typeface="宋体" charset="-122"/>
              </a:rPr>
              <a:t>f</a:t>
            </a:r>
            <a:r>
              <a:rPr lang="en-US" altLang="zh-CN" sz="2000" b="1" baseline="-25000" dirty="0" err="1">
                <a:solidFill>
                  <a:srgbClr val="000099"/>
                </a:solidFill>
                <a:latin typeface="Times New Roman" pitchFamily="18" charset="0"/>
                <a:ea typeface="宋体" charset="-122"/>
              </a:rPr>
              <a:t>A</a:t>
            </a:r>
            <a:r>
              <a:rPr lang="en-US" altLang="zh-CN" sz="2000" b="1" dirty="0">
                <a:solidFill>
                  <a:srgbClr val="000099"/>
                </a:solidFill>
                <a:latin typeface="Times New Roman" pitchFamily="18" charset="0"/>
                <a:ea typeface="宋体" charset="-122"/>
              </a:rPr>
              <a:t>(RD)</a:t>
            </a: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V(m)</a:t>
            </a:r>
          </a:p>
          <a:p>
            <a:pPr lvl="1" eaLnBrk="1" hangingPunct="1"/>
            <a:r>
              <a:rPr lang="en-US" altLang="zh-CN" sz="2000" b="1" dirty="0">
                <a:solidFill>
                  <a:srgbClr val="000099"/>
                </a:solidFill>
                <a:latin typeface="Times New Roman" pitchFamily="18" charset="0"/>
                <a:ea typeface="宋体" charset="-122"/>
              </a:rPr>
              <a:t>           ……</a:t>
            </a: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goto</a:t>
            </a:r>
            <a:r>
              <a:rPr lang="en-US" altLang="zh-CN" sz="2000" b="1" dirty="0">
                <a:solidFill>
                  <a:srgbClr val="000099"/>
                </a:solidFill>
                <a:latin typeface="Times New Roman" pitchFamily="18" charset="0"/>
                <a:ea typeface="宋体" charset="-122"/>
              </a:rPr>
              <a:t> A</a:t>
            </a:r>
            <a:r>
              <a:rPr lang="en-US" altLang="en-US" sz="2000" b="1" dirty="0">
                <a:solidFill>
                  <a:srgbClr val="000099"/>
                </a:solidFill>
                <a:latin typeface="Times New Roman" pitchFamily="18" charset="0"/>
                <a:ea typeface="宋体" charset="-122"/>
              </a:rPr>
              <a:t> </a:t>
            </a:r>
            <a:endParaRPr lang="zh-CN" altLang="en-US" sz="2000" dirty="0">
              <a:latin typeface="Times New Roman" pitchFamily="18" charset="0"/>
              <a:ea typeface="宋体" charset="-122"/>
            </a:endParaRPr>
          </a:p>
        </p:txBody>
      </p:sp>
      <p:sp>
        <p:nvSpPr>
          <p:cNvPr id="28" name="Text Box 5">
            <a:extLst>
              <a:ext uri="{FF2B5EF4-FFF2-40B4-BE49-F238E27FC236}">
                <a16:creationId xmlns:a16="http://schemas.microsoft.com/office/drawing/2014/main" id="{F3007D89-91A4-4266-AB39-7CC4D168BEB0}"/>
              </a:ext>
            </a:extLst>
          </p:cNvPr>
          <p:cNvSpPr txBox="1">
            <a:spLocks noChangeArrowheads="1"/>
          </p:cNvSpPr>
          <p:nvPr/>
        </p:nvSpPr>
        <p:spPr bwMode="auto">
          <a:xfrm>
            <a:off x="2108033" y="4105155"/>
            <a:ext cx="25923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000" b="1" dirty="0">
                <a:solidFill>
                  <a:srgbClr val="000099"/>
                </a:solidFill>
                <a:latin typeface="Times New Roman" pitchFamily="18" charset="0"/>
                <a:ea typeface="宋体" charset="-122"/>
              </a:rPr>
              <a:t>P</a:t>
            </a:r>
            <a:r>
              <a:rPr lang="en-US" altLang="zh-CN" sz="2000" b="1" baseline="-25000" dirty="0">
                <a:solidFill>
                  <a:srgbClr val="000099"/>
                </a:solidFill>
                <a:latin typeface="Times New Roman" pitchFamily="18" charset="0"/>
                <a:ea typeface="宋体" charset="-122"/>
              </a:rPr>
              <a:t>B</a:t>
            </a:r>
            <a:r>
              <a:rPr lang="en-US" altLang="en-US" sz="2000" b="1" dirty="0">
                <a:solidFill>
                  <a:srgbClr val="000099"/>
                </a:solidFill>
                <a:latin typeface="Times New Roman" pitchFamily="18" charset="0"/>
                <a:ea typeface="宋体" charset="-122"/>
              </a:rPr>
              <a:t>:</a:t>
            </a:r>
          </a:p>
          <a:p>
            <a:pPr lvl="1" eaLnBrk="1" hangingPunct="1"/>
            <a:r>
              <a:rPr lang="en-US"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B</a:t>
            </a:r>
            <a:r>
              <a:rPr lang="en-US"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a:t>
            </a:r>
            <a:endParaRPr lang="en-US" altLang="en-US" sz="2000" b="1" dirty="0">
              <a:solidFill>
                <a:srgbClr val="000099"/>
              </a:solidFill>
              <a:latin typeface="Times New Roman" pitchFamily="18" charset="0"/>
              <a:ea typeface="宋体" charset="-122"/>
            </a:endParaRPr>
          </a:p>
          <a:p>
            <a:pPr lvl="1" eaLnBrk="1" hangingPunct="1"/>
            <a:r>
              <a:rPr lang="zh-CN" altLang="en-US" sz="2000" b="1" dirty="0">
                <a:solidFill>
                  <a:srgbClr val="000099"/>
                </a:solidFill>
                <a:latin typeface="Times New Roman" pitchFamily="18" charset="0"/>
                <a:ea typeface="宋体" charset="-122"/>
              </a:rPr>
              <a:t>           </a:t>
            </a:r>
            <a:r>
              <a:rPr lang="en-US" altLang="en-US" sz="2000" b="1" dirty="0">
                <a:solidFill>
                  <a:srgbClr val="FF0000"/>
                </a:solidFill>
                <a:latin typeface="Times New Roman" pitchFamily="18" charset="0"/>
                <a:ea typeface="宋体" charset="-122"/>
              </a:rPr>
              <a:t>P(s)</a:t>
            </a:r>
            <a:endParaRPr lang="en-US" altLang="zh-CN" sz="2000" b="1" dirty="0">
              <a:solidFill>
                <a:srgbClr val="FF0000"/>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P(m)</a:t>
            </a:r>
            <a:endParaRPr lang="en-US" altLang="zh-CN" sz="2000" b="1" dirty="0">
              <a:solidFill>
                <a:srgbClr val="000099"/>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y</a:t>
            </a:r>
            <a:r>
              <a:rPr lang="en-US" altLang="zh-CN" sz="2000" b="1" baseline="-25000" dirty="0" err="1">
                <a:solidFill>
                  <a:srgbClr val="000099"/>
                </a:solidFill>
                <a:latin typeface="Times New Roman" pitchFamily="18" charset="0"/>
                <a:ea typeface="宋体" charset="-122"/>
              </a:rPr>
              <a:t>B</a:t>
            </a:r>
            <a:r>
              <a:rPr lang="en-US" altLang="zh-CN" sz="2000" b="1" dirty="0">
                <a:solidFill>
                  <a:srgbClr val="000099"/>
                </a:solidFill>
                <a:latin typeface="Times New Roman" pitchFamily="18" charset="0"/>
                <a:ea typeface="宋体" charset="-122"/>
              </a:rPr>
              <a:t> = </a:t>
            </a:r>
            <a:r>
              <a:rPr lang="en-US" altLang="zh-CN" sz="2000" b="1" dirty="0" err="1">
                <a:solidFill>
                  <a:srgbClr val="000099"/>
                </a:solidFill>
                <a:latin typeface="Times New Roman" pitchFamily="18" charset="0"/>
                <a:ea typeface="宋体" charset="-122"/>
              </a:rPr>
              <a:t>f</a:t>
            </a:r>
            <a:r>
              <a:rPr lang="en-US" altLang="zh-CN" sz="2000" b="1" baseline="-25000" dirty="0" err="1">
                <a:solidFill>
                  <a:srgbClr val="000099"/>
                </a:solidFill>
                <a:latin typeface="Times New Roman" pitchFamily="18" charset="0"/>
                <a:ea typeface="宋体" charset="-122"/>
              </a:rPr>
              <a:t>B</a:t>
            </a:r>
            <a:r>
              <a:rPr lang="en-US" altLang="zh-CN" sz="2000" b="1" dirty="0">
                <a:solidFill>
                  <a:srgbClr val="000099"/>
                </a:solidFill>
                <a:latin typeface="Times New Roman" pitchFamily="18" charset="0"/>
                <a:ea typeface="宋体" charset="-122"/>
              </a:rPr>
              <a:t>(RD)</a:t>
            </a: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V(m)</a:t>
            </a:r>
            <a:endParaRPr lang="en-US" altLang="zh-CN" sz="2000" b="1" dirty="0">
              <a:solidFill>
                <a:srgbClr val="000099"/>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goto</a:t>
            </a:r>
            <a:r>
              <a:rPr lang="en-US" altLang="zh-CN" sz="2000" b="1" dirty="0">
                <a:solidFill>
                  <a:srgbClr val="000099"/>
                </a:solidFill>
                <a:latin typeface="Times New Roman" pitchFamily="18" charset="0"/>
                <a:ea typeface="宋体" charset="-122"/>
              </a:rPr>
              <a:t> B</a:t>
            </a:r>
            <a:r>
              <a:rPr lang="en-US" altLang="en-US" sz="2000" b="1" dirty="0">
                <a:solidFill>
                  <a:srgbClr val="000099"/>
                </a:solidFill>
                <a:latin typeface="Times New Roman" pitchFamily="18" charset="0"/>
                <a:ea typeface="宋体" charset="-122"/>
              </a:rPr>
              <a:t> </a:t>
            </a:r>
            <a:endParaRPr lang="zh-CN" altLang="en-US" sz="2000" dirty="0">
              <a:latin typeface="Times New Roman" pitchFamily="18" charset="0"/>
              <a:ea typeface="宋体" charset="-122"/>
            </a:endParaRPr>
          </a:p>
        </p:txBody>
      </p:sp>
      <p:sp>
        <p:nvSpPr>
          <p:cNvPr id="30" name="Text Box 5">
            <a:extLst>
              <a:ext uri="{FF2B5EF4-FFF2-40B4-BE49-F238E27FC236}">
                <a16:creationId xmlns:a16="http://schemas.microsoft.com/office/drawing/2014/main" id="{00438D0F-BE53-4F99-8A7E-F16E1C1296A8}"/>
              </a:ext>
            </a:extLst>
          </p:cNvPr>
          <p:cNvSpPr txBox="1">
            <a:spLocks noChangeArrowheads="1"/>
          </p:cNvSpPr>
          <p:nvPr/>
        </p:nvSpPr>
        <p:spPr bwMode="auto">
          <a:xfrm>
            <a:off x="4308677" y="4100016"/>
            <a:ext cx="25923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000" b="1" dirty="0">
                <a:solidFill>
                  <a:srgbClr val="000099"/>
                </a:solidFill>
                <a:latin typeface="Times New Roman" pitchFamily="18" charset="0"/>
                <a:ea typeface="宋体" charset="-122"/>
              </a:rPr>
              <a:t>P</a:t>
            </a:r>
            <a:r>
              <a:rPr lang="en-US" altLang="zh-CN" sz="2000" b="1" baseline="-25000" dirty="0">
                <a:solidFill>
                  <a:srgbClr val="000099"/>
                </a:solidFill>
                <a:latin typeface="Times New Roman" pitchFamily="18" charset="0"/>
                <a:ea typeface="宋体" charset="-122"/>
              </a:rPr>
              <a:t>C</a:t>
            </a:r>
            <a:r>
              <a:rPr lang="en-US" altLang="en-US" sz="2000" b="1" dirty="0">
                <a:solidFill>
                  <a:srgbClr val="000099"/>
                </a:solidFill>
                <a:latin typeface="Times New Roman" pitchFamily="18" charset="0"/>
                <a:ea typeface="宋体" charset="-122"/>
              </a:rPr>
              <a:t>:</a:t>
            </a:r>
          </a:p>
          <a:p>
            <a:pPr lvl="1" eaLnBrk="1" hangingPunct="1"/>
            <a:r>
              <a:rPr lang="en-US"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C</a:t>
            </a:r>
            <a:r>
              <a:rPr lang="en-US"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a:t>
            </a:r>
            <a:endParaRPr lang="en-US" altLang="en-US" sz="2000" b="1" dirty="0">
              <a:solidFill>
                <a:srgbClr val="000099"/>
              </a:solidFill>
              <a:latin typeface="Times New Roman" pitchFamily="18" charset="0"/>
              <a:ea typeface="宋体" charset="-122"/>
            </a:endParaRPr>
          </a:p>
          <a:p>
            <a:pPr lvl="1" eaLnBrk="1" hangingPunct="1"/>
            <a:r>
              <a:rPr lang="zh-CN" altLang="en-US" sz="2000" b="1" dirty="0">
                <a:solidFill>
                  <a:srgbClr val="000099"/>
                </a:solidFill>
                <a:latin typeface="Times New Roman" pitchFamily="18" charset="0"/>
                <a:ea typeface="宋体" charset="-122"/>
              </a:rPr>
              <a:t>           </a:t>
            </a:r>
            <a:r>
              <a:rPr lang="en-US" altLang="en-US" sz="2000" b="1" dirty="0">
                <a:solidFill>
                  <a:srgbClr val="FF0000"/>
                </a:solidFill>
                <a:latin typeface="Times New Roman" pitchFamily="18" charset="0"/>
                <a:ea typeface="宋体" charset="-122"/>
              </a:rPr>
              <a:t>P(s)</a:t>
            </a:r>
            <a:endParaRPr lang="en-US" altLang="zh-CN" sz="2000" b="1" dirty="0">
              <a:solidFill>
                <a:srgbClr val="FF0000"/>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P(m)</a:t>
            </a:r>
            <a:endParaRPr lang="en-US" altLang="zh-CN" sz="2000" b="1" dirty="0">
              <a:solidFill>
                <a:srgbClr val="000099"/>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y</a:t>
            </a:r>
            <a:r>
              <a:rPr lang="en-US" altLang="zh-CN" sz="2000" b="1" baseline="-25000" dirty="0" err="1">
                <a:solidFill>
                  <a:srgbClr val="000099"/>
                </a:solidFill>
                <a:latin typeface="Times New Roman" pitchFamily="18" charset="0"/>
                <a:ea typeface="宋体" charset="-122"/>
              </a:rPr>
              <a:t>C</a:t>
            </a:r>
            <a:r>
              <a:rPr lang="en-US" altLang="zh-CN" sz="2000" b="1" dirty="0">
                <a:solidFill>
                  <a:srgbClr val="000099"/>
                </a:solidFill>
                <a:latin typeface="Times New Roman" pitchFamily="18" charset="0"/>
                <a:ea typeface="宋体" charset="-122"/>
              </a:rPr>
              <a:t> = </a:t>
            </a:r>
            <a:r>
              <a:rPr lang="en-US" altLang="zh-CN" sz="2000" b="1" dirty="0" err="1">
                <a:solidFill>
                  <a:srgbClr val="000099"/>
                </a:solidFill>
                <a:latin typeface="Times New Roman" pitchFamily="18" charset="0"/>
                <a:ea typeface="宋体" charset="-122"/>
              </a:rPr>
              <a:t>f</a:t>
            </a:r>
            <a:r>
              <a:rPr lang="en-US" altLang="zh-CN" sz="2000" b="1" baseline="-25000" dirty="0" err="1">
                <a:solidFill>
                  <a:srgbClr val="000099"/>
                </a:solidFill>
                <a:latin typeface="Times New Roman" pitchFamily="18" charset="0"/>
                <a:ea typeface="宋体" charset="-122"/>
              </a:rPr>
              <a:t>C</a:t>
            </a:r>
            <a:r>
              <a:rPr lang="en-US" altLang="zh-CN" sz="2000" b="1" dirty="0">
                <a:solidFill>
                  <a:srgbClr val="000099"/>
                </a:solidFill>
                <a:latin typeface="Times New Roman" pitchFamily="18" charset="0"/>
                <a:ea typeface="宋体" charset="-122"/>
              </a:rPr>
              <a:t>(RD)</a:t>
            </a: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P(m)</a:t>
            </a:r>
            <a:endParaRPr lang="en-US" altLang="zh-CN" sz="2000" b="1" dirty="0">
              <a:solidFill>
                <a:srgbClr val="000099"/>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goto</a:t>
            </a:r>
            <a:r>
              <a:rPr lang="en-US" altLang="zh-CN" sz="2000" b="1" dirty="0">
                <a:solidFill>
                  <a:srgbClr val="000099"/>
                </a:solidFill>
                <a:latin typeface="Times New Roman" pitchFamily="18" charset="0"/>
                <a:ea typeface="宋体" charset="-122"/>
              </a:rPr>
              <a:t> C</a:t>
            </a:r>
            <a:r>
              <a:rPr lang="en-US" altLang="en-US" sz="2000" b="1" dirty="0">
                <a:solidFill>
                  <a:srgbClr val="000099"/>
                </a:solidFill>
                <a:latin typeface="Times New Roman" pitchFamily="18" charset="0"/>
                <a:ea typeface="宋体" charset="-122"/>
              </a:rPr>
              <a:t> </a:t>
            </a:r>
            <a:endParaRPr lang="zh-CN" altLang="en-US" sz="2000" dirty="0">
              <a:latin typeface="Times New Roman" pitchFamily="18" charset="0"/>
              <a:ea typeface="宋体" charset="-122"/>
            </a:endParaRPr>
          </a:p>
        </p:txBody>
      </p:sp>
      <p:sp>
        <p:nvSpPr>
          <p:cNvPr id="32" name="Text Box 5">
            <a:extLst>
              <a:ext uri="{FF2B5EF4-FFF2-40B4-BE49-F238E27FC236}">
                <a16:creationId xmlns:a16="http://schemas.microsoft.com/office/drawing/2014/main" id="{42A870D8-CBCC-4E88-A795-C399862E7936}"/>
              </a:ext>
            </a:extLst>
          </p:cNvPr>
          <p:cNvSpPr txBox="1">
            <a:spLocks noChangeArrowheads="1"/>
          </p:cNvSpPr>
          <p:nvPr/>
        </p:nvSpPr>
        <p:spPr bwMode="auto">
          <a:xfrm>
            <a:off x="6412577" y="4094877"/>
            <a:ext cx="25923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仿宋_GB2312" pitchFamily="49" charset="-122"/>
              </a:defRPr>
            </a:lvl1pPr>
            <a:lvl2pPr eaLnBrk="0" hangingPunct="0">
              <a:defRPr>
                <a:solidFill>
                  <a:schemeClr val="tx1"/>
                </a:solidFill>
                <a:latin typeface="Arial" charset="0"/>
                <a:ea typeface="仿宋_GB2312" pitchFamily="49" charset="-122"/>
              </a:defRPr>
            </a:lvl2pPr>
            <a:lvl3pPr marL="1143000" indent="-228600" eaLnBrk="0" hangingPunct="0">
              <a:defRPr>
                <a:solidFill>
                  <a:schemeClr val="tx1"/>
                </a:solidFill>
                <a:latin typeface="Arial" charset="0"/>
                <a:ea typeface="仿宋_GB2312" pitchFamily="49" charset="-122"/>
              </a:defRPr>
            </a:lvl3pPr>
            <a:lvl4pPr marL="1600200" indent="-228600" eaLnBrk="0" hangingPunct="0">
              <a:defRPr>
                <a:solidFill>
                  <a:schemeClr val="tx1"/>
                </a:solidFill>
                <a:latin typeface="Arial" charset="0"/>
                <a:ea typeface="仿宋_GB2312" pitchFamily="49" charset="-122"/>
              </a:defRPr>
            </a:lvl4pPr>
            <a:lvl5pPr marL="2057400" indent="-228600" eaLnBrk="0" hangingPunct="0">
              <a:defRPr>
                <a:solidFill>
                  <a:schemeClr val="tx1"/>
                </a:solidFill>
                <a:latin typeface="Arial" charset="0"/>
                <a:ea typeface="仿宋_GB2312" pitchFamily="49" charset="-122"/>
              </a:defRPr>
            </a:lvl5pPr>
            <a:lvl6pPr marL="2514600" indent="-228600" eaLnBrk="0" fontAlgn="base" hangingPunct="0">
              <a:spcBef>
                <a:spcPct val="0"/>
              </a:spcBef>
              <a:spcAft>
                <a:spcPct val="0"/>
              </a:spcAft>
              <a:defRPr>
                <a:solidFill>
                  <a:schemeClr val="tx1"/>
                </a:solidFill>
                <a:latin typeface="Arial" charset="0"/>
                <a:ea typeface="仿宋_GB2312" pitchFamily="49" charset="-122"/>
              </a:defRPr>
            </a:lvl6pPr>
            <a:lvl7pPr marL="2971800" indent="-228600" eaLnBrk="0" fontAlgn="base" hangingPunct="0">
              <a:spcBef>
                <a:spcPct val="0"/>
              </a:spcBef>
              <a:spcAft>
                <a:spcPct val="0"/>
              </a:spcAft>
              <a:defRPr>
                <a:solidFill>
                  <a:schemeClr val="tx1"/>
                </a:solidFill>
                <a:latin typeface="Arial" charset="0"/>
                <a:ea typeface="仿宋_GB2312" pitchFamily="49" charset="-122"/>
              </a:defRPr>
            </a:lvl7pPr>
            <a:lvl8pPr marL="3429000" indent="-228600" eaLnBrk="0" fontAlgn="base" hangingPunct="0">
              <a:spcBef>
                <a:spcPct val="0"/>
              </a:spcBef>
              <a:spcAft>
                <a:spcPct val="0"/>
              </a:spcAft>
              <a:defRPr>
                <a:solidFill>
                  <a:schemeClr val="tx1"/>
                </a:solidFill>
                <a:latin typeface="Arial" charset="0"/>
                <a:ea typeface="仿宋_GB2312" pitchFamily="49" charset="-122"/>
              </a:defRPr>
            </a:lvl8pPr>
            <a:lvl9pPr marL="3886200" indent="-228600" eaLnBrk="0" fontAlgn="base" hangingPunct="0">
              <a:spcBef>
                <a:spcPct val="0"/>
              </a:spcBef>
              <a:spcAft>
                <a:spcPct val="0"/>
              </a:spcAft>
              <a:defRPr>
                <a:solidFill>
                  <a:schemeClr val="tx1"/>
                </a:solidFill>
                <a:latin typeface="Arial" charset="0"/>
                <a:ea typeface="仿宋_GB2312" pitchFamily="49" charset="-122"/>
              </a:defRPr>
            </a:lvl9pPr>
          </a:lstStyle>
          <a:p>
            <a:pPr lvl="1" eaLnBrk="1" hangingPunct="1"/>
            <a:r>
              <a:rPr lang="en-US" altLang="zh-CN" sz="2000" b="1" dirty="0">
                <a:solidFill>
                  <a:srgbClr val="000099"/>
                </a:solidFill>
                <a:latin typeface="Times New Roman" pitchFamily="18" charset="0"/>
                <a:ea typeface="宋体" charset="-122"/>
              </a:rPr>
              <a:t>P</a:t>
            </a:r>
            <a:r>
              <a:rPr lang="en-US" altLang="zh-CN" sz="2000" b="1" baseline="-25000" dirty="0">
                <a:solidFill>
                  <a:srgbClr val="000099"/>
                </a:solidFill>
                <a:latin typeface="Times New Roman" pitchFamily="18" charset="0"/>
                <a:ea typeface="宋体" charset="-122"/>
              </a:rPr>
              <a:t>D</a:t>
            </a:r>
            <a:r>
              <a:rPr lang="en-US" altLang="en-US" sz="2000" b="1" dirty="0">
                <a:solidFill>
                  <a:srgbClr val="000099"/>
                </a:solidFill>
                <a:latin typeface="Times New Roman" pitchFamily="18" charset="0"/>
                <a:ea typeface="宋体" charset="-122"/>
              </a:rPr>
              <a:t>:</a:t>
            </a:r>
          </a:p>
          <a:p>
            <a:pPr lvl="1" eaLnBrk="1" hangingPunct="1"/>
            <a:r>
              <a:rPr lang="en-US" altLang="en-US" sz="2000" b="1" dirty="0">
                <a:solidFill>
                  <a:srgbClr val="000099"/>
                </a:solidFill>
                <a:latin typeface="Times New Roman" pitchFamily="18" charset="0"/>
                <a:ea typeface="宋体" charset="-122"/>
              </a:rPr>
              <a:t>      </a:t>
            </a:r>
            <a:r>
              <a:rPr lang="en-US" altLang="zh-CN" sz="2000" b="1" dirty="0">
                <a:solidFill>
                  <a:srgbClr val="000099"/>
                </a:solidFill>
                <a:latin typeface="Times New Roman" pitchFamily="18" charset="0"/>
                <a:ea typeface="宋体" charset="-122"/>
              </a:rPr>
              <a:t>D</a:t>
            </a:r>
            <a:r>
              <a:rPr lang="en-US" altLang="en-US" sz="2000" b="1" dirty="0">
                <a:solidFill>
                  <a:srgbClr val="000099"/>
                </a:solidFill>
                <a:latin typeface="Times New Roman" pitchFamily="18" charset="0"/>
                <a:ea typeface="宋体" charset="-122"/>
              </a:rPr>
              <a:t>:</a:t>
            </a:r>
            <a:r>
              <a:rPr lang="en-US" altLang="zh-CN" sz="2000" b="1" dirty="0">
                <a:solidFill>
                  <a:srgbClr val="000099"/>
                </a:solidFill>
                <a:latin typeface="Times New Roman" pitchFamily="18" charset="0"/>
                <a:ea typeface="宋体" charset="-122"/>
              </a:rPr>
              <a:t> ……</a:t>
            </a:r>
            <a:endParaRPr lang="en-US" altLang="en-US" sz="2000" b="1" dirty="0">
              <a:solidFill>
                <a:srgbClr val="000099"/>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P(m)</a:t>
            </a:r>
            <a:r>
              <a:rPr lang="en-US" altLang="zh-CN" sz="2000" b="1" dirty="0">
                <a:solidFill>
                  <a:srgbClr val="000099"/>
                </a:solidFill>
                <a:latin typeface="Times New Roman" pitchFamily="18" charset="0"/>
                <a:ea typeface="宋体" charset="-122"/>
              </a:rPr>
              <a:t> </a:t>
            </a:r>
          </a:p>
          <a:p>
            <a:pPr lvl="1" eaLnBrk="1" hangingPunct="1"/>
            <a:r>
              <a:rPr lang="en-US" altLang="zh-CN" sz="2000" b="1" dirty="0">
                <a:solidFill>
                  <a:srgbClr val="000099"/>
                </a:solidFill>
                <a:latin typeface="Times New Roman" pitchFamily="18" charset="0"/>
                <a:ea typeface="宋体" charset="-122"/>
              </a:rPr>
              <a:t>           RD=</a:t>
            </a:r>
            <a:r>
              <a:rPr lang="en-US" altLang="zh-CN" sz="2000" b="1" dirty="0" err="1">
                <a:solidFill>
                  <a:srgbClr val="000099"/>
                </a:solidFill>
                <a:latin typeface="Times New Roman" pitchFamily="18" charset="0"/>
                <a:ea typeface="宋体" charset="-122"/>
              </a:rPr>
              <a:t>f</a:t>
            </a:r>
            <a:r>
              <a:rPr lang="en-US" altLang="zh-CN" sz="2000" b="1" baseline="-25000" dirty="0" err="1">
                <a:solidFill>
                  <a:srgbClr val="000099"/>
                </a:solidFill>
                <a:latin typeface="Times New Roman" pitchFamily="18" charset="0"/>
                <a:ea typeface="宋体" charset="-122"/>
              </a:rPr>
              <a:t>D</a:t>
            </a:r>
            <a:r>
              <a:rPr lang="en-US" altLang="zh-CN" sz="2000" b="1" dirty="0">
                <a:solidFill>
                  <a:srgbClr val="000099"/>
                </a:solidFill>
                <a:latin typeface="Times New Roman" pitchFamily="18" charset="0"/>
                <a:ea typeface="宋体" charset="-122"/>
              </a:rPr>
              <a:t>(…)</a:t>
            </a:r>
          </a:p>
          <a:p>
            <a:pPr lvl="1" eaLnBrk="1" hangingPunct="1"/>
            <a:r>
              <a:rPr lang="en-US" altLang="en-US" sz="2000" b="1" dirty="0">
                <a:solidFill>
                  <a:srgbClr val="000099"/>
                </a:solidFill>
                <a:latin typeface="Times New Roman" pitchFamily="18" charset="0"/>
                <a:ea typeface="宋体" charset="-122"/>
              </a:rPr>
              <a:t>           </a:t>
            </a:r>
            <a:r>
              <a:rPr lang="en-US" altLang="zh-CN" sz="2000" b="1" dirty="0">
                <a:solidFill>
                  <a:srgbClr val="00B050"/>
                </a:solidFill>
                <a:latin typeface="Times New Roman" pitchFamily="18" charset="0"/>
                <a:ea typeface="宋体" charset="-122"/>
              </a:rPr>
              <a:t>V(m)</a:t>
            </a:r>
            <a:endParaRPr lang="en-US" altLang="en-US" sz="2000" b="1" dirty="0">
              <a:solidFill>
                <a:srgbClr val="00B050"/>
              </a:solidFill>
              <a:latin typeface="Times New Roman" pitchFamily="18" charset="0"/>
              <a:ea typeface="宋体" charset="-122"/>
            </a:endParaRPr>
          </a:p>
          <a:p>
            <a:pPr lvl="1" eaLnBrk="1" hangingPunct="1"/>
            <a:r>
              <a:rPr lang="en-US" altLang="zh-CN" sz="2000" b="1" dirty="0">
                <a:solidFill>
                  <a:srgbClr val="000099"/>
                </a:solidFill>
                <a:latin typeface="Times New Roman" pitchFamily="18" charset="0"/>
                <a:ea typeface="宋体" charset="-122"/>
              </a:rPr>
              <a:t>           </a:t>
            </a:r>
            <a:r>
              <a:rPr lang="en-US" altLang="zh-CN" sz="2000" b="1" dirty="0">
                <a:solidFill>
                  <a:srgbClr val="FF0000"/>
                </a:solidFill>
                <a:latin typeface="Times New Roman" pitchFamily="18" charset="0"/>
                <a:ea typeface="宋体" charset="-122"/>
              </a:rPr>
              <a:t>V(s)</a:t>
            </a:r>
          </a:p>
          <a:p>
            <a:pPr lvl="1" eaLnBrk="1" hangingPunct="1"/>
            <a:r>
              <a:rPr lang="en-US" altLang="zh-CN" sz="2000" b="1" dirty="0">
                <a:solidFill>
                  <a:srgbClr val="000099"/>
                </a:solidFill>
                <a:latin typeface="Times New Roman" pitchFamily="18" charset="0"/>
                <a:ea typeface="宋体" charset="-122"/>
              </a:rPr>
              <a:t>           ……</a:t>
            </a:r>
          </a:p>
          <a:p>
            <a:pPr lvl="1" eaLnBrk="1" hangingPunct="1"/>
            <a:r>
              <a:rPr lang="en-US" altLang="zh-CN" sz="2000" b="1" dirty="0">
                <a:solidFill>
                  <a:srgbClr val="000099"/>
                </a:solidFill>
                <a:latin typeface="Times New Roman" pitchFamily="18" charset="0"/>
                <a:ea typeface="宋体" charset="-122"/>
              </a:rPr>
              <a:t>           </a:t>
            </a:r>
            <a:r>
              <a:rPr lang="en-US" altLang="zh-CN" sz="2000" b="1" dirty="0" err="1">
                <a:solidFill>
                  <a:srgbClr val="000099"/>
                </a:solidFill>
                <a:latin typeface="Times New Roman" pitchFamily="18" charset="0"/>
                <a:ea typeface="宋体" charset="-122"/>
              </a:rPr>
              <a:t>goto</a:t>
            </a:r>
            <a:r>
              <a:rPr lang="en-US" altLang="zh-CN" sz="2000" b="1" dirty="0">
                <a:solidFill>
                  <a:srgbClr val="000099"/>
                </a:solidFill>
                <a:latin typeface="Times New Roman" pitchFamily="18" charset="0"/>
                <a:ea typeface="宋体" charset="-122"/>
              </a:rPr>
              <a:t> D</a:t>
            </a:r>
            <a:r>
              <a:rPr lang="en-US" altLang="en-US" sz="2000" b="1" dirty="0">
                <a:solidFill>
                  <a:srgbClr val="000099"/>
                </a:solidFill>
                <a:latin typeface="Times New Roman" pitchFamily="18" charset="0"/>
                <a:ea typeface="宋体" charset="-122"/>
              </a:rPr>
              <a:t> </a:t>
            </a:r>
            <a:endParaRPr lang="zh-CN" altLang="en-US" sz="2000" dirty="0">
              <a:latin typeface="Times New Roman" pitchFamily="18" charset="0"/>
              <a:ea typeface="宋体" charset="-122"/>
            </a:endParaRPr>
          </a:p>
        </p:txBody>
      </p:sp>
      <p:sp>
        <p:nvSpPr>
          <p:cNvPr id="3" name="灯片编号占位符 2">
            <a:extLst>
              <a:ext uri="{FF2B5EF4-FFF2-40B4-BE49-F238E27FC236}">
                <a16:creationId xmlns:a16="http://schemas.microsoft.com/office/drawing/2014/main" id="{E7F3D5D3-D359-4BAC-A23E-02D3C856ACCB}"/>
              </a:ext>
            </a:extLst>
          </p:cNvPr>
          <p:cNvSpPr>
            <a:spLocks noGrp="1"/>
          </p:cNvSpPr>
          <p:nvPr>
            <p:ph type="sldNum" sz="quarter" idx="12"/>
          </p:nvPr>
        </p:nvSpPr>
        <p:spPr/>
        <p:txBody>
          <a:bodyPr/>
          <a:lstStyle/>
          <a:p>
            <a:fld id="{B10D5614-B734-4280-8F57-1D4947433C97}" type="slidenum">
              <a:rPr lang="en-US" smtClean="0"/>
              <a:t>91</a:t>
            </a:fld>
            <a:endParaRPr lang="en-US" dirty="0"/>
          </a:p>
        </p:txBody>
      </p:sp>
    </p:spTree>
    <p:extLst>
      <p:ext uri="{BB962C8B-B14F-4D97-AF65-F5344CB8AC3E}">
        <p14:creationId xmlns:p14="http://schemas.microsoft.com/office/powerpoint/2010/main" val="177661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23528" y="1759677"/>
            <a:ext cx="3126682" cy="584775"/>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开始，</a:t>
            </a:r>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就绪，</a:t>
            </a:r>
            <a:r>
              <a:rPr lang="en-US" altLang="zh-CN" sz="1600" b="1" dirty="0">
                <a:solidFill>
                  <a:srgbClr val="000000"/>
                </a:solidFill>
                <a:latin typeface="华文中宋" panose="02010600040101010101" pitchFamily="2" charset="-122"/>
                <a:ea typeface="华文中宋" panose="02010600040101010101" pitchFamily="2" charset="-122"/>
              </a:rPr>
              <a:t> s=1</a:t>
            </a:r>
          </a:p>
        </p:txBody>
      </p:sp>
      <p:sp>
        <p:nvSpPr>
          <p:cNvPr id="6" name="TextBox 19">
            <a:extLst>
              <a:ext uri="{FF2B5EF4-FFF2-40B4-BE49-F238E27FC236}">
                <a16:creationId xmlns:a16="http://schemas.microsoft.com/office/drawing/2014/main" id="{9D1B0574-66BE-4AC7-8C0E-F6DCC144E107}"/>
              </a:ext>
            </a:extLst>
          </p:cNvPr>
          <p:cNvSpPr txBox="1"/>
          <p:nvPr/>
        </p:nvSpPr>
        <p:spPr>
          <a:xfrm>
            <a:off x="443483" y="4138812"/>
            <a:ext cx="3126682" cy="584775"/>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执行</a:t>
            </a:r>
            <a:r>
              <a:rPr lang="en-US" altLang="zh-CN" sz="1600" b="1" dirty="0">
                <a:solidFill>
                  <a:srgbClr val="000000"/>
                </a:solidFill>
                <a:latin typeface="华文中宋" panose="02010600040101010101" pitchFamily="2" charset="-122"/>
                <a:ea typeface="华文中宋" panose="02010600040101010101" pitchFamily="2" charset="-122"/>
              </a:rPr>
              <a:t>P</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s=0</a:t>
            </a:r>
            <a:r>
              <a:rPr lang="zh-CN" altLang="en-US" sz="1600" b="1" dirty="0">
                <a:solidFill>
                  <a:srgbClr val="000000"/>
                </a:solidFill>
                <a:latin typeface="华文中宋" panose="02010600040101010101" pitchFamily="2" charset="-122"/>
                <a:ea typeface="华文中宋" panose="02010600040101010101" pitchFamily="2" charset="-122"/>
              </a:rPr>
              <a:t>，使用</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结果，</a:t>
            </a:r>
            <a:endParaRPr lang="en-US" altLang="zh-CN" sz="1600" b="1" dirty="0">
              <a:solidFill>
                <a:srgbClr val="000000"/>
              </a:solidFill>
              <a:latin typeface="华文中宋" panose="02010600040101010101" pitchFamily="2" charset="-122"/>
              <a:ea typeface="华文中宋" panose="02010600040101010101" pitchFamily="2" charset="-122"/>
            </a:endParaRPr>
          </a:p>
          <a:p>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继续运行</a:t>
            </a:r>
          </a:p>
        </p:txBody>
      </p:sp>
      <p:pic>
        <p:nvPicPr>
          <p:cNvPr id="13" name="图片 12">
            <a:extLst>
              <a:ext uri="{FF2B5EF4-FFF2-40B4-BE49-F238E27FC236}">
                <a16:creationId xmlns:a16="http://schemas.microsoft.com/office/drawing/2014/main" id="{A09DF467-0C42-462D-B066-939DFC311B0C}"/>
              </a:ext>
            </a:extLst>
          </p:cNvPr>
          <p:cNvPicPr>
            <a:picLocks noChangeAspect="1"/>
          </p:cNvPicPr>
          <p:nvPr/>
        </p:nvPicPr>
        <p:blipFill>
          <a:blip r:embed="rId3"/>
          <a:stretch>
            <a:fillRect/>
          </a:stretch>
        </p:blipFill>
        <p:spPr>
          <a:xfrm>
            <a:off x="3541539" y="910628"/>
            <a:ext cx="5380700" cy="3075136"/>
          </a:xfrm>
          <a:prstGeom prst="rect">
            <a:avLst/>
          </a:prstGeom>
        </p:spPr>
      </p:pic>
      <p:pic>
        <p:nvPicPr>
          <p:cNvPr id="16" name="图片 15">
            <a:extLst>
              <a:ext uri="{FF2B5EF4-FFF2-40B4-BE49-F238E27FC236}">
                <a16:creationId xmlns:a16="http://schemas.microsoft.com/office/drawing/2014/main" id="{E502800E-35B7-45A0-81E7-0C3E79C52698}"/>
              </a:ext>
            </a:extLst>
          </p:cNvPr>
          <p:cNvPicPr>
            <a:picLocks noChangeAspect="1"/>
          </p:cNvPicPr>
          <p:nvPr/>
        </p:nvPicPr>
        <p:blipFill>
          <a:blip r:embed="rId4"/>
          <a:stretch>
            <a:fillRect/>
          </a:stretch>
        </p:blipFill>
        <p:spPr>
          <a:xfrm>
            <a:off x="3543325" y="3851386"/>
            <a:ext cx="5453880" cy="3075137"/>
          </a:xfrm>
          <a:prstGeom prst="rect">
            <a:avLst/>
          </a:prstGeom>
        </p:spPr>
      </p:pic>
      <p:sp>
        <p:nvSpPr>
          <p:cNvPr id="2" name="灯片编号占位符 1">
            <a:extLst>
              <a:ext uri="{FF2B5EF4-FFF2-40B4-BE49-F238E27FC236}">
                <a16:creationId xmlns:a16="http://schemas.microsoft.com/office/drawing/2014/main" id="{96310DE3-5EAC-471B-976E-70184DB7C0C4}"/>
              </a:ext>
            </a:extLst>
          </p:cNvPr>
          <p:cNvSpPr>
            <a:spLocks noGrp="1"/>
          </p:cNvSpPr>
          <p:nvPr>
            <p:ph type="sldNum" sz="quarter" idx="12"/>
          </p:nvPr>
        </p:nvSpPr>
        <p:spPr/>
        <p:txBody>
          <a:bodyPr/>
          <a:lstStyle/>
          <a:p>
            <a:fld id="{B10D5614-B734-4280-8F57-1D4947433C97}" type="slidenum">
              <a:rPr lang="en-US" smtClean="0"/>
              <a:t>92</a:t>
            </a:fld>
            <a:endParaRPr lang="en-US" dirty="0"/>
          </a:p>
        </p:txBody>
      </p:sp>
    </p:spTree>
    <p:extLst>
      <p:ext uri="{BB962C8B-B14F-4D97-AF65-F5344CB8AC3E}">
        <p14:creationId xmlns:p14="http://schemas.microsoft.com/office/powerpoint/2010/main" val="81225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338554"/>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超时，</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就绪</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6" name="TextBox 19">
            <a:extLst>
              <a:ext uri="{FF2B5EF4-FFF2-40B4-BE49-F238E27FC236}">
                <a16:creationId xmlns:a16="http://schemas.microsoft.com/office/drawing/2014/main" id="{9D1B0574-66BE-4AC7-8C0E-F6DCC144E107}"/>
              </a:ext>
            </a:extLst>
          </p:cNvPr>
          <p:cNvSpPr txBox="1"/>
          <p:nvPr/>
        </p:nvSpPr>
        <p:spPr>
          <a:xfrm>
            <a:off x="411005" y="4412059"/>
            <a:ext cx="3126682" cy="338554"/>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执行</a:t>
            </a:r>
            <a:r>
              <a:rPr lang="en-US" altLang="zh-CN" sz="1600" b="1" dirty="0">
                <a:solidFill>
                  <a:srgbClr val="000000"/>
                </a:solidFill>
                <a:latin typeface="华文中宋" panose="02010600040101010101" pitchFamily="2" charset="-122"/>
                <a:ea typeface="华文中宋" panose="02010600040101010101" pitchFamily="2" charset="-122"/>
              </a:rPr>
              <a:t>P</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s=-1</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被阻塞</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B86F64A5-1B01-4CA1-A78B-8620AD0675BE}"/>
              </a:ext>
            </a:extLst>
          </p:cNvPr>
          <p:cNvPicPr>
            <a:picLocks noChangeAspect="1"/>
          </p:cNvPicPr>
          <p:nvPr/>
        </p:nvPicPr>
        <p:blipFill>
          <a:blip r:embed="rId3"/>
          <a:stretch>
            <a:fillRect/>
          </a:stretch>
        </p:blipFill>
        <p:spPr>
          <a:xfrm>
            <a:off x="3537686" y="643079"/>
            <a:ext cx="5340077" cy="3195012"/>
          </a:xfrm>
          <a:prstGeom prst="rect">
            <a:avLst/>
          </a:prstGeom>
        </p:spPr>
      </p:pic>
      <p:pic>
        <p:nvPicPr>
          <p:cNvPr id="13" name="图片 12">
            <a:extLst>
              <a:ext uri="{FF2B5EF4-FFF2-40B4-BE49-F238E27FC236}">
                <a16:creationId xmlns:a16="http://schemas.microsoft.com/office/drawing/2014/main" id="{B1B5EAB9-E66E-4165-A22F-794B7AA65604}"/>
              </a:ext>
            </a:extLst>
          </p:cNvPr>
          <p:cNvPicPr>
            <a:picLocks noChangeAspect="1"/>
          </p:cNvPicPr>
          <p:nvPr/>
        </p:nvPicPr>
        <p:blipFill>
          <a:blip r:embed="rId4"/>
          <a:stretch>
            <a:fillRect/>
          </a:stretch>
        </p:blipFill>
        <p:spPr>
          <a:xfrm>
            <a:off x="3523958" y="3739526"/>
            <a:ext cx="5440531" cy="3114606"/>
          </a:xfrm>
          <a:prstGeom prst="rect">
            <a:avLst/>
          </a:prstGeom>
        </p:spPr>
      </p:pic>
      <p:sp>
        <p:nvSpPr>
          <p:cNvPr id="2" name="灯片编号占位符 1">
            <a:extLst>
              <a:ext uri="{FF2B5EF4-FFF2-40B4-BE49-F238E27FC236}">
                <a16:creationId xmlns:a16="http://schemas.microsoft.com/office/drawing/2014/main" id="{8E0A47DF-2403-4A12-B147-680CC5FBD7DC}"/>
              </a:ext>
            </a:extLst>
          </p:cNvPr>
          <p:cNvSpPr>
            <a:spLocks noGrp="1"/>
          </p:cNvSpPr>
          <p:nvPr>
            <p:ph type="sldNum" sz="quarter" idx="12"/>
          </p:nvPr>
        </p:nvSpPr>
        <p:spPr/>
        <p:txBody>
          <a:bodyPr/>
          <a:lstStyle/>
          <a:p>
            <a:fld id="{B10D5614-B734-4280-8F57-1D4947433C97}" type="slidenum">
              <a:rPr lang="en-US" smtClean="0"/>
              <a:t>93</a:t>
            </a:fld>
            <a:endParaRPr lang="en-US" dirty="0"/>
          </a:p>
        </p:txBody>
      </p:sp>
    </p:spTree>
    <p:extLst>
      <p:ext uri="{BB962C8B-B14F-4D97-AF65-F5344CB8AC3E}">
        <p14:creationId xmlns:p14="http://schemas.microsoft.com/office/powerpoint/2010/main" val="40003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338554"/>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时间片未到，</a:t>
            </a:r>
            <a:r>
              <a:rPr lang="en-US" altLang="zh-CN" sz="1600" b="1" dirty="0">
                <a:solidFill>
                  <a:srgbClr val="000000"/>
                </a:solidFill>
                <a:latin typeface="华文中宋" panose="02010600040101010101" pitchFamily="2" charset="-122"/>
                <a:ea typeface="华文中宋" panose="02010600040101010101" pitchFamily="2" charset="-122"/>
              </a:rPr>
              <a:t> B</a:t>
            </a:r>
            <a:r>
              <a:rPr lang="zh-CN" altLang="en-US" sz="1600" b="1" dirty="0">
                <a:solidFill>
                  <a:srgbClr val="000000"/>
                </a:solidFill>
                <a:latin typeface="华文中宋" panose="02010600040101010101" pitchFamily="2" charset="-122"/>
                <a:ea typeface="华文中宋" panose="02010600040101010101" pitchFamily="2" charset="-122"/>
              </a:rPr>
              <a:t>阻塞，</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运行</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6" name="TextBox 19">
            <a:extLst>
              <a:ext uri="{FF2B5EF4-FFF2-40B4-BE49-F238E27FC236}">
                <a16:creationId xmlns:a16="http://schemas.microsoft.com/office/drawing/2014/main" id="{9D1B0574-66BE-4AC7-8C0E-F6DCC144E107}"/>
              </a:ext>
            </a:extLst>
          </p:cNvPr>
          <p:cNvSpPr txBox="1"/>
          <p:nvPr/>
        </p:nvSpPr>
        <p:spPr>
          <a:xfrm>
            <a:off x="411005" y="4412059"/>
            <a:ext cx="3126682" cy="584775"/>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计算结果，执行</a:t>
            </a:r>
            <a:r>
              <a:rPr lang="en-US" altLang="zh-CN" sz="1600" b="1" dirty="0">
                <a:solidFill>
                  <a:srgbClr val="000000"/>
                </a:solidFill>
                <a:latin typeface="华文中宋" panose="02010600040101010101" pitchFamily="2" charset="-122"/>
                <a:ea typeface="华文中宋" panose="02010600040101010101" pitchFamily="2" charset="-122"/>
              </a:rPr>
              <a:t>V</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s=0</a:t>
            </a:r>
            <a:r>
              <a:rPr lang="zh-CN" altLang="en-US" sz="1600" b="1" dirty="0">
                <a:solidFill>
                  <a:srgbClr val="000000"/>
                </a:solidFill>
                <a:latin typeface="华文中宋" panose="02010600040101010101" pitchFamily="2" charset="-122"/>
                <a:ea typeface="华文中宋" panose="02010600040101010101" pitchFamily="2" charset="-122"/>
              </a:rPr>
              <a:t>，唤醒</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就绪</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8" name="图片 7">
            <a:extLst>
              <a:ext uri="{FF2B5EF4-FFF2-40B4-BE49-F238E27FC236}">
                <a16:creationId xmlns:a16="http://schemas.microsoft.com/office/drawing/2014/main" id="{1380D5CF-B17A-4D56-9A44-53264CD1033B}"/>
              </a:ext>
            </a:extLst>
          </p:cNvPr>
          <p:cNvPicPr>
            <a:picLocks noChangeAspect="1"/>
          </p:cNvPicPr>
          <p:nvPr/>
        </p:nvPicPr>
        <p:blipFill>
          <a:blip r:embed="rId3"/>
          <a:stretch>
            <a:fillRect/>
          </a:stretch>
        </p:blipFill>
        <p:spPr>
          <a:xfrm>
            <a:off x="3463688" y="708664"/>
            <a:ext cx="5361956" cy="3081281"/>
          </a:xfrm>
          <a:prstGeom prst="rect">
            <a:avLst/>
          </a:prstGeom>
        </p:spPr>
      </p:pic>
      <p:pic>
        <p:nvPicPr>
          <p:cNvPr id="13" name="图片 12">
            <a:extLst>
              <a:ext uri="{FF2B5EF4-FFF2-40B4-BE49-F238E27FC236}">
                <a16:creationId xmlns:a16="http://schemas.microsoft.com/office/drawing/2014/main" id="{410EF711-8E1F-43A6-BFA2-0025B3FAAD41}"/>
              </a:ext>
            </a:extLst>
          </p:cNvPr>
          <p:cNvPicPr>
            <a:picLocks noChangeAspect="1"/>
          </p:cNvPicPr>
          <p:nvPr/>
        </p:nvPicPr>
        <p:blipFill>
          <a:blip r:embed="rId4"/>
          <a:stretch>
            <a:fillRect/>
          </a:stretch>
        </p:blipFill>
        <p:spPr>
          <a:xfrm>
            <a:off x="3463688" y="3762426"/>
            <a:ext cx="5361956" cy="2981955"/>
          </a:xfrm>
          <a:prstGeom prst="rect">
            <a:avLst/>
          </a:prstGeom>
        </p:spPr>
      </p:pic>
      <p:sp>
        <p:nvSpPr>
          <p:cNvPr id="2" name="灯片编号占位符 1">
            <a:extLst>
              <a:ext uri="{FF2B5EF4-FFF2-40B4-BE49-F238E27FC236}">
                <a16:creationId xmlns:a16="http://schemas.microsoft.com/office/drawing/2014/main" id="{94505CF3-9BAF-4A0F-8C5E-49C8E4E1C307}"/>
              </a:ext>
            </a:extLst>
          </p:cNvPr>
          <p:cNvSpPr>
            <a:spLocks noGrp="1"/>
          </p:cNvSpPr>
          <p:nvPr>
            <p:ph type="sldNum" sz="quarter" idx="12"/>
          </p:nvPr>
        </p:nvSpPr>
        <p:spPr/>
        <p:txBody>
          <a:bodyPr/>
          <a:lstStyle/>
          <a:p>
            <a:fld id="{B10D5614-B734-4280-8F57-1D4947433C97}" type="slidenum">
              <a:rPr lang="en-US" smtClean="0"/>
              <a:t>94</a:t>
            </a:fld>
            <a:endParaRPr lang="en-US" dirty="0"/>
          </a:p>
        </p:txBody>
      </p:sp>
    </p:spTree>
    <p:extLst>
      <p:ext uri="{BB962C8B-B14F-4D97-AF65-F5344CB8AC3E}">
        <p14:creationId xmlns:p14="http://schemas.microsoft.com/office/powerpoint/2010/main" val="25780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338554"/>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超时，</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就绪</a:t>
            </a:r>
          </a:p>
        </p:txBody>
      </p:sp>
      <p:sp>
        <p:nvSpPr>
          <p:cNvPr id="6" name="TextBox 19">
            <a:extLst>
              <a:ext uri="{FF2B5EF4-FFF2-40B4-BE49-F238E27FC236}">
                <a16:creationId xmlns:a16="http://schemas.microsoft.com/office/drawing/2014/main" id="{9D1B0574-66BE-4AC7-8C0E-F6DCC144E107}"/>
              </a:ext>
            </a:extLst>
          </p:cNvPr>
          <p:cNvSpPr txBox="1"/>
          <p:nvPr/>
        </p:nvSpPr>
        <p:spPr>
          <a:xfrm>
            <a:off x="411005" y="4412059"/>
            <a:ext cx="3126682" cy="338554"/>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执行</a:t>
            </a:r>
            <a:r>
              <a:rPr lang="en-US" altLang="zh-CN" sz="1600" b="1" dirty="0">
                <a:solidFill>
                  <a:srgbClr val="000000"/>
                </a:solidFill>
                <a:latin typeface="华文中宋" panose="02010600040101010101" pitchFamily="2" charset="-122"/>
                <a:ea typeface="华文中宋" panose="02010600040101010101" pitchFamily="2" charset="-122"/>
              </a:rPr>
              <a:t>P</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s=-1</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被阻塞</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8" name="图片 7">
            <a:extLst>
              <a:ext uri="{FF2B5EF4-FFF2-40B4-BE49-F238E27FC236}">
                <a16:creationId xmlns:a16="http://schemas.microsoft.com/office/drawing/2014/main" id="{47394FC5-04FE-4BB9-A203-09B20CDFA333}"/>
              </a:ext>
            </a:extLst>
          </p:cNvPr>
          <p:cNvPicPr>
            <a:picLocks noChangeAspect="1"/>
          </p:cNvPicPr>
          <p:nvPr/>
        </p:nvPicPr>
        <p:blipFill>
          <a:blip r:embed="rId3"/>
          <a:stretch>
            <a:fillRect/>
          </a:stretch>
        </p:blipFill>
        <p:spPr>
          <a:xfrm>
            <a:off x="3399462" y="734461"/>
            <a:ext cx="5287338" cy="3081281"/>
          </a:xfrm>
          <a:prstGeom prst="rect">
            <a:avLst/>
          </a:prstGeom>
        </p:spPr>
      </p:pic>
      <p:pic>
        <p:nvPicPr>
          <p:cNvPr id="10" name="图片 9">
            <a:extLst>
              <a:ext uri="{FF2B5EF4-FFF2-40B4-BE49-F238E27FC236}">
                <a16:creationId xmlns:a16="http://schemas.microsoft.com/office/drawing/2014/main" id="{FAD130BE-E83E-49B7-BE05-373D5C649A1D}"/>
              </a:ext>
            </a:extLst>
          </p:cNvPr>
          <p:cNvPicPr>
            <a:picLocks noChangeAspect="1"/>
          </p:cNvPicPr>
          <p:nvPr/>
        </p:nvPicPr>
        <p:blipFill>
          <a:blip r:embed="rId4"/>
          <a:stretch>
            <a:fillRect/>
          </a:stretch>
        </p:blipFill>
        <p:spPr>
          <a:xfrm>
            <a:off x="3418234" y="3792766"/>
            <a:ext cx="5314761" cy="3081281"/>
          </a:xfrm>
          <a:prstGeom prst="rect">
            <a:avLst/>
          </a:prstGeom>
        </p:spPr>
      </p:pic>
      <p:sp>
        <p:nvSpPr>
          <p:cNvPr id="2" name="灯片编号占位符 1">
            <a:extLst>
              <a:ext uri="{FF2B5EF4-FFF2-40B4-BE49-F238E27FC236}">
                <a16:creationId xmlns:a16="http://schemas.microsoft.com/office/drawing/2014/main" id="{6009F231-398E-45F6-A3AC-0FF4546EC3D7}"/>
              </a:ext>
            </a:extLst>
          </p:cNvPr>
          <p:cNvSpPr>
            <a:spLocks noGrp="1"/>
          </p:cNvSpPr>
          <p:nvPr>
            <p:ph type="sldNum" sz="quarter" idx="12"/>
          </p:nvPr>
        </p:nvSpPr>
        <p:spPr/>
        <p:txBody>
          <a:bodyPr/>
          <a:lstStyle/>
          <a:p>
            <a:fld id="{B10D5614-B734-4280-8F57-1D4947433C97}" type="slidenum">
              <a:rPr lang="en-US" smtClean="0"/>
              <a:t>95</a:t>
            </a:fld>
            <a:endParaRPr lang="en-US" dirty="0"/>
          </a:p>
        </p:txBody>
      </p:sp>
    </p:spTree>
    <p:extLst>
      <p:ext uri="{BB962C8B-B14F-4D97-AF65-F5344CB8AC3E}">
        <p14:creationId xmlns:p14="http://schemas.microsoft.com/office/powerpoint/2010/main" val="32296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338554"/>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时间片未到，</a:t>
            </a:r>
            <a:r>
              <a:rPr lang="en-US" altLang="zh-CN" sz="1600" b="1" dirty="0">
                <a:solidFill>
                  <a:srgbClr val="000000"/>
                </a:solidFill>
                <a:latin typeface="华文中宋" panose="02010600040101010101" pitchFamily="2" charset="-122"/>
                <a:ea typeface="华文中宋" panose="02010600040101010101" pitchFamily="2" charset="-122"/>
              </a:rPr>
              <a:t> C</a:t>
            </a:r>
            <a:r>
              <a:rPr lang="zh-CN" altLang="en-US" sz="1600" b="1" dirty="0">
                <a:solidFill>
                  <a:srgbClr val="000000"/>
                </a:solidFill>
                <a:latin typeface="华文中宋" panose="02010600040101010101" pitchFamily="2" charset="-122"/>
                <a:ea typeface="华文中宋" panose="02010600040101010101" pitchFamily="2" charset="-122"/>
              </a:rPr>
              <a:t>阻塞，</a:t>
            </a:r>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运行</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6" name="TextBox 19">
            <a:extLst>
              <a:ext uri="{FF2B5EF4-FFF2-40B4-BE49-F238E27FC236}">
                <a16:creationId xmlns:a16="http://schemas.microsoft.com/office/drawing/2014/main" id="{9D1B0574-66BE-4AC7-8C0E-F6DCC144E107}"/>
              </a:ext>
            </a:extLst>
          </p:cNvPr>
          <p:cNvSpPr txBox="1"/>
          <p:nvPr/>
        </p:nvSpPr>
        <p:spPr>
          <a:xfrm>
            <a:off x="411005" y="4412059"/>
            <a:ext cx="3126682" cy="338554"/>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执行</a:t>
            </a:r>
            <a:r>
              <a:rPr lang="en-US" altLang="zh-CN" sz="1600" b="1" dirty="0">
                <a:solidFill>
                  <a:srgbClr val="000000"/>
                </a:solidFill>
                <a:latin typeface="华文中宋" panose="02010600040101010101" pitchFamily="2" charset="-122"/>
                <a:ea typeface="华文中宋" panose="02010600040101010101" pitchFamily="2" charset="-122"/>
              </a:rPr>
              <a:t>P</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s=-2</a:t>
            </a:r>
            <a:r>
              <a:rPr lang="zh-CN" altLang="en-US" sz="1600" b="1" dirty="0">
                <a:solidFill>
                  <a:srgbClr val="000000"/>
                </a:solidFill>
                <a:latin typeface="华文中宋" panose="02010600040101010101" pitchFamily="2" charset="-122"/>
                <a:ea typeface="华文中宋" panose="02010600040101010101" pitchFamily="2" charset="-122"/>
              </a:rPr>
              <a:t>，</a:t>
            </a:r>
            <a:r>
              <a:rPr lang="en-US" altLang="zh-CN" sz="1600" b="1" dirty="0">
                <a:solidFill>
                  <a:srgbClr val="000000"/>
                </a:solidFill>
                <a:latin typeface="华文中宋" panose="02010600040101010101" pitchFamily="2" charset="-122"/>
                <a:ea typeface="华文中宋" panose="02010600040101010101" pitchFamily="2" charset="-122"/>
              </a:rPr>
              <a:t>A</a:t>
            </a:r>
            <a:r>
              <a:rPr lang="zh-CN" altLang="en-US" sz="1600" b="1" dirty="0">
                <a:solidFill>
                  <a:srgbClr val="000000"/>
                </a:solidFill>
                <a:latin typeface="华文中宋" panose="02010600040101010101" pitchFamily="2" charset="-122"/>
                <a:ea typeface="华文中宋" panose="02010600040101010101" pitchFamily="2" charset="-122"/>
              </a:rPr>
              <a:t>被阻塞</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pic>
        <p:nvPicPr>
          <p:cNvPr id="8" name="图片 7">
            <a:extLst>
              <a:ext uri="{FF2B5EF4-FFF2-40B4-BE49-F238E27FC236}">
                <a16:creationId xmlns:a16="http://schemas.microsoft.com/office/drawing/2014/main" id="{38355A55-58EA-43D5-9EA9-528F22E85B7C}"/>
              </a:ext>
            </a:extLst>
          </p:cNvPr>
          <p:cNvPicPr>
            <a:picLocks noChangeAspect="1"/>
          </p:cNvPicPr>
          <p:nvPr/>
        </p:nvPicPr>
        <p:blipFill>
          <a:blip r:embed="rId3"/>
          <a:stretch>
            <a:fillRect/>
          </a:stretch>
        </p:blipFill>
        <p:spPr>
          <a:xfrm>
            <a:off x="3381958" y="725122"/>
            <a:ext cx="5304842" cy="3063918"/>
          </a:xfrm>
          <a:prstGeom prst="rect">
            <a:avLst/>
          </a:prstGeom>
        </p:spPr>
      </p:pic>
      <p:pic>
        <p:nvPicPr>
          <p:cNvPr id="10" name="图片 9">
            <a:extLst>
              <a:ext uri="{FF2B5EF4-FFF2-40B4-BE49-F238E27FC236}">
                <a16:creationId xmlns:a16="http://schemas.microsoft.com/office/drawing/2014/main" id="{BEA620C0-325A-4933-BB6C-539DBEC7619E}"/>
              </a:ext>
            </a:extLst>
          </p:cNvPr>
          <p:cNvPicPr>
            <a:picLocks noChangeAspect="1"/>
          </p:cNvPicPr>
          <p:nvPr/>
        </p:nvPicPr>
        <p:blipFill>
          <a:blip r:embed="rId4"/>
          <a:stretch>
            <a:fillRect/>
          </a:stretch>
        </p:blipFill>
        <p:spPr>
          <a:xfrm>
            <a:off x="3401234" y="3717032"/>
            <a:ext cx="5340076" cy="3063918"/>
          </a:xfrm>
          <a:prstGeom prst="rect">
            <a:avLst/>
          </a:prstGeom>
        </p:spPr>
      </p:pic>
      <p:sp>
        <p:nvSpPr>
          <p:cNvPr id="2" name="灯片编号占位符 1">
            <a:extLst>
              <a:ext uri="{FF2B5EF4-FFF2-40B4-BE49-F238E27FC236}">
                <a16:creationId xmlns:a16="http://schemas.microsoft.com/office/drawing/2014/main" id="{512FCA8C-2853-429B-9060-4FDD4B2F8645}"/>
              </a:ext>
            </a:extLst>
          </p:cNvPr>
          <p:cNvSpPr>
            <a:spLocks noGrp="1"/>
          </p:cNvSpPr>
          <p:nvPr>
            <p:ph type="sldNum" sz="quarter" idx="12"/>
          </p:nvPr>
        </p:nvSpPr>
        <p:spPr/>
        <p:txBody>
          <a:bodyPr/>
          <a:lstStyle/>
          <a:p>
            <a:fld id="{B10D5614-B734-4280-8F57-1D4947433C97}" type="slidenum">
              <a:rPr lang="en-US" smtClean="0"/>
              <a:t>96</a:t>
            </a:fld>
            <a:endParaRPr lang="en-US" dirty="0"/>
          </a:p>
        </p:txBody>
      </p:sp>
    </p:spTree>
    <p:extLst>
      <p:ext uri="{BB962C8B-B14F-4D97-AF65-F5344CB8AC3E}">
        <p14:creationId xmlns:p14="http://schemas.microsoft.com/office/powerpoint/2010/main" val="7861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338554"/>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时间片未到，</a:t>
            </a:r>
            <a:r>
              <a:rPr lang="en-US" altLang="zh-CN" sz="1600" b="1" dirty="0">
                <a:solidFill>
                  <a:srgbClr val="000000"/>
                </a:solidFill>
                <a:latin typeface="华文中宋" panose="02010600040101010101" pitchFamily="2" charset="-122"/>
                <a:ea typeface="华文中宋" panose="02010600040101010101" pitchFamily="2" charset="-122"/>
              </a:rPr>
              <a:t> A</a:t>
            </a:r>
            <a:r>
              <a:rPr lang="zh-CN" altLang="en-US" sz="1600" b="1" dirty="0">
                <a:solidFill>
                  <a:srgbClr val="000000"/>
                </a:solidFill>
                <a:latin typeface="华文中宋" panose="02010600040101010101" pitchFamily="2" charset="-122"/>
                <a:ea typeface="华文中宋" panose="02010600040101010101" pitchFamily="2" charset="-122"/>
              </a:rPr>
              <a:t>阻塞，</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运行</a:t>
            </a:r>
            <a:endParaRPr lang="en-US" altLang="zh-CN" sz="1600" b="1" dirty="0">
              <a:solidFill>
                <a:srgbClr val="000000"/>
              </a:solidFill>
              <a:latin typeface="华文中宋" panose="02010600040101010101" pitchFamily="2" charset="-122"/>
              <a:ea typeface="华文中宋" panose="02010600040101010101" pitchFamily="2" charset="-122"/>
            </a:endParaRPr>
          </a:p>
        </p:txBody>
      </p:sp>
      <p:sp>
        <p:nvSpPr>
          <p:cNvPr id="6" name="TextBox 19">
            <a:extLst>
              <a:ext uri="{FF2B5EF4-FFF2-40B4-BE49-F238E27FC236}">
                <a16:creationId xmlns:a16="http://schemas.microsoft.com/office/drawing/2014/main" id="{9D1B0574-66BE-4AC7-8C0E-F6DCC144E107}"/>
              </a:ext>
            </a:extLst>
          </p:cNvPr>
          <p:cNvSpPr txBox="1"/>
          <p:nvPr/>
        </p:nvSpPr>
        <p:spPr>
          <a:xfrm>
            <a:off x="411005" y="4412059"/>
            <a:ext cx="3126682" cy="338554"/>
          </a:xfrm>
          <a:prstGeom prst="rect">
            <a:avLst/>
          </a:prstGeom>
          <a:noFill/>
        </p:spPr>
        <p:txBody>
          <a:bodyPr wrap="square" rtlCol="0">
            <a:spAutoFit/>
          </a:bodyPr>
          <a:lstStyle/>
          <a:p>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使用</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结果，</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继续运行</a:t>
            </a:r>
          </a:p>
        </p:txBody>
      </p:sp>
      <p:pic>
        <p:nvPicPr>
          <p:cNvPr id="8" name="图片 7">
            <a:extLst>
              <a:ext uri="{FF2B5EF4-FFF2-40B4-BE49-F238E27FC236}">
                <a16:creationId xmlns:a16="http://schemas.microsoft.com/office/drawing/2014/main" id="{8A55B5DA-1006-4942-AE43-8C36DAF57AB3}"/>
              </a:ext>
            </a:extLst>
          </p:cNvPr>
          <p:cNvPicPr>
            <a:picLocks noChangeAspect="1"/>
          </p:cNvPicPr>
          <p:nvPr/>
        </p:nvPicPr>
        <p:blipFill>
          <a:blip r:embed="rId3"/>
          <a:stretch>
            <a:fillRect/>
          </a:stretch>
        </p:blipFill>
        <p:spPr>
          <a:xfrm>
            <a:off x="3403484" y="827047"/>
            <a:ext cx="5276778" cy="3096344"/>
          </a:xfrm>
          <a:prstGeom prst="rect">
            <a:avLst/>
          </a:prstGeom>
        </p:spPr>
      </p:pic>
      <p:pic>
        <p:nvPicPr>
          <p:cNvPr id="10" name="图片 9">
            <a:extLst>
              <a:ext uri="{FF2B5EF4-FFF2-40B4-BE49-F238E27FC236}">
                <a16:creationId xmlns:a16="http://schemas.microsoft.com/office/drawing/2014/main" id="{3E2FE6D2-8080-469F-B463-B462C8D13415}"/>
              </a:ext>
            </a:extLst>
          </p:cNvPr>
          <p:cNvPicPr>
            <a:picLocks noChangeAspect="1"/>
          </p:cNvPicPr>
          <p:nvPr/>
        </p:nvPicPr>
        <p:blipFill>
          <a:blip r:embed="rId4"/>
          <a:stretch>
            <a:fillRect/>
          </a:stretch>
        </p:blipFill>
        <p:spPr>
          <a:xfrm>
            <a:off x="3452770" y="3789040"/>
            <a:ext cx="5276778" cy="3039352"/>
          </a:xfrm>
          <a:prstGeom prst="rect">
            <a:avLst/>
          </a:prstGeom>
        </p:spPr>
      </p:pic>
      <p:sp>
        <p:nvSpPr>
          <p:cNvPr id="2" name="灯片编号占位符 1">
            <a:extLst>
              <a:ext uri="{FF2B5EF4-FFF2-40B4-BE49-F238E27FC236}">
                <a16:creationId xmlns:a16="http://schemas.microsoft.com/office/drawing/2014/main" id="{52BD0574-D666-4B6F-AA83-98E086D838A6}"/>
              </a:ext>
            </a:extLst>
          </p:cNvPr>
          <p:cNvSpPr>
            <a:spLocks noGrp="1"/>
          </p:cNvSpPr>
          <p:nvPr>
            <p:ph type="sldNum" sz="quarter" idx="12"/>
          </p:nvPr>
        </p:nvSpPr>
        <p:spPr/>
        <p:txBody>
          <a:bodyPr/>
          <a:lstStyle/>
          <a:p>
            <a:fld id="{B10D5614-B734-4280-8F57-1D4947433C97}" type="slidenum">
              <a:rPr lang="en-US" smtClean="0"/>
              <a:t>97</a:t>
            </a:fld>
            <a:endParaRPr lang="en-US" dirty="0"/>
          </a:p>
        </p:txBody>
      </p:sp>
    </p:spTree>
    <p:extLst>
      <p:ext uri="{BB962C8B-B14F-4D97-AF65-F5344CB8AC3E}">
        <p14:creationId xmlns:p14="http://schemas.microsoft.com/office/powerpoint/2010/main" val="376553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b="1" dirty="0">
                <a:solidFill>
                  <a:srgbClr val="FF0000"/>
                </a:solidFill>
                <a:latin typeface="华文中宋" panose="02010600040101010101" pitchFamily="2" charset="-122"/>
                <a:ea typeface="华文中宋" panose="02010600040101010101" pitchFamily="2" charset="-122"/>
              </a:rPr>
              <a:t>PV</a:t>
            </a:r>
            <a:r>
              <a:rPr lang="zh-CN" altLang="en-US" sz="2000" b="1" dirty="0">
                <a:solidFill>
                  <a:srgbClr val="FF0000"/>
                </a:solidFill>
                <a:latin typeface="华文中宋" panose="02010600040101010101" pitchFamily="2" charset="-122"/>
                <a:ea typeface="华文中宋" panose="02010600040101010101" pitchFamily="2" charset="-122"/>
              </a:rPr>
              <a:t>操作过程</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20" name="TextBox 19"/>
          <p:cNvSpPr txBox="1"/>
          <p:nvPr/>
        </p:nvSpPr>
        <p:spPr>
          <a:xfrm>
            <a:off x="337006" y="1701199"/>
            <a:ext cx="3126682" cy="830997"/>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超时，</a:t>
            </a:r>
            <a:r>
              <a:rPr lang="en-US" altLang="zh-CN" sz="1600" b="1" dirty="0">
                <a:solidFill>
                  <a:srgbClr val="000000"/>
                </a:solidFill>
                <a:latin typeface="华文中宋" panose="02010600040101010101" pitchFamily="2" charset="-122"/>
                <a:ea typeface="华文中宋" panose="02010600040101010101" pitchFamily="2" charset="-122"/>
              </a:rPr>
              <a:t> B</a:t>
            </a:r>
            <a:r>
              <a:rPr lang="zh-CN" altLang="en-US" sz="1600" b="1" dirty="0">
                <a:solidFill>
                  <a:srgbClr val="000000"/>
                </a:solidFill>
                <a:latin typeface="华文中宋" panose="02010600040101010101" pitchFamily="2" charset="-122"/>
                <a:ea typeface="华文中宋" panose="02010600040101010101" pitchFamily="2" charset="-122"/>
              </a:rPr>
              <a:t>就绪，</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a:t>
            </a:r>
          </a:p>
          <a:p>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计算结果，执行</a:t>
            </a:r>
            <a:r>
              <a:rPr lang="en-US" altLang="zh-CN" sz="1600" b="1" dirty="0">
                <a:solidFill>
                  <a:srgbClr val="000000"/>
                </a:solidFill>
                <a:latin typeface="华文中宋" panose="02010600040101010101" pitchFamily="2" charset="-122"/>
                <a:ea typeface="华文中宋" panose="02010600040101010101" pitchFamily="2" charset="-122"/>
              </a:rPr>
              <a:t>V</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s=-1</a:t>
            </a:r>
            <a:r>
              <a:rPr lang="zh-CN" altLang="en-US" sz="1600" b="1" dirty="0">
                <a:solidFill>
                  <a:srgbClr val="000000"/>
                </a:solidFill>
                <a:latin typeface="华文中宋" panose="02010600040101010101" pitchFamily="2" charset="-122"/>
                <a:ea typeface="华文中宋" panose="02010600040101010101" pitchFamily="2" charset="-122"/>
              </a:rPr>
              <a:t>，唤醒</a:t>
            </a:r>
            <a:r>
              <a:rPr lang="en-US" altLang="zh-CN" sz="1600" b="1" dirty="0">
                <a:solidFill>
                  <a:srgbClr val="000000"/>
                </a:solidFill>
                <a:latin typeface="华文中宋" panose="02010600040101010101" pitchFamily="2" charset="-122"/>
                <a:ea typeface="华文中宋" panose="02010600040101010101" pitchFamily="2" charset="-122"/>
              </a:rPr>
              <a:t>C</a:t>
            </a:r>
          </a:p>
        </p:txBody>
      </p:sp>
      <p:sp>
        <p:nvSpPr>
          <p:cNvPr id="6" name="TextBox 19">
            <a:extLst>
              <a:ext uri="{FF2B5EF4-FFF2-40B4-BE49-F238E27FC236}">
                <a16:creationId xmlns:a16="http://schemas.microsoft.com/office/drawing/2014/main" id="{9D1B0574-66BE-4AC7-8C0E-F6DCC144E107}"/>
              </a:ext>
            </a:extLst>
          </p:cNvPr>
          <p:cNvSpPr txBox="1"/>
          <p:nvPr/>
        </p:nvSpPr>
        <p:spPr>
          <a:xfrm>
            <a:off x="341844" y="4402010"/>
            <a:ext cx="3126682" cy="830997"/>
          </a:xfrm>
          <a:prstGeom prst="rect">
            <a:avLst/>
          </a:prstGeom>
          <a:noFill/>
        </p:spPr>
        <p:txBody>
          <a:bodyPr wrap="square" rtlCol="0">
            <a:spAutoFit/>
          </a:bodyPr>
          <a:lstStyle/>
          <a:p>
            <a:r>
              <a:rPr lang="zh-CN" altLang="en-US" sz="1600" b="1" dirty="0">
                <a:solidFill>
                  <a:srgbClr val="000000"/>
                </a:solidFill>
                <a:latin typeface="华文中宋" panose="02010600040101010101" pitchFamily="2" charset="-122"/>
                <a:ea typeface="华文中宋" panose="02010600040101010101" pitchFamily="2" charset="-122"/>
              </a:rPr>
              <a:t>超时，</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就绪，</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执行</a:t>
            </a:r>
            <a:r>
              <a:rPr lang="en-US" altLang="zh-CN" sz="1600" b="1" dirty="0">
                <a:solidFill>
                  <a:srgbClr val="000000"/>
                </a:solidFill>
                <a:latin typeface="华文中宋" panose="02010600040101010101" pitchFamily="2" charset="-122"/>
                <a:ea typeface="华文中宋" panose="02010600040101010101" pitchFamily="2" charset="-122"/>
              </a:rPr>
              <a:t>P</a:t>
            </a:r>
            <a:r>
              <a:rPr lang="zh-CN" altLang="en-US" sz="1600" b="1" dirty="0">
                <a:solidFill>
                  <a:srgbClr val="000000"/>
                </a:solidFill>
                <a:latin typeface="华文中宋" panose="02010600040101010101" pitchFamily="2" charset="-122"/>
                <a:ea typeface="华文中宋" panose="02010600040101010101" pitchFamily="2" charset="-122"/>
              </a:rPr>
              <a:t>操作，</a:t>
            </a:r>
            <a:r>
              <a:rPr lang="en-US" altLang="zh-CN" sz="1600" b="1" dirty="0">
                <a:solidFill>
                  <a:srgbClr val="000000"/>
                </a:solidFill>
                <a:latin typeface="华文中宋" panose="02010600040101010101" pitchFamily="2" charset="-122"/>
                <a:ea typeface="华文中宋" panose="02010600040101010101" pitchFamily="2" charset="-122"/>
              </a:rPr>
              <a:t>B</a:t>
            </a:r>
            <a:r>
              <a:rPr lang="zh-CN" altLang="en-US" sz="1600" b="1" dirty="0">
                <a:solidFill>
                  <a:srgbClr val="000000"/>
                </a:solidFill>
                <a:latin typeface="华文中宋" panose="02010600040101010101" pitchFamily="2" charset="-122"/>
                <a:ea typeface="华文中宋" panose="02010600040101010101" pitchFamily="2" charset="-122"/>
              </a:rPr>
              <a:t>阻塞，</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运行，</a:t>
            </a:r>
            <a:r>
              <a:rPr lang="en-US" altLang="zh-CN" sz="1600" b="1" dirty="0">
                <a:solidFill>
                  <a:srgbClr val="000000"/>
                </a:solidFill>
                <a:latin typeface="华文中宋" panose="02010600040101010101" pitchFamily="2" charset="-122"/>
                <a:ea typeface="华文中宋" panose="02010600040101010101" pitchFamily="2" charset="-122"/>
              </a:rPr>
              <a:t>C</a:t>
            </a:r>
            <a:r>
              <a:rPr lang="zh-CN" altLang="en-US" sz="1600" b="1" dirty="0">
                <a:solidFill>
                  <a:srgbClr val="000000"/>
                </a:solidFill>
                <a:latin typeface="华文中宋" panose="02010600040101010101" pitchFamily="2" charset="-122"/>
                <a:ea typeface="华文中宋" panose="02010600040101010101" pitchFamily="2" charset="-122"/>
              </a:rPr>
              <a:t>使用</a:t>
            </a:r>
            <a:r>
              <a:rPr lang="en-US" altLang="zh-CN" sz="1600" b="1" dirty="0">
                <a:solidFill>
                  <a:srgbClr val="000000"/>
                </a:solidFill>
                <a:latin typeface="华文中宋" panose="02010600040101010101" pitchFamily="2" charset="-122"/>
                <a:ea typeface="华文中宋" panose="02010600040101010101" pitchFamily="2" charset="-122"/>
              </a:rPr>
              <a:t>D</a:t>
            </a:r>
            <a:r>
              <a:rPr lang="zh-CN" altLang="en-US" sz="1600" b="1" dirty="0">
                <a:solidFill>
                  <a:srgbClr val="000000"/>
                </a:solidFill>
                <a:latin typeface="华文中宋" panose="02010600040101010101" pitchFamily="2" charset="-122"/>
                <a:ea typeface="华文中宋" panose="02010600040101010101" pitchFamily="2" charset="-122"/>
              </a:rPr>
              <a:t>结果</a:t>
            </a:r>
            <a:r>
              <a:rPr lang="en-US" altLang="zh-CN" sz="1600" b="1" dirty="0">
                <a:solidFill>
                  <a:srgbClr val="000000"/>
                </a:solidFill>
                <a:latin typeface="华文中宋" panose="02010600040101010101" pitchFamily="2" charset="-122"/>
                <a:ea typeface="华文中宋" panose="02010600040101010101" pitchFamily="2" charset="-122"/>
              </a:rPr>
              <a:t>……</a:t>
            </a:r>
          </a:p>
        </p:txBody>
      </p:sp>
      <p:pic>
        <p:nvPicPr>
          <p:cNvPr id="8" name="图片 7">
            <a:extLst>
              <a:ext uri="{FF2B5EF4-FFF2-40B4-BE49-F238E27FC236}">
                <a16:creationId xmlns:a16="http://schemas.microsoft.com/office/drawing/2014/main" id="{805AB57F-5BDA-4B1C-8E86-C8E533E164EE}"/>
              </a:ext>
            </a:extLst>
          </p:cNvPr>
          <p:cNvPicPr>
            <a:picLocks noChangeAspect="1"/>
          </p:cNvPicPr>
          <p:nvPr/>
        </p:nvPicPr>
        <p:blipFill>
          <a:blip r:embed="rId3"/>
          <a:stretch>
            <a:fillRect/>
          </a:stretch>
        </p:blipFill>
        <p:spPr>
          <a:xfrm>
            <a:off x="3404374" y="761707"/>
            <a:ext cx="5318512" cy="3108445"/>
          </a:xfrm>
          <a:prstGeom prst="rect">
            <a:avLst/>
          </a:prstGeom>
        </p:spPr>
      </p:pic>
      <p:pic>
        <p:nvPicPr>
          <p:cNvPr id="13" name="图片 12">
            <a:extLst>
              <a:ext uri="{FF2B5EF4-FFF2-40B4-BE49-F238E27FC236}">
                <a16:creationId xmlns:a16="http://schemas.microsoft.com/office/drawing/2014/main" id="{1BD842B3-4F6E-49AB-8108-BC86EF39C401}"/>
              </a:ext>
            </a:extLst>
          </p:cNvPr>
          <p:cNvPicPr>
            <a:picLocks noChangeAspect="1"/>
          </p:cNvPicPr>
          <p:nvPr/>
        </p:nvPicPr>
        <p:blipFill>
          <a:blip r:embed="rId4"/>
          <a:stretch>
            <a:fillRect/>
          </a:stretch>
        </p:blipFill>
        <p:spPr>
          <a:xfrm>
            <a:off x="3404374" y="3862330"/>
            <a:ext cx="5318512" cy="2995670"/>
          </a:xfrm>
          <a:prstGeom prst="rect">
            <a:avLst/>
          </a:prstGeom>
        </p:spPr>
      </p:pic>
      <p:sp>
        <p:nvSpPr>
          <p:cNvPr id="14" name="TextBox 19">
            <a:extLst>
              <a:ext uri="{FF2B5EF4-FFF2-40B4-BE49-F238E27FC236}">
                <a16:creationId xmlns:a16="http://schemas.microsoft.com/office/drawing/2014/main" id="{4EA840B4-6949-4AA9-846C-1A7039B8F4EF}"/>
              </a:ext>
            </a:extLst>
          </p:cNvPr>
          <p:cNvSpPr txBox="1"/>
          <p:nvPr/>
        </p:nvSpPr>
        <p:spPr>
          <a:xfrm>
            <a:off x="337006" y="5792785"/>
            <a:ext cx="3126682" cy="830997"/>
          </a:xfrm>
          <a:prstGeom prst="rect">
            <a:avLst/>
          </a:prstGeom>
          <a:noFill/>
        </p:spPr>
        <p:txBody>
          <a:bodyPr wrap="square" rtlCol="0">
            <a:spAutoFit/>
          </a:bodyPr>
          <a:lstStyle/>
          <a:p>
            <a:r>
              <a:rPr lang="zh-CN" altLang="en-US" sz="1600" b="1" dirty="0">
                <a:solidFill>
                  <a:srgbClr val="FF0000"/>
                </a:solidFill>
                <a:latin typeface="华文中宋" panose="02010600040101010101" pitchFamily="2" charset="-122"/>
                <a:ea typeface="华文中宋" panose="02010600040101010101" pitchFamily="2" charset="-122"/>
              </a:rPr>
              <a:t>结论：</a:t>
            </a:r>
            <a:r>
              <a:rPr lang="en-US" altLang="zh-CN" sz="1600" b="1" dirty="0">
                <a:solidFill>
                  <a:srgbClr val="FF0000"/>
                </a:solidFill>
                <a:latin typeface="华文中宋" panose="02010600040101010101" pitchFamily="2" charset="-122"/>
                <a:ea typeface="华文中宋" panose="02010600040101010101" pitchFamily="2" charset="-122"/>
              </a:rPr>
              <a:t>FIFO</a:t>
            </a:r>
            <a:r>
              <a:rPr lang="zh-CN" altLang="en-US" sz="1600" b="1" dirty="0">
                <a:solidFill>
                  <a:srgbClr val="FF0000"/>
                </a:solidFill>
                <a:latin typeface="华文中宋" panose="02010600040101010101" pitchFamily="2" charset="-122"/>
                <a:ea typeface="华文中宋" panose="02010600040101010101" pitchFamily="2" charset="-122"/>
              </a:rPr>
              <a:t>方式下，不会出现饥饿现象，</a:t>
            </a:r>
            <a:r>
              <a:rPr lang="en-US" altLang="zh-CN" sz="1600" b="1" dirty="0">
                <a:solidFill>
                  <a:srgbClr val="FF0000"/>
                </a:solidFill>
                <a:latin typeface="华文中宋" panose="02010600040101010101" pitchFamily="2" charset="-122"/>
                <a:ea typeface="华文中宋" panose="02010600040101010101" pitchFamily="2" charset="-122"/>
              </a:rPr>
              <a:t>A</a:t>
            </a:r>
            <a:r>
              <a:rPr lang="zh-CN" altLang="en-US" sz="1600" b="1" dirty="0">
                <a:solidFill>
                  <a:srgbClr val="FF0000"/>
                </a:solidFill>
                <a:latin typeface="华文中宋" panose="02010600040101010101" pitchFamily="2" charset="-122"/>
                <a:ea typeface="华文中宋" panose="02010600040101010101" pitchFamily="2" charset="-122"/>
              </a:rPr>
              <a:t>、</a:t>
            </a:r>
            <a:r>
              <a:rPr lang="en-US" altLang="zh-CN" sz="1600" b="1" dirty="0">
                <a:solidFill>
                  <a:srgbClr val="FF0000"/>
                </a:solidFill>
                <a:latin typeface="华文中宋" panose="02010600040101010101" pitchFamily="2" charset="-122"/>
                <a:ea typeface="华文中宋" panose="02010600040101010101" pitchFamily="2" charset="-122"/>
              </a:rPr>
              <a:t>B</a:t>
            </a:r>
            <a:r>
              <a:rPr lang="zh-CN" altLang="en-US" sz="1600" b="1" dirty="0">
                <a:solidFill>
                  <a:srgbClr val="FF0000"/>
                </a:solidFill>
                <a:latin typeface="华文中宋" panose="02010600040101010101" pitchFamily="2" charset="-122"/>
                <a:ea typeface="华文中宋" panose="02010600040101010101" pitchFamily="2" charset="-122"/>
              </a:rPr>
              <a:t>、</a:t>
            </a:r>
            <a:r>
              <a:rPr lang="en-US" altLang="zh-CN" sz="1600" b="1" dirty="0">
                <a:solidFill>
                  <a:srgbClr val="FF0000"/>
                </a:solidFill>
                <a:latin typeface="华文中宋" panose="02010600040101010101" pitchFamily="2" charset="-122"/>
                <a:ea typeface="华文中宋" panose="02010600040101010101" pitchFamily="2" charset="-122"/>
              </a:rPr>
              <a:t>C</a:t>
            </a:r>
            <a:r>
              <a:rPr lang="zh-CN" altLang="en-US" sz="1600" b="1" dirty="0">
                <a:solidFill>
                  <a:srgbClr val="FF0000"/>
                </a:solidFill>
                <a:latin typeface="华文中宋" panose="02010600040101010101" pitchFamily="2" charset="-122"/>
                <a:ea typeface="华文中宋" panose="02010600040101010101" pitchFamily="2" charset="-122"/>
              </a:rPr>
              <a:t>均匀获得</a:t>
            </a:r>
            <a:r>
              <a:rPr lang="en-US" altLang="zh-CN" sz="1600" b="1" dirty="0">
                <a:solidFill>
                  <a:srgbClr val="FF0000"/>
                </a:solidFill>
                <a:latin typeface="华文中宋" panose="02010600040101010101" pitchFamily="2" charset="-122"/>
                <a:ea typeface="华文中宋" panose="02010600040101010101" pitchFamily="2" charset="-122"/>
              </a:rPr>
              <a:t>D</a:t>
            </a:r>
            <a:r>
              <a:rPr lang="zh-CN" altLang="en-US" sz="1600" b="1" dirty="0">
                <a:solidFill>
                  <a:srgbClr val="FF0000"/>
                </a:solidFill>
                <a:latin typeface="华文中宋" panose="02010600040101010101" pitchFamily="2" charset="-122"/>
                <a:ea typeface="华文中宋" panose="02010600040101010101" pitchFamily="2" charset="-122"/>
              </a:rPr>
              <a:t>的计算结果</a:t>
            </a:r>
            <a:r>
              <a:rPr lang="en-US" altLang="zh-CN" sz="1600" b="1" dirty="0">
                <a:solidFill>
                  <a:srgbClr val="FF0000"/>
                </a:solidFill>
                <a:latin typeface="华文中宋" panose="02010600040101010101" pitchFamily="2" charset="-122"/>
                <a:ea typeface="华文中宋" panose="02010600040101010101" pitchFamily="2" charset="-122"/>
              </a:rPr>
              <a:t>……</a:t>
            </a:r>
          </a:p>
        </p:txBody>
      </p:sp>
      <p:sp>
        <p:nvSpPr>
          <p:cNvPr id="2" name="灯片编号占位符 1">
            <a:extLst>
              <a:ext uri="{FF2B5EF4-FFF2-40B4-BE49-F238E27FC236}">
                <a16:creationId xmlns:a16="http://schemas.microsoft.com/office/drawing/2014/main" id="{5192ECD6-41BD-4FFF-8D7A-8E3FD668472E}"/>
              </a:ext>
            </a:extLst>
          </p:cNvPr>
          <p:cNvSpPr>
            <a:spLocks noGrp="1"/>
          </p:cNvSpPr>
          <p:nvPr>
            <p:ph type="sldNum" sz="quarter" idx="12"/>
          </p:nvPr>
        </p:nvSpPr>
        <p:spPr/>
        <p:txBody>
          <a:bodyPr/>
          <a:lstStyle/>
          <a:p>
            <a:fld id="{B10D5614-B734-4280-8F57-1D4947433C97}" type="slidenum">
              <a:rPr lang="en-US" smtClean="0"/>
              <a:t>98</a:t>
            </a:fld>
            <a:endParaRPr lang="en-US" dirty="0"/>
          </a:p>
        </p:txBody>
      </p:sp>
    </p:spTree>
    <p:extLst>
      <p:ext uri="{BB962C8B-B14F-4D97-AF65-F5344CB8AC3E}">
        <p14:creationId xmlns:p14="http://schemas.microsoft.com/office/powerpoint/2010/main" val="1718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b="1" dirty="0">
                <a:solidFill>
                  <a:srgbClr val="1B6AA3">
                    <a:lumMod val="60000"/>
                    <a:lumOff val="40000"/>
                  </a:srgbClr>
                </a:solidFill>
                <a:latin typeface="华文中宋" panose="02010600040101010101" pitchFamily="2" charset="-122"/>
                <a:ea typeface="华文中宋" panose="02010600040101010101" pitchFamily="2" charset="-122"/>
              </a:rPr>
              <a:t>3.5 </a:t>
            </a:r>
            <a:r>
              <a:rPr lang="zh-CN" altLang="en-US" b="1" dirty="0">
                <a:solidFill>
                  <a:srgbClr val="1B6AA3">
                    <a:lumMod val="60000"/>
                    <a:lumOff val="40000"/>
                  </a:srgbClr>
                </a:solidFill>
                <a:latin typeface="华文中宋" panose="02010600040101010101" pitchFamily="2" charset="-122"/>
                <a:ea typeface="华文中宋" panose="02010600040101010101" pitchFamily="2" charset="-122"/>
              </a:rPr>
              <a:t>进程互斥</a:t>
            </a:r>
            <a:endParaRPr lang="en-US" b="1" dirty="0">
              <a:solidFill>
                <a:srgbClr val="1B6AA3">
                  <a:lumMod val="60000"/>
                  <a:lumOff val="40000"/>
                </a:srgbClr>
              </a:solidFill>
              <a:latin typeface="华文中宋" panose="02010600040101010101" pitchFamily="2" charset="-122"/>
              <a:ea typeface="华文中宋" panose="02010600040101010101" pitchFamily="2" charset="-122"/>
            </a:endParaRPr>
          </a:p>
        </p:txBody>
      </p:sp>
      <p:sp>
        <p:nvSpPr>
          <p:cNvPr id="12" name="Content Placeholder 2"/>
          <p:cNvSpPr txBox="1">
            <a:spLocks/>
          </p:cNvSpPr>
          <p:nvPr/>
        </p:nvSpPr>
        <p:spPr>
          <a:xfrm>
            <a:off x="452271" y="1268760"/>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1" name="Flowchart: Off-page Connector 9"/>
          <p:cNvSpPr/>
          <p:nvPr/>
        </p:nvSpPr>
        <p:spPr>
          <a:xfrm>
            <a:off x="8637216" y="214696"/>
            <a:ext cx="327273" cy="393600"/>
          </a:xfrm>
          <a:prstGeom prst="flowChartOffpageConnector">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solidFill>
                  <a:prstClr val="white"/>
                </a:solidFill>
              </a:rPr>
              <a:t>71</a:t>
            </a:r>
            <a:endParaRPr lang="en-US" sz="1100" b="1" dirty="0">
              <a:solidFill>
                <a:prstClr val="white"/>
              </a:solidFill>
            </a:endParaRPr>
          </a:p>
        </p:txBody>
      </p:sp>
      <p:sp>
        <p:nvSpPr>
          <p:cNvPr id="9" name="Content Placeholder 2"/>
          <p:cNvSpPr txBox="1">
            <a:spLocks/>
          </p:cNvSpPr>
          <p:nvPr/>
        </p:nvSpPr>
        <p:spPr>
          <a:xfrm>
            <a:off x="548529" y="1075601"/>
            <a:ext cx="7992888" cy="6840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华文中宋" panose="02010600040101010101" pitchFamily="2" charset="-122"/>
                <a:ea typeface="华文中宋" panose="02010600040101010101" pitchFamily="2" charset="-122"/>
              </a:rPr>
              <a:t>信号量机制的进一步讨论</a:t>
            </a:r>
            <a:r>
              <a:rPr lang="en-US" altLang="zh-CN" sz="2000" b="1" dirty="0">
                <a:solidFill>
                  <a:srgbClr val="FF0000"/>
                </a:solidFill>
                <a:latin typeface="华文中宋" panose="02010600040101010101" pitchFamily="2" charset="-122"/>
                <a:ea typeface="华文中宋" panose="02010600040101010101" pitchFamily="2" charset="-122"/>
              </a:rPr>
              <a:t>——AND</a:t>
            </a:r>
            <a:r>
              <a:rPr lang="zh-CN" altLang="en-US" sz="2000" b="1" dirty="0">
                <a:solidFill>
                  <a:srgbClr val="FF0000"/>
                </a:solidFill>
                <a:latin typeface="华文中宋" panose="02010600040101010101" pitchFamily="2" charset="-122"/>
                <a:ea typeface="华文中宋" panose="02010600040101010101" pitchFamily="2" charset="-122"/>
              </a:rPr>
              <a:t>型信号量</a:t>
            </a:r>
            <a:endParaRPr lang="en-US" sz="2000" b="1" dirty="0">
              <a:solidFill>
                <a:srgbClr val="FF0000"/>
              </a:solidFill>
              <a:latin typeface="华文中宋" panose="02010600040101010101" pitchFamily="2" charset="-122"/>
              <a:ea typeface="华文中宋" panose="02010600040101010101" pitchFamily="2" charset="-122"/>
            </a:endParaRPr>
          </a:p>
        </p:txBody>
      </p:sp>
      <p:sp>
        <p:nvSpPr>
          <p:cNvPr id="15" name="矩形 14">
            <a:extLst>
              <a:ext uri="{FF2B5EF4-FFF2-40B4-BE49-F238E27FC236}">
                <a16:creationId xmlns:a16="http://schemas.microsoft.com/office/drawing/2014/main" id="{1406350B-7948-4384-8A45-8983EE26C77B}"/>
              </a:ext>
            </a:extLst>
          </p:cNvPr>
          <p:cNvSpPr/>
          <p:nvPr/>
        </p:nvSpPr>
        <p:spPr>
          <a:xfrm>
            <a:off x="587310" y="1663073"/>
            <a:ext cx="7857849" cy="45878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前述普通信号量（记录型信号量）存在的问题</a:t>
            </a:r>
            <a:endParaRPr lang="en-US" altLang="zh-CN" b="1" dirty="0">
              <a:solidFill>
                <a:srgbClr val="000000"/>
              </a:solidFill>
              <a:latin typeface="华文中宋" panose="02010600040101010101" pitchFamily="2" charset="-122"/>
              <a:ea typeface="华文中宋" panose="02010600040101010101" pitchFamily="2" charset="-122"/>
            </a:endParaRPr>
          </a:p>
        </p:txBody>
      </p:sp>
      <p:sp>
        <p:nvSpPr>
          <p:cNvPr id="16" name="Rectangle 3">
            <a:extLst>
              <a:ext uri="{FF2B5EF4-FFF2-40B4-BE49-F238E27FC236}">
                <a16:creationId xmlns:a16="http://schemas.microsoft.com/office/drawing/2014/main" id="{26B70BE2-487C-4DCA-BA60-A93528FFB920}"/>
              </a:ext>
            </a:extLst>
          </p:cNvPr>
          <p:cNvSpPr txBox="1">
            <a:spLocks noChangeArrowheads="1"/>
          </p:cNvSpPr>
          <p:nvPr/>
        </p:nvSpPr>
        <p:spPr>
          <a:xfrm>
            <a:off x="1071179" y="2160061"/>
            <a:ext cx="6624736" cy="2081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None/>
            </a:pPr>
            <a:r>
              <a:rPr lang="zh-CN" altLang="en-US" sz="1800" b="1" dirty="0">
                <a:solidFill>
                  <a:srgbClr val="000000"/>
                </a:solidFill>
                <a:latin typeface="华文中宋" panose="02010600040101010101" pitchFamily="2" charset="-122"/>
                <a:ea typeface="华文中宋" panose="02010600040101010101" pitchFamily="2" charset="-122"/>
              </a:rPr>
              <a:t>两个进程</a:t>
            </a:r>
            <a:r>
              <a:rPr lang="en-US" altLang="zh-CN" sz="1800" b="1" dirty="0">
                <a:solidFill>
                  <a:srgbClr val="000000"/>
                </a:solidFill>
                <a:latin typeface="华文中宋" panose="02010600040101010101" pitchFamily="2" charset="-122"/>
                <a:ea typeface="华文中宋" panose="02010600040101010101" pitchFamily="2" charset="-122"/>
              </a:rPr>
              <a:t>P1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P2</a:t>
            </a:r>
            <a:r>
              <a:rPr lang="zh-CN" altLang="en-US" sz="1800" b="1" dirty="0">
                <a:solidFill>
                  <a:srgbClr val="000000"/>
                </a:solidFill>
                <a:latin typeface="华文中宋" panose="02010600040101010101" pitchFamily="2" charset="-122"/>
                <a:ea typeface="华文中宋" panose="02010600040101010101" pitchFamily="2" charset="-122"/>
              </a:rPr>
              <a:t>，都要求访问共享数据</a:t>
            </a:r>
            <a:r>
              <a:rPr lang="en-US" altLang="zh-CN" sz="1800" b="1" dirty="0">
                <a:solidFill>
                  <a:srgbClr val="000000"/>
                </a:solidFill>
                <a:latin typeface="华文中宋" panose="02010600040101010101" pitchFamily="2" charset="-122"/>
                <a:ea typeface="华文中宋" panose="02010600040101010101" pitchFamily="2" charset="-122"/>
              </a:rPr>
              <a:t>D1</a:t>
            </a:r>
            <a:r>
              <a:rPr lang="zh-CN" altLang="en-US" sz="1800" b="1" dirty="0">
                <a:solidFill>
                  <a:srgbClr val="000000"/>
                </a:solidFill>
                <a:latin typeface="华文中宋" panose="02010600040101010101" pitchFamily="2" charset="-122"/>
                <a:ea typeface="华文中宋" panose="02010600040101010101" pitchFamily="2" charset="-122"/>
              </a:rPr>
              <a:t>和</a:t>
            </a:r>
            <a:r>
              <a:rPr lang="en-US" altLang="zh-CN" sz="1800" b="1" dirty="0">
                <a:solidFill>
                  <a:srgbClr val="000000"/>
                </a:solidFill>
                <a:latin typeface="华文中宋" panose="02010600040101010101" pitchFamily="2" charset="-122"/>
                <a:ea typeface="华文中宋" panose="02010600040101010101" pitchFamily="2" charset="-122"/>
              </a:rPr>
              <a:t>D2</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Process P1:		Process P2:</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P(mutexD1);		    P(mutexD2);</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P(mutexD2);                     P(mutexD1);</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    ……			     ……</a:t>
            </a:r>
          </a:p>
        </p:txBody>
      </p:sp>
      <p:sp>
        <p:nvSpPr>
          <p:cNvPr id="17" name="Rectangle 3">
            <a:extLst>
              <a:ext uri="{FF2B5EF4-FFF2-40B4-BE49-F238E27FC236}">
                <a16:creationId xmlns:a16="http://schemas.microsoft.com/office/drawing/2014/main" id="{3A1C34E5-1F80-404C-A2CD-B0694B00476B}"/>
              </a:ext>
            </a:extLst>
          </p:cNvPr>
          <p:cNvSpPr txBox="1">
            <a:spLocks noChangeArrowheads="1"/>
          </p:cNvSpPr>
          <p:nvPr/>
        </p:nvSpPr>
        <p:spPr>
          <a:xfrm>
            <a:off x="1043608" y="4279876"/>
            <a:ext cx="6624736" cy="210920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600">
              <a:lnSpc>
                <a:spcPct val="150000"/>
              </a:lnSpc>
              <a:spcBef>
                <a:spcPts val="0"/>
              </a:spcBef>
              <a:buFont typeface="Wingdings" pitchFamily="2" charset="2"/>
              <a:buNone/>
            </a:pPr>
            <a:r>
              <a:rPr lang="zh-CN" altLang="en-US" sz="1800" b="1" dirty="0">
                <a:solidFill>
                  <a:srgbClr val="000000"/>
                </a:solidFill>
                <a:latin typeface="华文中宋" panose="02010600040101010101" pitchFamily="2" charset="-122"/>
                <a:ea typeface="华文中宋" panose="02010600040101010101" pitchFamily="2" charset="-122"/>
              </a:rPr>
              <a:t>初值</a:t>
            </a:r>
            <a:r>
              <a:rPr lang="en-US" altLang="zh-CN" sz="1800" b="1" dirty="0">
                <a:solidFill>
                  <a:srgbClr val="000000"/>
                </a:solidFill>
                <a:latin typeface="华文中宋" panose="02010600040101010101" pitchFamily="2" charset="-122"/>
                <a:ea typeface="华文中宋" panose="02010600040101010101" pitchFamily="2" charset="-122"/>
              </a:rPr>
              <a:t>mutexD1=1</a:t>
            </a:r>
            <a:r>
              <a:rPr lang="zh-CN" altLang="en-US" sz="1800" b="1" dirty="0">
                <a:solidFill>
                  <a:srgbClr val="000000"/>
                </a:solidFill>
                <a:latin typeface="华文中宋" panose="02010600040101010101" pitchFamily="2" charset="-122"/>
                <a:ea typeface="华文中宋" panose="02010600040101010101" pitchFamily="2" charset="-122"/>
              </a:rPr>
              <a:t>，</a:t>
            </a:r>
            <a:r>
              <a:rPr lang="en-US" altLang="zh-CN" sz="1800" b="1" dirty="0">
                <a:solidFill>
                  <a:srgbClr val="000000"/>
                </a:solidFill>
                <a:latin typeface="华文中宋" panose="02010600040101010101" pitchFamily="2" charset="-122"/>
                <a:ea typeface="华文中宋" panose="02010600040101010101" pitchFamily="2" charset="-122"/>
              </a:rPr>
              <a:t>mutexD2=1</a:t>
            </a:r>
            <a:r>
              <a:rPr lang="zh-CN" altLang="en-US" sz="1800" b="1" dirty="0">
                <a:solidFill>
                  <a:srgbClr val="000000"/>
                </a:solidFill>
                <a:latin typeface="华文中宋" panose="02010600040101010101" pitchFamily="2" charset="-122"/>
                <a:ea typeface="华文中宋" panose="02010600040101010101" pitchFamily="2" charset="-122"/>
              </a:rPr>
              <a:t>，如果按以下顺序，发生死锁</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process P1: P(mutexD1); </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process P2: P(mutexD2);</a:t>
            </a: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process P1: P(mutexD2); </a:t>
            </a:r>
            <a:r>
              <a:rPr lang="zh-CN" altLang="en-US" sz="1800" b="1" dirty="0">
                <a:solidFill>
                  <a:srgbClr val="000000"/>
                </a:solidFill>
                <a:latin typeface="华文中宋" panose="02010600040101010101" pitchFamily="2" charset="-122"/>
                <a:ea typeface="华文中宋" panose="02010600040101010101" pitchFamily="2" charset="-122"/>
              </a:rPr>
              <a:t>阻塞</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609600">
              <a:lnSpc>
                <a:spcPct val="150000"/>
              </a:lnSpc>
              <a:spcBef>
                <a:spcPts val="0"/>
              </a:spcBef>
              <a:buFont typeface="Wingdings" pitchFamily="2" charset="2"/>
              <a:buNone/>
            </a:pPr>
            <a:r>
              <a:rPr lang="en-US" altLang="zh-CN" sz="1800" b="1" dirty="0">
                <a:solidFill>
                  <a:srgbClr val="000000"/>
                </a:solidFill>
                <a:latin typeface="华文中宋" panose="02010600040101010101" pitchFamily="2" charset="-122"/>
                <a:ea typeface="华文中宋" panose="02010600040101010101" pitchFamily="2" charset="-122"/>
              </a:rPr>
              <a:t>process P2: P(mutexD1); </a:t>
            </a:r>
            <a:r>
              <a:rPr lang="zh-CN" altLang="en-US" sz="1800" b="1" dirty="0">
                <a:solidFill>
                  <a:srgbClr val="000000"/>
                </a:solidFill>
                <a:latin typeface="华文中宋" panose="02010600040101010101" pitchFamily="2" charset="-122"/>
                <a:ea typeface="华文中宋" panose="02010600040101010101" pitchFamily="2" charset="-122"/>
              </a:rPr>
              <a:t>阻塞</a:t>
            </a:r>
            <a:endParaRPr lang="en-US" altLang="zh-CN" sz="1800" b="1" dirty="0">
              <a:solidFill>
                <a:srgbClr val="000000"/>
              </a:solidFill>
              <a:latin typeface="华文中宋" panose="02010600040101010101" pitchFamily="2" charset="-122"/>
              <a:ea typeface="华文中宋" panose="02010600040101010101" pitchFamily="2" charset="-122"/>
            </a:endParaRPr>
          </a:p>
          <a:p>
            <a:pPr marL="0" indent="-609600">
              <a:lnSpc>
                <a:spcPct val="150000"/>
              </a:lnSpc>
              <a:spcBef>
                <a:spcPts val="0"/>
              </a:spcBef>
              <a:buFont typeface="Wingdings" pitchFamily="2" charset="2"/>
              <a:buNone/>
            </a:pPr>
            <a:endParaRPr lang="en-US" altLang="zh-CN" sz="1800" b="1" dirty="0">
              <a:solidFill>
                <a:srgbClr val="000000"/>
              </a:solidFill>
              <a:latin typeface="华文中宋" panose="02010600040101010101" pitchFamily="2" charset="-122"/>
              <a:ea typeface="华文中宋" panose="02010600040101010101" pitchFamily="2" charset="-122"/>
            </a:endParaRPr>
          </a:p>
        </p:txBody>
      </p:sp>
      <p:sp>
        <p:nvSpPr>
          <p:cNvPr id="2" name="灯片编号占位符 1">
            <a:extLst>
              <a:ext uri="{FF2B5EF4-FFF2-40B4-BE49-F238E27FC236}">
                <a16:creationId xmlns:a16="http://schemas.microsoft.com/office/drawing/2014/main" id="{4B89129A-24C3-4143-8E54-3892D03E06AE}"/>
              </a:ext>
            </a:extLst>
          </p:cNvPr>
          <p:cNvSpPr>
            <a:spLocks noGrp="1"/>
          </p:cNvSpPr>
          <p:nvPr>
            <p:ph type="sldNum" sz="quarter" idx="12"/>
          </p:nvPr>
        </p:nvSpPr>
        <p:spPr/>
        <p:txBody>
          <a:bodyPr/>
          <a:lstStyle/>
          <a:p>
            <a:fld id="{B10D5614-B734-4280-8F57-1D4947433C97}" type="slidenum">
              <a:rPr lang="en-US" smtClean="0"/>
              <a:t>99</a:t>
            </a:fld>
            <a:endParaRPr lang="en-US" dirty="0"/>
          </a:p>
        </p:txBody>
      </p:sp>
    </p:spTree>
    <p:extLst>
      <p:ext uri="{BB962C8B-B14F-4D97-AF65-F5344CB8AC3E}">
        <p14:creationId xmlns:p14="http://schemas.microsoft.com/office/powerpoint/2010/main" val="287854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chemeClr val="tx2">
              <a:lumMod val="50000"/>
            </a:schemeClr>
          </a:solidFill>
        </a:ln>
      </a:spPr>
      <a:bodyPr rtlCol="0" anchor="ctr"/>
      <a:lstStyle>
        <a:defPPr algn="ctr">
          <a:defRPr sz="1600" dirty="0" smtClean="0">
            <a:solidFill>
              <a:srgbClr val="FF0000"/>
            </a:solidFill>
            <a:latin typeface="Arial Black" panose="020B0A040201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FFFF99"/>
        </a:solidFill>
        <a:ln>
          <a:solidFill>
            <a:schemeClr val="accent6">
              <a:lumMod val="75000"/>
            </a:schemeClr>
          </a:solidFill>
          <a:miter lim="800000"/>
          <a:headEnd/>
          <a:tailEnd/>
        </a:ln>
      </a:spPr>
      <a:bodyPr vert="horz" lIns="91440" tIns="45720" rIns="91440" bIns="45720" rtlCol="0">
        <a:noAutofit/>
      </a:bodyPr>
      <a:lstStyle>
        <a:defPPr marL="0" algn="just">
          <a:lnSpc>
            <a:spcPct val="150000"/>
          </a:lnSpc>
          <a:spcBef>
            <a:spcPts val="0"/>
          </a:spcBef>
          <a:buFont typeface="Wingdings" pitchFamily="2" charset="2"/>
          <a:buNone/>
          <a:defRPr sz="1600" b="1" dirty="0">
            <a:solidFill>
              <a:srgbClr val="0000CC"/>
            </a:solidFill>
            <a:latin typeface="Arial Black" panose="020B0A04020102020204" pitchFamily="34" charset="0"/>
            <a:ea typeface="华文中宋" panose="02010600040101010101" pitchFamily="2" charset="-122"/>
          </a:defRPr>
        </a:defPPr>
      </a:lstStyle>
    </a:txDef>
  </a:objectDefaults>
  <a:extraClrSchemeLst/>
</a:theme>
</file>

<file path=ppt/theme/theme3.xml><?xml version="1.0" encoding="utf-8"?>
<a:theme xmlns:a="http://schemas.openxmlformats.org/drawingml/2006/main" name="2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24267</TotalTime>
  <Words>19977</Words>
  <Application>Microsoft Office PowerPoint</Application>
  <PresentationFormat>全屏显示(4:3)</PresentationFormat>
  <Paragraphs>3091</Paragraphs>
  <Slides>214</Slides>
  <Notes>131</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4</vt:i4>
      </vt:variant>
      <vt:variant>
        <vt:lpstr>幻灯片标题</vt:lpstr>
      </vt:variant>
      <vt:variant>
        <vt:i4>214</vt:i4>
      </vt:variant>
    </vt:vector>
  </HeadingPairs>
  <TitlesOfParts>
    <vt:vector size="236" baseType="lpstr">
      <vt:lpstr>等线</vt:lpstr>
      <vt:lpstr>仿宋_GB2312</vt:lpstr>
      <vt:lpstr>华文楷体</vt:lpstr>
      <vt:lpstr>华文中宋</vt:lpstr>
      <vt:lpstr>楷体_GB2312</vt:lpstr>
      <vt:lpstr>宋体</vt:lpstr>
      <vt:lpstr>Arial</vt:lpstr>
      <vt:lpstr>Arial</vt:lpstr>
      <vt:lpstr>Arial Black</vt:lpstr>
      <vt:lpstr>Calibri</vt:lpstr>
      <vt:lpstr>Cambria Math</vt:lpstr>
      <vt:lpstr>Source Sans Pro Light</vt:lpstr>
      <vt:lpstr>Times New Roman</vt:lpstr>
      <vt:lpstr>Verdana</vt:lpstr>
      <vt:lpstr>Wingdings</vt:lpstr>
      <vt:lpstr>Office Theme</vt:lpstr>
      <vt:lpstr>1_Office Theme</vt:lpstr>
      <vt:lpstr>2_Office Theme</vt:lpstr>
      <vt:lpstr>Equation.3</vt:lpstr>
      <vt:lpstr>Visio</vt:lpstr>
      <vt:lpstr>VISIO 4 Drawing</vt:lpstr>
      <vt:lpstr>VISIO</vt:lpstr>
      <vt:lpstr>代红兵</vt:lpstr>
      <vt:lpstr>第三章 进程管理</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PowerPoint 演示文稿</vt:lpstr>
      <vt:lpstr>PowerPoint 演示文稿</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PowerPoint 演示文稿</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We are currently not planning on conquering the world. – Sergey Brin</vt:lpstr>
      <vt:lpstr>PowerPoint 演示文稿</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PowerPoint 演示文稿</vt:lpstr>
      <vt:lpstr>We are currently not planning on conquering the world. – Sergey Brin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coming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dai hongbing</cp:lastModifiedBy>
  <cp:revision>778</cp:revision>
  <dcterms:created xsi:type="dcterms:W3CDTF">2014-02-03T20:55:49Z</dcterms:created>
  <dcterms:modified xsi:type="dcterms:W3CDTF">2021-11-15T08:25:14Z</dcterms:modified>
</cp:coreProperties>
</file>